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116"/>
  </p:notesMasterIdLst>
  <p:sldIdLst>
    <p:sldId id="256" r:id="rId2"/>
    <p:sldId id="260" r:id="rId3"/>
    <p:sldId id="257" r:id="rId4"/>
    <p:sldId id="258" r:id="rId5"/>
    <p:sldId id="259" r:id="rId6"/>
    <p:sldId id="370" r:id="rId7"/>
    <p:sldId id="371" r:id="rId8"/>
    <p:sldId id="372"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7" r:id="rId103"/>
    <p:sldId id="358" r:id="rId104"/>
    <p:sldId id="359" r:id="rId105"/>
    <p:sldId id="361" r:id="rId106"/>
    <p:sldId id="362" r:id="rId107"/>
    <p:sldId id="363" r:id="rId108"/>
    <p:sldId id="364" r:id="rId109"/>
    <p:sldId id="365" r:id="rId110"/>
    <p:sldId id="366" r:id="rId111"/>
    <p:sldId id="373" r:id="rId112"/>
    <p:sldId id="367" r:id="rId113"/>
    <p:sldId id="368" r:id="rId114"/>
    <p:sldId id="369" r:id="rId115"/>
  </p:sldIdLst>
  <p:sldSz cx="9144000" cy="5143500" type="screen16x9"/>
  <p:notesSz cx="6858000" cy="9144000"/>
  <p:embeddedFontLst>
    <p:embeddedFont>
      <p:font typeface="Calibri" panose="020F0502020204030204" pitchFamily="34" charset="0"/>
      <p:regular r:id="rId117"/>
      <p:bold r:id="rId118"/>
      <p:italic r:id="rId119"/>
      <p:boldItalic r:id="rId120"/>
    </p:embeddedFont>
    <p:embeddedFont>
      <p:font typeface="Consolas" panose="020B0609020204030204" pitchFamily="49" charset="0"/>
      <p:regular r:id="rId121"/>
      <p:bold r:id="rId122"/>
      <p:italic r:id="rId123"/>
      <p:boldItalic r:id="rId124"/>
    </p:embeddedFont>
    <p:embeddedFont>
      <p:font typeface="Courier" pitchFamily="2" charset="2"/>
      <p:regular r:id="rId125"/>
    </p:embeddedFont>
    <p:embeddedFont>
      <p:font typeface="Helvetica Neue" panose="020B0604020202020204" charset="0"/>
      <p:regular r:id="rId126"/>
      <p:bold r:id="rId127"/>
      <p:italic r:id="rId128"/>
      <p:boldItalic r:id="rId129"/>
    </p:embeddedFont>
    <p:embeddedFont>
      <p:font typeface="Helvetica Neue Light" panose="020B0604020202020204" charset="0"/>
      <p:regular r:id="rId130"/>
      <p:bold r:id="rId131"/>
      <p:italic r:id="rId132"/>
      <p:boldItalic r:id="rId133"/>
    </p:embeddedFont>
    <p:embeddedFont>
      <p:font typeface="Lato" panose="020F0502020204030203" pitchFamily="34" charset="0"/>
      <p:regular r:id="rId134"/>
      <p:bold r:id="rId135"/>
    </p:embeddedFont>
    <p:embeddedFont>
      <p:font typeface="Roboto" panose="02000000000000000000" pitchFamily="2" charset="0"/>
      <p:regular r:id="rId136"/>
      <p:bold r:id="rId137"/>
      <p:italic r:id="rId138"/>
      <p:boldItalic r:id="rId1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4" d="100"/>
          <a:sy n="124" d="100"/>
        </p:scale>
        <p:origin x="274"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1.fntdata"/><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22.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7.fntdata"/><Relationship Id="rId128" Type="http://schemas.openxmlformats.org/officeDocument/2006/relationships/font" Target="fonts/font12.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font" Target="fonts/font2.fntdata"/><Relationship Id="rId134" Type="http://schemas.openxmlformats.org/officeDocument/2006/relationships/font" Target="fonts/font18.fntdata"/><Relationship Id="rId139" Type="http://schemas.openxmlformats.org/officeDocument/2006/relationships/font" Target="fonts/font23.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8.fntdata"/><Relationship Id="rId129" Type="http://schemas.openxmlformats.org/officeDocument/2006/relationships/font" Target="fonts/font13.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font" Target="fonts/font3.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14.fntdata"/><Relationship Id="rId135" Type="http://schemas.openxmlformats.org/officeDocument/2006/relationships/font" Target="fonts/font19.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4.fntdata"/><Relationship Id="rId125" Type="http://schemas.openxmlformats.org/officeDocument/2006/relationships/font" Target="fonts/font9.fntdata"/><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15.fntdata"/><Relationship Id="rId136" Type="http://schemas.openxmlformats.org/officeDocument/2006/relationships/font" Target="fonts/font20.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5.fntdata"/><Relationship Id="rId142"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137"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16.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6.fntdata"/><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7.fntdata"/><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www.terraform.io/docs/configuration/resources.html#depends_on-explicit-resource-dependencies"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81927675a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g81927675a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815d43a0a3_0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8" name="Google Shape;788;g815d43a0a3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64851289f4_0_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5" name="Google Shape;795;g64851289f4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64851289f4_0_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5" name="Google Shape;825;g64851289f4_0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64851289f4_0_8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3" name="Google Shape;833;g64851289f4_0_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64851289f4_0_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0" name="Google Shape;840;g64851289f4_0_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5b3aa44456_0_5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6" name="Google Shape;856;g5b3aa44456_0_5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5c22c4691e_1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3" name="Google Shape;863;g5c22c4691e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5b3aa44456_0_5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0" name="Google Shape;870;g5b3aa44456_0_5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5c22c4691e_1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7" name="Google Shape;877;g5c22c4691e_1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638ec01289_0_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4" name="Google Shape;884;g638ec01289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815d43a0a3_0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1" name="Google Shape;891;g815d43a0a3_0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5b3aa44456_0_5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8" name="Google Shape;898;g5b3aa44456_0_5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5b3aa44456_0_5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3" name="Google Shape;903;g5b3aa44456_0_5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63b3113393_2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0" name="Google Shape;910;g63b3113393_2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5b3aa44456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g5b3aa44456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5b3aa44456_0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g5b3aa44456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5b3aa44456_0_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g5b3aa44456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5c22c4691e_1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5c22c4691e_1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g5c22c4691e_1_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638ebfd2d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g638ebfd2d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5b3aa44456_0_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g5b3aa44456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64851289f4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g64851289f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701d7c10b4_2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701d7c10b4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b3aa44456_0_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5b3aa44456_0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5b3aa44456_0_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g5b3aa44456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5b3aa44456_0_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5b3aa44456_0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b3aa44456_0_8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g5b3aa44456_0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5b3aa44456_0_1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g5b3aa44456_0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5b3aa44456_0_1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0" algn="l" rtl="0">
              <a:lnSpc>
                <a:spcPct val="90000"/>
              </a:lnSpc>
              <a:spcBef>
                <a:spcPts val="0"/>
              </a:spcBef>
              <a:spcAft>
                <a:spcPts val="0"/>
              </a:spcAft>
              <a:buNone/>
            </a:pPr>
            <a:endParaRPr/>
          </a:p>
        </p:txBody>
      </p:sp>
      <p:sp>
        <p:nvSpPr>
          <p:cNvPr id="249" name="Google Shape;249;g5b3aa44456_0_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64851289f4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 name="Google Shape;258;g64851289f4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5b3aa44456_0_1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g5b3aa44456_0_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638ec01289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638ec01289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g638ec01289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b3aa44456_0_1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g5b3aa44456_0_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 name="Google Shape;7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5b3aa44456_0_1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g5b3aa44456_0_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b3aa44456_0_1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g5b3aa44456_0_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5b3aa44456_0_1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g5b3aa44456_0_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5b3aa44456_0_1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g5b3aa44456_0_1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b3aa44456_0_1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g5b3aa44456_0_1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5b3aa44456_0_1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 name="Google Shape;322;g5b3aa44456_0_1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5b3aa44456_0_1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AMI = Amazon Machine Image</a:t>
            </a:r>
            <a:endParaRPr/>
          </a:p>
          <a:p>
            <a:pPr marL="0" lvl="0" indent="0" algn="l" rtl="0">
              <a:spcBef>
                <a:spcPts val="0"/>
              </a:spcBef>
              <a:spcAft>
                <a:spcPts val="0"/>
              </a:spcAft>
              <a:buNone/>
            </a:pPr>
            <a:r>
              <a:rPr lang="en-US"/>
              <a:t>ARN = Amazon Resource Name</a:t>
            </a:r>
            <a:endParaRPr/>
          </a:p>
          <a:p>
            <a:pPr marL="0" lvl="0" indent="0" algn="l" rtl="0">
              <a:spcBef>
                <a:spcPts val="0"/>
              </a:spcBef>
              <a:spcAft>
                <a:spcPts val="0"/>
              </a:spcAft>
              <a:buNone/>
            </a:pPr>
            <a:r>
              <a:rPr lang="en-US"/>
              <a:t>CIDR = Classless Internet Domain Routing</a:t>
            </a:r>
            <a:endParaRPr/>
          </a:p>
        </p:txBody>
      </p:sp>
      <p:sp>
        <p:nvSpPr>
          <p:cNvPr id="329" name="Google Shape;329;g5b3aa44456_0_1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3aa44456_0_1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HVM = hardware virtual machine (cf. xen)</a:t>
            </a:r>
            <a:endParaRPr/>
          </a:p>
        </p:txBody>
      </p:sp>
      <p:sp>
        <p:nvSpPr>
          <p:cNvPr id="336" name="Google Shape;336;g5b3aa44456_0_1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5b3aa44456_0_1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WinRM = Window Remote Management</a:t>
            </a:r>
            <a:endParaRPr/>
          </a:p>
        </p:txBody>
      </p:sp>
      <p:sp>
        <p:nvSpPr>
          <p:cNvPr id="343" name="Google Shape;343;g5b3aa44456_0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5b3aa44456_0_20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g5b3aa44456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 name="Google Shape;8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815d43a0a3_0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 name="Google Shape;357;g815d43a0a3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5b3aa44456_0_2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Ask students–Why only on first run?</a:t>
            </a:r>
            <a:endParaRPr/>
          </a:p>
          <a:p>
            <a:pPr marL="0" lvl="0" indent="0" algn="l" rtl="0">
              <a:spcBef>
                <a:spcPts val="0"/>
              </a:spcBef>
              <a:spcAft>
                <a:spcPts val="0"/>
              </a:spcAft>
              <a:buNone/>
            </a:pPr>
            <a:endParaRPr/>
          </a:p>
        </p:txBody>
      </p:sp>
      <p:sp>
        <p:nvSpPr>
          <p:cNvPr id="364" name="Google Shape;364;g5b3aa44456_0_2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5b3aa44456_0_2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1" name="Google Shape;371;g5b3aa44456_0_2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5b3aa44456_0_2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g5b3aa44456_0_2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5b3aa44456_0_2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 name="Google Shape;385;g5b3aa44456_0_2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81545b714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Swift = objecy/blob store</a:t>
            </a:r>
            <a:endParaRPr/>
          </a:p>
        </p:txBody>
      </p:sp>
      <p:sp>
        <p:nvSpPr>
          <p:cNvPr id="392" name="Google Shape;392;g81545b714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81545b7147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Swift = objecy/blob store</a:t>
            </a:r>
            <a:endParaRPr/>
          </a:p>
        </p:txBody>
      </p:sp>
      <p:sp>
        <p:nvSpPr>
          <p:cNvPr id="399" name="Google Shape;399;g81545b7147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5b3aa44456_0_2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 name="Google Shape;406;g5b3aa44456_0_2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5b3aa44456_0_2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3" name="Google Shape;413;g5b3aa44456_0_2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5b3aa44456_0_2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0" name="Google Shape;420;g5b3aa44456_0_2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664aa0a29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g5664aa0a29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5b3aa44456_0_2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7" name="Google Shape;427;g5b3aa44456_0_2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5b3aa44456_0_2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4" name="Google Shape;434;g5b3aa44456_0_2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5b3aa44456_0_2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g5b3aa44456_0_2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5b3aa44456_0_29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5" name="Google Shape;455;g5b3aa44456_0_2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5b3aa44456_0_2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2" name="Google Shape;462;g5b3aa44456_0_2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5b3aa44456_0_30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9" name="Google Shape;469;g5b3aa44456_0_3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5b3aa44456_0_30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6" name="Google Shape;476;g5b3aa44456_0_3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5b3aa44456_0_3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3" name="Google Shape;483;g5b3aa44456_0_3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5b3aa44456_0_3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0" name="Google Shape;490;g5b3aa44456_0_3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64851289f4_0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7" name="Google Shape;497;g64851289f4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dirty="0"/>
              <a:t>[Mandatory slide for virtual courses]</a:t>
            </a:r>
            <a:endParaRPr b="1" dirty="0"/>
          </a:p>
          <a:p>
            <a:pPr marL="0" lvl="0" indent="0" algn="l" rtl="0">
              <a:lnSpc>
                <a:spcPct val="100000"/>
              </a:lnSpc>
              <a:spcBef>
                <a:spcPts val="0"/>
              </a:spcBef>
              <a:spcAft>
                <a:spcPts val="0"/>
              </a:spcAft>
              <a:buSzPts val="1400"/>
              <a:buNone/>
            </a:pPr>
            <a:r>
              <a:rPr lang="en-US" dirty="0"/>
              <a:t>Obviously, when in person, remove this and the following slides about virtual trainings </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Clr>
                <a:schemeClr val="dk1"/>
              </a:buClr>
              <a:buSzPts val="1400"/>
              <a:buFont typeface="Arial"/>
              <a:buNone/>
            </a:pPr>
            <a:r>
              <a:rPr lang="en-US" b="1" dirty="0"/>
              <a:t>ACTION:</a:t>
            </a:r>
            <a:r>
              <a:rPr lang="en-US" dirty="0"/>
              <a:t> Share about the modality we are currently using</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It is good to call the elephant out in the room. Everyone would prefer to be on-site together. That is not going to happen for this class, so let’s dig in, be interactive and have fun!</a:t>
            </a:r>
            <a:endParaRPr dirty="0"/>
          </a:p>
          <a:p>
            <a:pPr marL="0" lvl="0" indent="0" algn="l" rtl="0">
              <a:lnSpc>
                <a:spcPct val="100000"/>
              </a:lnSpc>
              <a:spcBef>
                <a:spcPts val="0"/>
              </a:spcBef>
              <a:spcAft>
                <a:spcPts val="0"/>
              </a:spcAft>
              <a:buClr>
                <a:schemeClr val="dk1"/>
              </a:buClr>
              <a:buSzPts val="1100"/>
              <a:buFont typeface="Arial"/>
              <a:buNone/>
            </a:pPr>
            <a:endParaRPr dirty="0"/>
          </a:p>
          <a:p>
            <a:pPr marL="0" lvl="0" indent="0" algn="l" rtl="0">
              <a:lnSpc>
                <a:spcPct val="100000"/>
              </a:lnSpc>
              <a:spcBef>
                <a:spcPts val="0"/>
              </a:spcBef>
              <a:spcAft>
                <a:spcPts val="0"/>
              </a:spcAft>
              <a:buSzPts val="1100"/>
              <a:buNone/>
            </a:pPr>
            <a:r>
              <a:rPr lang="en-US" dirty="0"/>
              <a:t>In a classroom, it’s easy to see your faces and know if topics are understood–be sure to let me know if anything is unclear!</a:t>
            </a:r>
          </a:p>
          <a:p>
            <a:pPr marL="0" lvl="0" indent="0" algn="l" rtl="0">
              <a:lnSpc>
                <a:spcPct val="100000"/>
              </a:lnSpc>
              <a:spcBef>
                <a:spcPts val="0"/>
              </a:spcBef>
              <a:spcAft>
                <a:spcPts val="0"/>
              </a:spcAft>
              <a:buSzPts val="1100"/>
              <a:buNone/>
            </a:pPr>
            <a:endParaRPr lang="en-US" dirty="0"/>
          </a:p>
        </p:txBody>
      </p:sp>
      <p:sp>
        <p:nvSpPr>
          <p:cNvPr id="124" name="Google Shape;12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815d43a0a3_0_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4" name="Google Shape;504;g815d43a0a3_0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5b3aa44456_0_3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2" name="Google Shape;512;g5b3aa44456_0_3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81927675ad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1" name="Google Shape;521;g81927675ad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81927675ad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8" name="Google Shape;528;g81927675ad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5b3aa44456_0_3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5" name="Google Shape;535;g5b3aa44456_0_3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5b3aa44456_0_3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2" name="Google Shape;542;g5b3aa44456_0_3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5b3aa44456_0_3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9" name="Google Shape;549;g5b3aa44456_0_3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5b3aa44456_0_3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6" name="Google Shape;556;g5b3aa44456_0_3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815d43a0a3_0_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3" name="Google Shape;563;g815d43a0a3_0_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5b3aa44456_0_5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0" name="Google Shape;570;g5b3aa44456_0_5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b="1" dirty="0"/>
              <a:t>[Mandatory slide for virtual courses]</a:t>
            </a:r>
            <a:endParaRPr b="1" dirty="0"/>
          </a:p>
          <a:p>
            <a:pPr marL="0" lvl="0" indent="0" algn="l" rtl="0">
              <a:lnSpc>
                <a:spcPct val="100000"/>
              </a:lnSpc>
              <a:spcBef>
                <a:spcPts val="0"/>
              </a:spcBef>
              <a:spcAft>
                <a:spcPts val="0"/>
              </a:spcAft>
              <a:buClr>
                <a:schemeClr val="dk1"/>
              </a:buClr>
              <a:buSzPts val="1400"/>
              <a:buFont typeface="Arial"/>
              <a:buNone/>
            </a:pPr>
            <a:r>
              <a:rPr lang="en-US" dirty="0"/>
              <a:t>Obviously, when in person, remove this and the following slides about virtual trainings </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Clr>
                <a:schemeClr val="dk1"/>
              </a:buClr>
              <a:buSzPts val="1400"/>
              <a:buFont typeface="Arial"/>
              <a:buNone/>
            </a:pPr>
            <a:r>
              <a:rPr lang="en-US" b="1" dirty="0"/>
              <a:t>ACTION:</a:t>
            </a:r>
            <a:r>
              <a:rPr lang="en-US" dirty="0"/>
              <a:t> Share the expectations you have for the students</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Level set the rules of engagement for virtual classrooms. Encourage students to be on time! Just because this is a virtual class doesn’t mean it’s ok to inconvenience peers who showed up on time.</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Clr>
                <a:schemeClr val="dk1"/>
              </a:buClr>
              <a:buSzPts val="1100"/>
              <a:buFont typeface="Arial"/>
              <a:buNone/>
            </a:pPr>
            <a:r>
              <a:rPr lang="en-US" dirty="0"/>
              <a:t>Mute yourself unless asking a question/commenting</a:t>
            </a:r>
            <a:endParaRPr dirty="0"/>
          </a:p>
          <a:p>
            <a:pPr marL="0" lvl="0" indent="0" algn="l" rtl="0">
              <a:lnSpc>
                <a:spcPct val="100000"/>
              </a:lnSpc>
              <a:spcBef>
                <a:spcPts val="0"/>
              </a:spcBef>
              <a:spcAft>
                <a:spcPts val="0"/>
              </a:spcAft>
              <a:buSzPts val="1100"/>
              <a:buNone/>
            </a:pPr>
            <a:r>
              <a:rPr lang="en-US" dirty="0"/>
              <a:t>Ask questions (verbally or via chat window)</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p:txBody>
      </p:sp>
      <p:sp>
        <p:nvSpPr>
          <p:cNvPr id="135" name="Google Shape;13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5b3aa44456_0_3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6" name="Google Shape;576;g5b3aa44456_0_3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5b3aa44456_0_3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3" name="Google Shape;583;g5b3aa44456_0_3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5b3aa44456_0_38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0" name="Google Shape;590;g5b3aa44456_0_3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5b3aa44456_0_39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7" name="Google Shape;597;g5b3aa44456_0_3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5b3aa44456_0_40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4" name="Google Shape;604;g5b3aa44456_0_4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5b3aa44456_0_40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1" name="Google Shape;611;g5b3aa44456_0_4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b3aa44456_0_4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8" name="Google Shape;618;g5b3aa44456_0_4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815d43a0a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300">
                <a:solidFill>
                  <a:srgbClr val="1D1E23"/>
                </a:solidFill>
                <a:highlight>
                  <a:srgbClr val="FFFFFF"/>
                </a:highlight>
                <a:latin typeface="Roboto"/>
                <a:ea typeface="Roboto"/>
                <a:cs typeface="Roboto"/>
                <a:sym typeface="Roboto"/>
              </a:rPr>
              <a:t>depends_on = if Terraform must manage access control policies </a:t>
            </a:r>
            <a:r>
              <a:rPr lang="en-US" sz="1300" i="1">
                <a:solidFill>
                  <a:srgbClr val="1D1E23"/>
                </a:solidFill>
                <a:highlight>
                  <a:srgbClr val="FFFFFF"/>
                </a:highlight>
                <a:latin typeface="Roboto"/>
                <a:ea typeface="Roboto"/>
                <a:cs typeface="Roboto"/>
                <a:sym typeface="Roboto"/>
              </a:rPr>
              <a:t>and</a:t>
            </a:r>
            <a:r>
              <a:rPr lang="en-US" sz="1300">
                <a:solidFill>
                  <a:srgbClr val="1D1E23"/>
                </a:solidFill>
                <a:highlight>
                  <a:srgbClr val="FFFFFF"/>
                </a:highlight>
                <a:latin typeface="Roboto"/>
                <a:ea typeface="Roboto"/>
                <a:cs typeface="Roboto"/>
                <a:sym typeface="Roboto"/>
              </a:rPr>
              <a:t> take actions that require those policies to be present, there is a hidden dependency between the access policy and a resource whose creation depends on it. In these rare cases, </a:t>
            </a:r>
            <a:r>
              <a:rPr lang="en-US" sz="1300">
                <a:solidFill>
                  <a:srgbClr val="623CE4"/>
                </a:solidFill>
                <a:highlight>
                  <a:srgbClr val="FFFFFF"/>
                </a:highlight>
                <a:uFill>
                  <a:noFill/>
                </a:uFill>
                <a:latin typeface="Roboto"/>
                <a:ea typeface="Roboto"/>
                <a:cs typeface="Roboto"/>
                <a:sym typeface="Roboto"/>
                <a:hlinkClick r:id="rId3"/>
              </a:rPr>
              <a:t>the </a:t>
            </a:r>
            <a:r>
              <a:rPr lang="en-US" sz="1300">
                <a:solidFill>
                  <a:srgbClr val="623CE4"/>
                </a:solidFill>
                <a:highlight>
                  <a:srgbClr val="F5F3FF"/>
                </a:highlight>
                <a:uFill>
                  <a:noFill/>
                </a:uFill>
                <a:latin typeface="Courier New"/>
                <a:ea typeface="Courier New"/>
                <a:cs typeface="Courier New"/>
                <a:sym typeface="Courier New"/>
                <a:hlinkClick r:id="rId3"/>
              </a:rPr>
              <a:t>depends_on</a:t>
            </a:r>
            <a:r>
              <a:rPr lang="en-US" sz="1300">
                <a:solidFill>
                  <a:srgbClr val="623CE4"/>
                </a:solidFill>
                <a:highlight>
                  <a:srgbClr val="FFFFFF"/>
                </a:highlight>
                <a:uFill>
                  <a:noFill/>
                </a:uFill>
                <a:latin typeface="Roboto"/>
                <a:ea typeface="Roboto"/>
                <a:cs typeface="Roboto"/>
                <a:sym typeface="Roboto"/>
                <a:hlinkClick r:id="rId3"/>
              </a:rPr>
              <a:t> meta-argument</a:t>
            </a:r>
            <a:r>
              <a:rPr lang="en-US" sz="1300">
                <a:solidFill>
                  <a:srgbClr val="1D1E23"/>
                </a:solidFill>
                <a:highlight>
                  <a:srgbClr val="FFFFFF"/>
                </a:highlight>
                <a:latin typeface="Roboto"/>
                <a:ea typeface="Roboto"/>
                <a:cs typeface="Roboto"/>
                <a:sym typeface="Roboto"/>
              </a:rPr>
              <a:t> can explicitly specify a dependency.</a:t>
            </a:r>
            <a:endParaRPr/>
          </a:p>
        </p:txBody>
      </p:sp>
      <p:sp>
        <p:nvSpPr>
          <p:cNvPr id="625" name="Google Shape;625;g815d43a0a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5b3aa44456_0_4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2" name="Google Shape;632;g5b3aa44456_0_4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5b3aa44456_0_4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9" name="Google Shape;639;g5b3aa44456_0_4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dirty="0"/>
              <a:t>[Mandatory slide for virtual courses]</a:t>
            </a:r>
            <a:endParaRPr b="1" dirty="0"/>
          </a:p>
          <a:p>
            <a:pPr marL="0" lvl="0" indent="0" algn="l" rtl="0">
              <a:lnSpc>
                <a:spcPct val="100000"/>
              </a:lnSpc>
              <a:spcBef>
                <a:spcPts val="0"/>
              </a:spcBef>
              <a:spcAft>
                <a:spcPts val="0"/>
              </a:spcAft>
              <a:buSzPts val="1400"/>
              <a:buNone/>
            </a:pPr>
            <a:r>
              <a:rPr lang="en-US" dirty="0"/>
              <a:t>Obviously, when in person, remove this and the following slides about virtual trainings </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Clr>
                <a:schemeClr val="dk1"/>
              </a:buClr>
              <a:buSzPts val="1400"/>
              <a:buFont typeface="Arial"/>
              <a:buNone/>
            </a:pPr>
            <a:r>
              <a:rPr lang="en-US" b="1" dirty="0"/>
              <a:t>ACTION:</a:t>
            </a:r>
            <a:r>
              <a:rPr lang="en-US" dirty="0"/>
              <a:t> Share the expectations the students should have for you</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Level set to the students what they can expect from you. Instructor will do the best to mix it up… </a:t>
            </a:r>
            <a:endParaRPr dirty="0"/>
          </a:p>
          <a:p>
            <a:pPr marL="457200" lvl="0" indent="-317500" algn="l" rtl="0">
              <a:lnSpc>
                <a:spcPct val="100000"/>
              </a:lnSpc>
              <a:spcBef>
                <a:spcPts val="0"/>
              </a:spcBef>
              <a:spcAft>
                <a:spcPts val="0"/>
              </a:spcAft>
              <a:buSzPts val="1400"/>
              <a:buChar char="-"/>
            </a:pPr>
            <a:r>
              <a:rPr lang="en-US" dirty="0"/>
              <a:t>Zoom tools, hands-on, breaks, group work, break out rooms… </a:t>
            </a:r>
            <a:r>
              <a:rPr lang="en-US" i="1" dirty="0"/>
              <a:t>keep it interesting and interactive</a:t>
            </a:r>
            <a:endParaRPr dirty="0"/>
          </a:p>
        </p:txBody>
      </p:sp>
      <p:sp>
        <p:nvSpPr>
          <p:cNvPr id="145" name="Google Shape;14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5b3aa44456_0_4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6" name="Google Shape;646;g5b3aa44456_0_4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5b3aa44456_0_5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3" name="Google Shape;653;g5b3aa44456_0_5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5b3aa44456_0_4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0" name="Google Shape;660;g5b3aa44456_0_4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5b3aa44456_0_4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7" name="Google Shape;667;g5b3aa44456_0_4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5b3aa44456_0_4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4" name="Google Shape;674;g5b3aa44456_0_4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5b3aa44456_0_4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1" name="Google Shape;681;g5b3aa44456_0_4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5c18b4d38f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8" name="Google Shape;688;g5c18b4d38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81545b7147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5" name="Google Shape;695;g81545b7147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5b3aa44456_0_5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2" name="Google Shape;702;g5b3aa44456_0_5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5b3aa44456_0_4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0" name="Google Shape;710;g5b3aa44456_0_4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5b3aa44456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g5b3aa44456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815d43a0a3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7" name="Google Shape;717;g815d43a0a3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5b3aa44456_0_4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4" name="Google Shape;724;g5b3aa44456_0_4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815d43a0a3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1" name="Google Shape;731;g815d43a0a3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5b3aa44456_0_48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8" name="Google Shape;738;g5b3aa44456_0_4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5b3aa44456_0_5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5" name="Google Shape;745;g5b3aa44456_0_5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5b3aa44456_0_49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-detailed-exitcode</a:t>
            </a:r>
            <a:endParaRPr/>
          </a:p>
        </p:txBody>
      </p:sp>
      <p:sp>
        <p:nvSpPr>
          <p:cNvPr id="752" name="Google Shape;752;g5b3aa44456_0_4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5b3aa44456_0_50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9" name="Google Shape;759;g5b3aa44456_0_5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638ec01289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638ec01289_0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7" name="Google Shape;767;g638ec01289_0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97</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5b3aa44456_0_5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4" name="Google Shape;774;g5b3aa44456_0_5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64851289f4_0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1" name="Google Shape;781;g64851289f4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3664745" y="3101571"/>
            <a:ext cx="5479200" cy="714300"/>
          </a:xfrm>
          <a:prstGeom prst="rect">
            <a:avLst/>
          </a:prstGeom>
          <a:noFill/>
          <a:ln>
            <a:noFill/>
          </a:ln>
        </p:spPr>
        <p:txBody>
          <a:bodyPr spcFirstLastPara="1" wrap="square" lIns="0" tIns="0" rIns="68575" bIns="27000" anchor="ctr" anchorCtr="0">
            <a:noAutofit/>
          </a:bodyPr>
          <a:lstStyle>
            <a:lvl1pPr lvl="0" algn="ctr">
              <a:lnSpc>
                <a:spcPct val="100000"/>
              </a:lnSpc>
              <a:spcBef>
                <a:spcPts val="0"/>
              </a:spcBef>
              <a:spcAft>
                <a:spcPts val="0"/>
              </a:spcAft>
              <a:buClr>
                <a:srgbClr val="233445"/>
              </a:buClr>
              <a:buSzPts val="2700"/>
              <a:buFont typeface="Helvetica Neue Light"/>
              <a:buNone/>
              <a:defRPr sz="27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5" name="Google Shape;15;p2"/>
          <p:cNvSpPr txBox="1">
            <a:spLocks noGrp="1"/>
          </p:cNvSpPr>
          <p:nvPr>
            <p:ph type="subTitle" idx="1"/>
          </p:nvPr>
        </p:nvSpPr>
        <p:spPr>
          <a:xfrm>
            <a:off x="3879055" y="3927870"/>
            <a:ext cx="5265000" cy="572700"/>
          </a:xfrm>
          <a:prstGeom prst="rect">
            <a:avLst/>
          </a:prstGeom>
          <a:noFill/>
          <a:ln>
            <a:noFill/>
          </a:ln>
        </p:spPr>
        <p:txBody>
          <a:bodyPr spcFirstLastPara="1" wrap="square" lIns="67500" tIns="35100" rIns="68575" bIns="34275" anchor="t" anchorCtr="0">
            <a:noAutofit/>
          </a:bodyPr>
          <a:lstStyle>
            <a:lvl1pPr lvl="0" algn="ctr">
              <a:lnSpc>
                <a:spcPct val="90000"/>
              </a:lnSpc>
              <a:spcBef>
                <a:spcPts val="800"/>
              </a:spcBef>
              <a:spcAft>
                <a:spcPts val="0"/>
              </a:spcAft>
              <a:buClr>
                <a:srgbClr val="F17F3A"/>
              </a:buClr>
              <a:buSzPts val="2100"/>
              <a:buFont typeface="Helvetica Neue Light"/>
              <a:buNone/>
              <a:defRPr sz="2100">
                <a:solidFill>
                  <a:srgbClr val="F17F3A"/>
                </a:solidFill>
              </a:defRPr>
            </a:lvl1pPr>
            <a:lvl2pPr lvl="1" algn="ctr">
              <a:lnSpc>
                <a:spcPct val="90000"/>
              </a:lnSpc>
              <a:spcBef>
                <a:spcPts val="400"/>
              </a:spcBef>
              <a:spcAft>
                <a:spcPts val="0"/>
              </a:spcAft>
              <a:buClr>
                <a:srgbClr val="3F3F3F"/>
              </a:buClr>
              <a:buSzPts val="1500"/>
              <a:buFont typeface="Helvetica Neue Light"/>
              <a:buNone/>
              <a:defRPr sz="1500"/>
            </a:lvl2pPr>
            <a:lvl3pPr lvl="2" algn="ctr">
              <a:lnSpc>
                <a:spcPct val="90000"/>
              </a:lnSpc>
              <a:spcBef>
                <a:spcPts val="400"/>
              </a:spcBef>
              <a:spcAft>
                <a:spcPts val="0"/>
              </a:spcAft>
              <a:buClr>
                <a:srgbClr val="3F3F3F"/>
              </a:buClr>
              <a:buSzPts val="1400"/>
              <a:buFont typeface="Helvetica Neue Light"/>
              <a:buNone/>
              <a:defRPr sz="1400"/>
            </a:lvl3pPr>
            <a:lvl4pPr lvl="3" algn="ctr">
              <a:lnSpc>
                <a:spcPct val="90000"/>
              </a:lnSpc>
              <a:spcBef>
                <a:spcPts val="400"/>
              </a:spcBef>
              <a:spcAft>
                <a:spcPts val="0"/>
              </a:spcAft>
              <a:buClr>
                <a:srgbClr val="3F3F3F"/>
              </a:buClr>
              <a:buSzPts val="1200"/>
              <a:buFont typeface="Helvetica Neue Light"/>
              <a:buNone/>
              <a:defRPr sz="1200"/>
            </a:lvl4pPr>
            <a:lvl5pPr lvl="4" algn="ctr">
              <a:lnSpc>
                <a:spcPct val="90000"/>
              </a:lnSpc>
              <a:spcBef>
                <a:spcPts val="400"/>
              </a:spcBef>
              <a:spcAft>
                <a:spcPts val="0"/>
              </a:spcAft>
              <a:buClr>
                <a:srgbClr val="3F3F3F"/>
              </a:buClr>
              <a:buSzPts val="1200"/>
              <a:buFont typeface="Helvetica Neue Light"/>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16" name="Google Shape;16;p2"/>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715500" y="243000"/>
            <a:ext cx="8424000" cy="6804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rgbClr val="233445"/>
              </a:buClr>
              <a:buSzPts val="2400"/>
              <a:buFont typeface="Helvetica Neue Light"/>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2" name="Google Shape;52;p11"/>
          <p:cNvSpPr>
            <a:spLocks noGrp="1"/>
          </p:cNvSpPr>
          <p:nvPr>
            <p:ph type="pic" idx="2"/>
          </p:nvPr>
        </p:nvSpPr>
        <p:spPr>
          <a:xfrm>
            <a:off x="3812379" y="1099297"/>
            <a:ext cx="4629000" cy="3583200"/>
          </a:xfrm>
          <a:prstGeom prst="rect">
            <a:avLst/>
          </a:prstGeom>
          <a:noFill/>
          <a:ln>
            <a:noFill/>
          </a:ln>
        </p:spPr>
        <p:txBody>
          <a:bodyPr spcFirstLastPara="1" wrap="square" lIns="67500" tIns="35100" rIns="68575" bIns="34275" anchor="t" anchorCtr="0">
            <a:noAutofit/>
          </a:bodyPr>
          <a:lstStyle>
            <a:lvl1pPr marR="0" lvl="0" algn="l" rtl="0">
              <a:lnSpc>
                <a:spcPct val="90000"/>
              </a:lnSpc>
              <a:spcBef>
                <a:spcPts val="8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400"/>
              </a:spcBef>
              <a:spcAft>
                <a:spcPts val="0"/>
              </a:spcAft>
              <a:buClr>
                <a:srgbClr val="3F3F3F"/>
              </a:buClr>
              <a:buSzPts val="2100"/>
              <a:buFont typeface="Helvetica Neue Light"/>
              <a:buNone/>
              <a:defRPr sz="21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400"/>
              </a:spcBef>
              <a:spcAft>
                <a:spcPts val="0"/>
              </a:spcAft>
              <a:buClr>
                <a:srgbClr val="3F3F3F"/>
              </a:buClr>
              <a:buSzPts val="1800"/>
              <a:buFont typeface="Helvetica Neue Light"/>
              <a:buNone/>
              <a:defRPr sz="18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400"/>
              </a:spcBef>
              <a:spcAft>
                <a:spcPts val="0"/>
              </a:spcAft>
              <a:buClr>
                <a:srgbClr val="3F3F3F"/>
              </a:buClr>
              <a:buSzPts val="1500"/>
              <a:buFont typeface="Helvetica Neue Light"/>
              <a:buNone/>
              <a:defRPr sz="15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400"/>
              </a:spcBef>
              <a:spcAft>
                <a:spcPts val="0"/>
              </a:spcAft>
              <a:buClr>
                <a:srgbClr val="3F3F3F"/>
              </a:buClr>
              <a:buSzPts val="1500"/>
              <a:buFont typeface="Helvetica Neue Light"/>
              <a:buNone/>
              <a:defRPr sz="15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730447" y="1099297"/>
            <a:ext cx="2923500" cy="3583200"/>
          </a:xfrm>
          <a:prstGeom prst="rect">
            <a:avLst/>
          </a:prstGeom>
          <a:noFill/>
          <a:ln>
            <a:noFill/>
          </a:ln>
        </p:spPr>
        <p:txBody>
          <a:bodyPr spcFirstLastPara="1" wrap="square" lIns="67500" tIns="35100" rIns="68575" bIns="34275" anchor="t" anchorCtr="0">
            <a:noAutofit/>
          </a:bodyPr>
          <a:lstStyle>
            <a:lvl1pPr marL="457200" lvl="0" indent="-228600" algn="l">
              <a:lnSpc>
                <a:spcPct val="90000"/>
              </a:lnSpc>
              <a:spcBef>
                <a:spcPts val="800"/>
              </a:spcBef>
              <a:spcAft>
                <a:spcPts val="0"/>
              </a:spcAft>
              <a:buClr>
                <a:srgbClr val="3F3F3F"/>
              </a:buClr>
              <a:buSzPts val="1200"/>
              <a:buFont typeface="Helvetica Neue Light"/>
              <a:buNone/>
              <a:defRPr sz="1200"/>
            </a:lvl1pPr>
            <a:lvl2pPr marL="914400" lvl="1" indent="-228600" algn="l">
              <a:lnSpc>
                <a:spcPct val="90000"/>
              </a:lnSpc>
              <a:spcBef>
                <a:spcPts val="400"/>
              </a:spcBef>
              <a:spcAft>
                <a:spcPts val="0"/>
              </a:spcAft>
              <a:buClr>
                <a:srgbClr val="3F3F3F"/>
              </a:buClr>
              <a:buSzPts val="1100"/>
              <a:buFont typeface="Helvetica Neue Light"/>
              <a:buNone/>
              <a:defRPr sz="1100"/>
            </a:lvl2pPr>
            <a:lvl3pPr marL="1371600" lvl="2" indent="-228600" algn="l">
              <a:lnSpc>
                <a:spcPct val="90000"/>
              </a:lnSpc>
              <a:spcBef>
                <a:spcPts val="400"/>
              </a:spcBef>
              <a:spcAft>
                <a:spcPts val="0"/>
              </a:spcAft>
              <a:buClr>
                <a:srgbClr val="3F3F3F"/>
              </a:buClr>
              <a:buSzPts val="900"/>
              <a:buFont typeface="Helvetica Neue Light"/>
              <a:buNone/>
              <a:defRPr sz="900"/>
            </a:lvl3pPr>
            <a:lvl4pPr marL="1828800" lvl="3" indent="-228600" algn="l">
              <a:lnSpc>
                <a:spcPct val="90000"/>
              </a:lnSpc>
              <a:spcBef>
                <a:spcPts val="400"/>
              </a:spcBef>
              <a:spcAft>
                <a:spcPts val="0"/>
              </a:spcAft>
              <a:buClr>
                <a:srgbClr val="3F3F3F"/>
              </a:buClr>
              <a:buSzPts val="800"/>
              <a:buFont typeface="Helvetica Neue Light"/>
              <a:buNone/>
              <a:defRPr sz="800"/>
            </a:lvl4pPr>
            <a:lvl5pPr marL="2286000" lvl="4" indent="-228600" algn="l">
              <a:lnSpc>
                <a:spcPct val="90000"/>
              </a:lnSpc>
              <a:spcBef>
                <a:spcPts val="400"/>
              </a:spcBef>
              <a:spcAft>
                <a:spcPts val="0"/>
              </a:spcAft>
              <a:buClr>
                <a:srgbClr val="3F3F3F"/>
              </a:buClr>
              <a:buSzPts val="800"/>
              <a:buFont typeface="Helvetica Neue Light"/>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54" name="Google Shape;54;p11"/>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714373" y="243000"/>
            <a:ext cx="8424000" cy="6810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rgbClr val="233445"/>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7" name="Google Shape;57;p12"/>
          <p:cNvSpPr txBox="1">
            <a:spLocks noGrp="1"/>
          </p:cNvSpPr>
          <p:nvPr>
            <p:ph type="body" idx="1"/>
          </p:nvPr>
        </p:nvSpPr>
        <p:spPr>
          <a:xfrm rot="5400000">
            <a:off x="2808000" y="-1053000"/>
            <a:ext cx="3510000" cy="7884000"/>
          </a:xfrm>
          <a:prstGeom prst="rect">
            <a:avLst/>
          </a:prstGeom>
          <a:noFill/>
          <a:ln>
            <a:noFill/>
          </a:ln>
        </p:spPr>
        <p:txBody>
          <a:bodyPr spcFirstLastPara="1" wrap="square" lIns="67500" tIns="35100" rIns="68575" bIns="34275" anchor="t" anchorCtr="0">
            <a:noAutofit/>
          </a:bodyPr>
          <a:lstStyle>
            <a:lvl1pPr marL="457200" lvl="0" indent="-317500" algn="l">
              <a:lnSpc>
                <a:spcPct val="90000"/>
              </a:lnSpc>
              <a:spcBef>
                <a:spcPts val="800"/>
              </a:spcBef>
              <a:spcAft>
                <a:spcPts val="0"/>
              </a:spcAft>
              <a:buClr>
                <a:srgbClr val="3F3F3F"/>
              </a:buClr>
              <a:buSzPts val="1400"/>
              <a:buChar char="•"/>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8" name="Google Shape;58;p12"/>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5637756" y="1928540"/>
            <a:ext cx="3590700" cy="19716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rgbClr val="233445"/>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1" name="Google Shape;61;p13"/>
          <p:cNvSpPr txBox="1">
            <a:spLocks noGrp="1"/>
          </p:cNvSpPr>
          <p:nvPr>
            <p:ph type="body" idx="1"/>
          </p:nvPr>
        </p:nvSpPr>
        <p:spPr>
          <a:xfrm rot="5400000">
            <a:off x="1730467" y="96168"/>
            <a:ext cx="3600600" cy="5647200"/>
          </a:xfrm>
          <a:prstGeom prst="rect">
            <a:avLst/>
          </a:prstGeom>
          <a:noFill/>
          <a:ln>
            <a:noFill/>
          </a:ln>
        </p:spPr>
        <p:txBody>
          <a:bodyPr spcFirstLastPara="1" wrap="square" lIns="67500" tIns="35100" rIns="68575" bIns="34275" anchor="t" anchorCtr="0">
            <a:noAutofit/>
          </a:bodyPr>
          <a:lstStyle>
            <a:lvl1pPr marL="457200" lvl="0" indent="-317500" algn="l">
              <a:lnSpc>
                <a:spcPct val="90000"/>
              </a:lnSpc>
              <a:spcBef>
                <a:spcPts val="800"/>
              </a:spcBef>
              <a:spcAft>
                <a:spcPts val="0"/>
              </a:spcAft>
              <a:buClr>
                <a:srgbClr val="3F3F3F"/>
              </a:buClr>
              <a:buSzPts val="1400"/>
              <a:buChar char="•"/>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2" name="Google Shape;62;p13"/>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714373" y="243000"/>
            <a:ext cx="8424000" cy="6810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rgbClr val="233445"/>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9" name="Google Shape;19;p3"/>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714373" y="243000"/>
            <a:ext cx="8424000" cy="6810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rgbClr val="233445"/>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2" name="Google Shape;22;p4"/>
          <p:cNvSpPr txBox="1">
            <a:spLocks noGrp="1"/>
          </p:cNvSpPr>
          <p:nvPr>
            <p:ph type="body" idx="1"/>
          </p:nvPr>
        </p:nvSpPr>
        <p:spPr>
          <a:xfrm>
            <a:off x="621000" y="1134000"/>
            <a:ext cx="7884000" cy="3510000"/>
          </a:xfrm>
          <a:prstGeom prst="rect">
            <a:avLst/>
          </a:prstGeom>
          <a:noFill/>
          <a:ln>
            <a:noFill/>
          </a:ln>
        </p:spPr>
        <p:txBody>
          <a:bodyPr spcFirstLastPara="1" wrap="square" lIns="67500" tIns="35100" rIns="68575" bIns="34275" anchor="t" anchorCtr="0">
            <a:noAutofit/>
          </a:bodyPr>
          <a:lstStyle>
            <a:lvl1pPr marL="457200" lvl="0" indent="-342900" algn="l">
              <a:lnSpc>
                <a:spcPct val="90000"/>
              </a:lnSpc>
              <a:spcBef>
                <a:spcPts val="800"/>
              </a:spcBef>
              <a:spcAft>
                <a:spcPts val="0"/>
              </a:spcAft>
              <a:buClr>
                <a:srgbClr val="3F3F3F"/>
              </a:buClr>
              <a:buSzPts val="1800"/>
              <a:buFont typeface="Helvetica Neue Light"/>
              <a:buChar char="•"/>
              <a:defRPr sz="1800"/>
            </a:lvl1pPr>
            <a:lvl2pPr marL="914400" lvl="1" indent="-336550" algn="l">
              <a:lnSpc>
                <a:spcPct val="90000"/>
              </a:lnSpc>
              <a:spcBef>
                <a:spcPts val="400"/>
              </a:spcBef>
              <a:spcAft>
                <a:spcPts val="0"/>
              </a:spcAft>
              <a:buClr>
                <a:srgbClr val="3F3F3F"/>
              </a:buClr>
              <a:buSzPts val="1700"/>
              <a:buFont typeface="Helvetica Neue Light"/>
              <a:buChar char="•"/>
              <a:defRPr sz="1700"/>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 name="Google Shape;23;p4"/>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621906" y="289234"/>
            <a:ext cx="6598200" cy="6810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rgbClr val="233445"/>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6" name="Google Shape;26;p5"/>
          <p:cNvSpPr txBox="1">
            <a:spLocks noGrp="1"/>
          </p:cNvSpPr>
          <p:nvPr>
            <p:ph type="body" idx="1"/>
          </p:nvPr>
        </p:nvSpPr>
        <p:spPr>
          <a:xfrm>
            <a:off x="1479947" y="3567113"/>
            <a:ext cx="3092100" cy="1002600"/>
          </a:xfrm>
          <a:prstGeom prst="rect">
            <a:avLst/>
          </a:prstGeom>
          <a:noFill/>
          <a:ln>
            <a:noFill/>
          </a:ln>
        </p:spPr>
        <p:txBody>
          <a:bodyPr spcFirstLastPara="1" wrap="square" lIns="67500" tIns="35100" rIns="68575" bIns="34275" anchor="t" anchorCtr="0">
            <a:noAutofit/>
          </a:bodyPr>
          <a:lstStyle>
            <a:lvl1pPr marL="457200" lvl="0" indent="-228600" algn="l">
              <a:lnSpc>
                <a:spcPct val="90000"/>
              </a:lnSpc>
              <a:spcBef>
                <a:spcPts val="800"/>
              </a:spcBef>
              <a:spcAft>
                <a:spcPts val="0"/>
              </a:spcAft>
              <a:buClr>
                <a:srgbClr val="3F3F3F"/>
              </a:buClr>
              <a:buSzPts val="1800"/>
              <a:buFont typeface="Helvetica Neue Light"/>
              <a:buNone/>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714653" y="243000"/>
            <a:ext cx="8424000" cy="6804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rgbClr val="233445"/>
              </a:buClr>
              <a:buSzPts val="2400"/>
              <a:buFont typeface="Helvetica Neue Light"/>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9" name="Google Shape;29;p6"/>
          <p:cNvSpPr txBox="1">
            <a:spLocks noGrp="1"/>
          </p:cNvSpPr>
          <p:nvPr>
            <p:ph type="body" idx="1"/>
          </p:nvPr>
        </p:nvSpPr>
        <p:spPr>
          <a:xfrm>
            <a:off x="621000" y="1146229"/>
            <a:ext cx="7884000" cy="3510000"/>
          </a:xfrm>
          <a:prstGeom prst="rect">
            <a:avLst/>
          </a:prstGeom>
          <a:noFill/>
          <a:ln>
            <a:noFill/>
          </a:ln>
        </p:spPr>
        <p:txBody>
          <a:bodyPr spcFirstLastPara="1" wrap="square" lIns="67500" tIns="35100" rIns="68575" bIns="34275" anchor="t" anchorCtr="0">
            <a:noAutofit/>
          </a:bodyPr>
          <a:lstStyle>
            <a:lvl1pPr marL="457200" lvl="0" indent="-228600" algn="l">
              <a:lnSpc>
                <a:spcPct val="90000"/>
              </a:lnSpc>
              <a:spcBef>
                <a:spcPts val="800"/>
              </a:spcBef>
              <a:spcAft>
                <a:spcPts val="0"/>
              </a:spcAft>
              <a:buClr>
                <a:srgbClr val="888888"/>
              </a:buClr>
              <a:buSzPts val="1400"/>
              <a:buFont typeface="Helvetica Neue Light"/>
              <a:buNone/>
              <a:defRPr sz="1400">
                <a:solidFill>
                  <a:srgbClr val="888888"/>
                </a:solidFill>
              </a:defRPr>
            </a:lvl1pPr>
            <a:lvl2pPr marL="914400" lvl="1" indent="-228600" algn="l">
              <a:lnSpc>
                <a:spcPct val="90000"/>
              </a:lnSpc>
              <a:spcBef>
                <a:spcPts val="400"/>
              </a:spcBef>
              <a:spcAft>
                <a:spcPts val="0"/>
              </a:spcAft>
              <a:buClr>
                <a:srgbClr val="888888"/>
              </a:buClr>
              <a:buSzPts val="1500"/>
              <a:buFont typeface="Helvetica Neue Light"/>
              <a:buNone/>
              <a:defRPr sz="1500">
                <a:solidFill>
                  <a:srgbClr val="888888"/>
                </a:solidFill>
              </a:defRPr>
            </a:lvl2pPr>
            <a:lvl3pPr marL="1371600" lvl="2" indent="-228600" algn="l">
              <a:lnSpc>
                <a:spcPct val="90000"/>
              </a:lnSpc>
              <a:spcBef>
                <a:spcPts val="400"/>
              </a:spcBef>
              <a:spcAft>
                <a:spcPts val="0"/>
              </a:spcAft>
              <a:buClr>
                <a:srgbClr val="888888"/>
              </a:buClr>
              <a:buSzPts val="1400"/>
              <a:buFont typeface="Helvetica Neue Light"/>
              <a:buNone/>
              <a:defRPr sz="1400">
                <a:solidFill>
                  <a:srgbClr val="888888"/>
                </a:solidFill>
              </a:defRPr>
            </a:lvl3pPr>
            <a:lvl4pPr marL="1828800" lvl="3" indent="-228600" algn="l">
              <a:lnSpc>
                <a:spcPct val="90000"/>
              </a:lnSpc>
              <a:spcBef>
                <a:spcPts val="400"/>
              </a:spcBef>
              <a:spcAft>
                <a:spcPts val="0"/>
              </a:spcAft>
              <a:buClr>
                <a:srgbClr val="888888"/>
              </a:buClr>
              <a:buSzPts val="1200"/>
              <a:buFont typeface="Helvetica Neue Light"/>
              <a:buNone/>
              <a:defRPr sz="1200">
                <a:solidFill>
                  <a:srgbClr val="888888"/>
                </a:solidFill>
              </a:defRPr>
            </a:lvl4pPr>
            <a:lvl5pPr marL="2286000" lvl="4" indent="-228600" algn="l">
              <a:lnSpc>
                <a:spcPct val="90000"/>
              </a:lnSpc>
              <a:spcBef>
                <a:spcPts val="400"/>
              </a:spcBef>
              <a:spcAft>
                <a:spcPts val="0"/>
              </a:spcAft>
              <a:buClr>
                <a:srgbClr val="888888"/>
              </a:buClr>
              <a:buSzPts val="1200"/>
              <a:buFont typeface="Helvetica Neue Light"/>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30" name="Google Shape;30;p6"/>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628650" y="1134000"/>
            <a:ext cx="3886200" cy="3585900"/>
          </a:xfrm>
          <a:prstGeom prst="rect">
            <a:avLst/>
          </a:prstGeom>
          <a:noFill/>
          <a:ln>
            <a:noFill/>
          </a:ln>
        </p:spPr>
        <p:txBody>
          <a:bodyPr spcFirstLastPara="1" wrap="square" lIns="67500" tIns="35100" rIns="68575" bIns="34275" anchor="t" anchorCtr="0">
            <a:noAutofit/>
          </a:bodyPr>
          <a:lstStyle>
            <a:lvl1pPr marL="457200" lvl="0" indent="-317500" algn="l">
              <a:lnSpc>
                <a:spcPct val="90000"/>
              </a:lnSpc>
              <a:spcBef>
                <a:spcPts val="800"/>
              </a:spcBef>
              <a:spcAft>
                <a:spcPts val="0"/>
              </a:spcAft>
              <a:buClr>
                <a:srgbClr val="3F3F3F"/>
              </a:buClr>
              <a:buSzPts val="1400"/>
              <a:buChar char="•"/>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3" name="Google Shape;33;p7"/>
          <p:cNvSpPr txBox="1">
            <a:spLocks noGrp="1"/>
          </p:cNvSpPr>
          <p:nvPr>
            <p:ph type="body" idx="2"/>
          </p:nvPr>
        </p:nvSpPr>
        <p:spPr>
          <a:xfrm>
            <a:off x="4629150" y="1134000"/>
            <a:ext cx="3886200" cy="3585900"/>
          </a:xfrm>
          <a:prstGeom prst="rect">
            <a:avLst/>
          </a:prstGeom>
          <a:noFill/>
          <a:ln>
            <a:noFill/>
          </a:ln>
        </p:spPr>
        <p:txBody>
          <a:bodyPr spcFirstLastPara="1" wrap="square" lIns="67500" tIns="35100" rIns="68575" bIns="34275" anchor="t" anchorCtr="0">
            <a:noAutofit/>
          </a:bodyPr>
          <a:lstStyle>
            <a:lvl1pPr marL="457200" lvl="0" indent="-317500" algn="l">
              <a:lnSpc>
                <a:spcPct val="90000"/>
              </a:lnSpc>
              <a:spcBef>
                <a:spcPts val="800"/>
              </a:spcBef>
              <a:spcAft>
                <a:spcPts val="0"/>
              </a:spcAft>
              <a:buClr>
                <a:srgbClr val="3F3F3F"/>
              </a:buClr>
              <a:buSzPts val="1400"/>
              <a:buChar char="•"/>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4" name="Google Shape;34;p7"/>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716200" y="241696"/>
            <a:ext cx="8424000" cy="6804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rgbClr val="233445"/>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716200" y="241696"/>
            <a:ext cx="8424000" cy="6804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rgbClr val="233445"/>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8" name="Google Shape;38;p8"/>
          <p:cNvSpPr txBox="1">
            <a:spLocks noGrp="1"/>
          </p:cNvSpPr>
          <p:nvPr>
            <p:ph type="body" idx="1"/>
          </p:nvPr>
        </p:nvSpPr>
        <p:spPr>
          <a:xfrm>
            <a:off x="629841" y="1134000"/>
            <a:ext cx="3868200" cy="618000"/>
          </a:xfrm>
          <a:prstGeom prst="rect">
            <a:avLst/>
          </a:prstGeom>
          <a:noFill/>
          <a:ln>
            <a:noFill/>
          </a:ln>
        </p:spPr>
        <p:txBody>
          <a:bodyPr spcFirstLastPara="1" wrap="square" lIns="67500" tIns="35100" rIns="68575" bIns="34275" anchor="ctr" anchorCtr="0">
            <a:noAutofit/>
          </a:bodyPr>
          <a:lstStyle>
            <a:lvl1pPr marL="457200" lvl="0" indent="-228600" algn="l">
              <a:lnSpc>
                <a:spcPct val="90000"/>
              </a:lnSpc>
              <a:spcBef>
                <a:spcPts val="800"/>
              </a:spcBef>
              <a:spcAft>
                <a:spcPts val="0"/>
              </a:spcAft>
              <a:buClr>
                <a:srgbClr val="F17E3A"/>
              </a:buClr>
              <a:buSzPts val="1800"/>
              <a:buFont typeface="Helvetica Neue Light"/>
              <a:buNone/>
              <a:defRPr sz="1800" b="0">
                <a:solidFill>
                  <a:srgbClr val="F17E3A"/>
                </a:solidFill>
              </a:defRPr>
            </a:lvl1pPr>
            <a:lvl2pPr marL="914400" lvl="1" indent="-228600" algn="l">
              <a:lnSpc>
                <a:spcPct val="90000"/>
              </a:lnSpc>
              <a:spcBef>
                <a:spcPts val="400"/>
              </a:spcBef>
              <a:spcAft>
                <a:spcPts val="0"/>
              </a:spcAft>
              <a:buClr>
                <a:srgbClr val="3F3F3F"/>
              </a:buClr>
              <a:buSzPts val="1500"/>
              <a:buFont typeface="Helvetica Neue Light"/>
              <a:buNone/>
              <a:defRPr sz="1500" b="1"/>
            </a:lvl2pPr>
            <a:lvl3pPr marL="1371600" lvl="2" indent="-228600" algn="l">
              <a:lnSpc>
                <a:spcPct val="90000"/>
              </a:lnSpc>
              <a:spcBef>
                <a:spcPts val="400"/>
              </a:spcBef>
              <a:spcAft>
                <a:spcPts val="0"/>
              </a:spcAft>
              <a:buClr>
                <a:srgbClr val="3F3F3F"/>
              </a:buClr>
              <a:buSzPts val="1400"/>
              <a:buFont typeface="Helvetica Neue Light"/>
              <a:buNone/>
              <a:defRPr sz="1400" b="1"/>
            </a:lvl3pPr>
            <a:lvl4pPr marL="1828800" lvl="3" indent="-228600" algn="l">
              <a:lnSpc>
                <a:spcPct val="90000"/>
              </a:lnSpc>
              <a:spcBef>
                <a:spcPts val="400"/>
              </a:spcBef>
              <a:spcAft>
                <a:spcPts val="0"/>
              </a:spcAft>
              <a:buClr>
                <a:srgbClr val="3F3F3F"/>
              </a:buClr>
              <a:buSzPts val="1200"/>
              <a:buFont typeface="Helvetica Neue Light"/>
              <a:buNone/>
              <a:defRPr sz="1200" b="1"/>
            </a:lvl4pPr>
            <a:lvl5pPr marL="2286000" lvl="4" indent="-228600" algn="l">
              <a:lnSpc>
                <a:spcPct val="90000"/>
              </a:lnSpc>
              <a:spcBef>
                <a:spcPts val="400"/>
              </a:spcBef>
              <a:spcAft>
                <a:spcPts val="0"/>
              </a:spcAft>
              <a:buClr>
                <a:srgbClr val="3F3F3F"/>
              </a:buClr>
              <a:buSzPts val="1200"/>
              <a:buFont typeface="Helvetica Neue Light"/>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39" name="Google Shape;39;p8"/>
          <p:cNvSpPr txBox="1">
            <a:spLocks noGrp="1"/>
          </p:cNvSpPr>
          <p:nvPr>
            <p:ph type="body" idx="2"/>
          </p:nvPr>
        </p:nvSpPr>
        <p:spPr>
          <a:xfrm>
            <a:off x="629841" y="1892675"/>
            <a:ext cx="3868200" cy="2825400"/>
          </a:xfrm>
          <a:prstGeom prst="rect">
            <a:avLst/>
          </a:prstGeom>
          <a:noFill/>
          <a:ln>
            <a:noFill/>
          </a:ln>
        </p:spPr>
        <p:txBody>
          <a:bodyPr spcFirstLastPara="1" wrap="square" lIns="67500" tIns="35100" rIns="68575" bIns="34275" anchor="t" anchorCtr="0">
            <a:noAutofit/>
          </a:bodyPr>
          <a:lstStyle>
            <a:lvl1pPr marL="457200" lvl="0" indent="-342900" algn="l">
              <a:lnSpc>
                <a:spcPct val="90000"/>
              </a:lnSpc>
              <a:spcBef>
                <a:spcPts val="800"/>
              </a:spcBef>
              <a:spcAft>
                <a:spcPts val="0"/>
              </a:spcAft>
              <a:buClr>
                <a:srgbClr val="3F3F3F"/>
              </a:buClr>
              <a:buSzPts val="1800"/>
              <a:buFont typeface="Helvetica Neue Light"/>
              <a:buChar char="•"/>
              <a:defRPr>
                <a:solidFill>
                  <a:srgbClr val="3F3F3F"/>
                </a:solidFill>
              </a:defRPr>
            </a:lvl1pPr>
            <a:lvl2pPr marL="914400" lvl="1" indent="-336550" algn="l">
              <a:lnSpc>
                <a:spcPct val="90000"/>
              </a:lnSpc>
              <a:spcBef>
                <a:spcPts val="400"/>
              </a:spcBef>
              <a:spcAft>
                <a:spcPts val="0"/>
              </a:spcAft>
              <a:buClr>
                <a:srgbClr val="3F3F3F"/>
              </a:buClr>
              <a:buSzPts val="1700"/>
              <a:buFont typeface="Helvetica Neue Light"/>
              <a:buChar char="•"/>
              <a:defRPr>
                <a:solidFill>
                  <a:srgbClr val="3F3F3F"/>
                </a:solidFill>
              </a:defRPr>
            </a:lvl2pPr>
            <a:lvl3pPr marL="1371600" lvl="2" indent="-323850" algn="l">
              <a:lnSpc>
                <a:spcPct val="90000"/>
              </a:lnSpc>
              <a:spcBef>
                <a:spcPts val="400"/>
              </a:spcBef>
              <a:spcAft>
                <a:spcPts val="0"/>
              </a:spcAft>
              <a:buClr>
                <a:srgbClr val="3F3F3F"/>
              </a:buClr>
              <a:buSzPts val="1500"/>
              <a:buFont typeface="Helvetica Neue Light"/>
              <a:buChar char="•"/>
              <a:defRPr>
                <a:solidFill>
                  <a:srgbClr val="3F3F3F"/>
                </a:solidFill>
              </a:defRPr>
            </a:lvl3pPr>
            <a:lvl4pPr marL="1828800" lvl="3" indent="-317500" algn="l">
              <a:lnSpc>
                <a:spcPct val="90000"/>
              </a:lnSpc>
              <a:spcBef>
                <a:spcPts val="400"/>
              </a:spcBef>
              <a:spcAft>
                <a:spcPts val="0"/>
              </a:spcAft>
              <a:buClr>
                <a:srgbClr val="3F3F3F"/>
              </a:buClr>
              <a:buSzPts val="1400"/>
              <a:buFont typeface="Helvetica Neue Light"/>
              <a:buChar char="•"/>
              <a:defRPr>
                <a:solidFill>
                  <a:srgbClr val="3F3F3F"/>
                </a:solidFill>
              </a:defRPr>
            </a:lvl4pPr>
            <a:lvl5pPr marL="2286000" lvl="4" indent="-304800" algn="l">
              <a:lnSpc>
                <a:spcPct val="90000"/>
              </a:lnSpc>
              <a:spcBef>
                <a:spcPts val="400"/>
              </a:spcBef>
              <a:spcAft>
                <a:spcPts val="0"/>
              </a:spcAft>
              <a:buClr>
                <a:srgbClr val="3F3F3F"/>
              </a:buClr>
              <a:buSzPts val="1200"/>
              <a:buFont typeface="Helvetica Neue Light"/>
              <a:buChar char="•"/>
              <a:defRPr>
                <a:solidFill>
                  <a:srgbClr val="3F3F3F"/>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0" name="Google Shape;40;p8"/>
          <p:cNvSpPr txBox="1">
            <a:spLocks noGrp="1"/>
          </p:cNvSpPr>
          <p:nvPr>
            <p:ph type="body" idx="3"/>
          </p:nvPr>
        </p:nvSpPr>
        <p:spPr>
          <a:xfrm>
            <a:off x="4629150" y="1134000"/>
            <a:ext cx="3887400" cy="618000"/>
          </a:xfrm>
          <a:prstGeom prst="rect">
            <a:avLst/>
          </a:prstGeom>
          <a:noFill/>
          <a:ln>
            <a:noFill/>
          </a:ln>
        </p:spPr>
        <p:txBody>
          <a:bodyPr spcFirstLastPara="1" wrap="square" lIns="67500" tIns="35100" rIns="68575" bIns="34275" anchor="ctr" anchorCtr="0">
            <a:noAutofit/>
          </a:bodyPr>
          <a:lstStyle>
            <a:lvl1pPr marL="457200" lvl="0" indent="-228600" algn="l">
              <a:lnSpc>
                <a:spcPct val="90000"/>
              </a:lnSpc>
              <a:spcBef>
                <a:spcPts val="800"/>
              </a:spcBef>
              <a:spcAft>
                <a:spcPts val="0"/>
              </a:spcAft>
              <a:buClr>
                <a:srgbClr val="F17E3A"/>
              </a:buClr>
              <a:buSzPts val="1800"/>
              <a:buFont typeface="Helvetica Neue Light"/>
              <a:buNone/>
              <a:defRPr sz="1800" b="0">
                <a:solidFill>
                  <a:srgbClr val="F17E3A"/>
                </a:solidFill>
              </a:defRPr>
            </a:lvl1pPr>
            <a:lvl2pPr marL="914400" lvl="1" indent="-228600" algn="l">
              <a:lnSpc>
                <a:spcPct val="90000"/>
              </a:lnSpc>
              <a:spcBef>
                <a:spcPts val="400"/>
              </a:spcBef>
              <a:spcAft>
                <a:spcPts val="0"/>
              </a:spcAft>
              <a:buClr>
                <a:srgbClr val="3F3F3F"/>
              </a:buClr>
              <a:buSzPts val="1500"/>
              <a:buFont typeface="Helvetica Neue Light"/>
              <a:buNone/>
              <a:defRPr sz="1500" b="1"/>
            </a:lvl2pPr>
            <a:lvl3pPr marL="1371600" lvl="2" indent="-228600" algn="l">
              <a:lnSpc>
                <a:spcPct val="90000"/>
              </a:lnSpc>
              <a:spcBef>
                <a:spcPts val="400"/>
              </a:spcBef>
              <a:spcAft>
                <a:spcPts val="0"/>
              </a:spcAft>
              <a:buClr>
                <a:srgbClr val="3F3F3F"/>
              </a:buClr>
              <a:buSzPts val="1400"/>
              <a:buFont typeface="Helvetica Neue Light"/>
              <a:buNone/>
              <a:defRPr sz="1400" b="1"/>
            </a:lvl3pPr>
            <a:lvl4pPr marL="1828800" lvl="3" indent="-228600" algn="l">
              <a:lnSpc>
                <a:spcPct val="90000"/>
              </a:lnSpc>
              <a:spcBef>
                <a:spcPts val="400"/>
              </a:spcBef>
              <a:spcAft>
                <a:spcPts val="0"/>
              </a:spcAft>
              <a:buClr>
                <a:srgbClr val="3F3F3F"/>
              </a:buClr>
              <a:buSzPts val="1200"/>
              <a:buFont typeface="Helvetica Neue Light"/>
              <a:buNone/>
              <a:defRPr sz="1200" b="1"/>
            </a:lvl4pPr>
            <a:lvl5pPr marL="2286000" lvl="4" indent="-228600" algn="l">
              <a:lnSpc>
                <a:spcPct val="90000"/>
              </a:lnSpc>
              <a:spcBef>
                <a:spcPts val="400"/>
              </a:spcBef>
              <a:spcAft>
                <a:spcPts val="0"/>
              </a:spcAft>
              <a:buClr>
                <a:srgbClr val="3F3F3F"/>
              </a:buClr>
              <a:buSzPts val="1200"/>
              <a:buFont typeface="Helvetica Neue Light"/>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41" name="Google Shape;41;p8"/>
          <p:cNvSpPr txBox="1">
            <a:spLocks noGrp="1"/>
          </p:cNvSpPr>
          <p:nvPr>
            <p:ph type="body" idx="4"/>
          </p:nvPr>
        </p:nvSpPr>
        <p:spPr>
          <a:xfrm>
            <a:off x="4629150" y="1892674"/>
            <a:ext cx="3887400" cy="2825400"/>
          </a:xfrm>
          <a:prstGeom prst="rect">
            <a:avLst/>
          </a:prstGeom>
          <a:noFill/>
          <a:ln>
            <a:noFill/>
          </a:ln>
        </p:spPr>
        <p:txBody>
          <a:bodyPr spcFirstLastPara="1" wrap="square" lIns="67500" tIns="35100" rIns="68575" bIns="34275" anchor="t" anchorCtr="0">
            <a:noAutofit/>
          </a:bodyPr>
          <a:lstStyle>
            <a:lvl1pPr marL="457200" lvl="0" indent="-342900" algn="l">
              <a:lnSpc>
                <a:spcPct val="90000"/>
              </a:lnSpc>
              <a:spcBef>
                <a:spcPts val="800"/>
              </a:spcBef>
              <a:spcAft>
                <a:spcPts val="0"/>
              </a:spcAft>
              <a:buClr>
                <a:srgbClr val="3F3F3F"/>
              </a:buClr>
              <a:buSzPts val="1800"/>
              <a:buFont typeface="Helvetica Neue Light"/>
              <a:buChar char="•"/>
              <a:defRPr>
                <a:solidFill>
                  <a:srgbClr val="3F3F3F"/>
                </a:solidFill>
              </a:defRPr>
            </a:lvl1pPr>
            <a:lvl2pPr marL="914400" lvl="1" indent="-336550" algn="l">
              <a:lnSpc>
                <a:spcPct val="90000"/>
              </a:lnSpc>
              <a:spcBef>
                <a:spcPts val="400"/>
              </a:spcBef>
              <a:spcAft>
                <a:spcPts val="0"/>
              </a:spcAft>
              <a:buClr>
                <a:srgbClr val="3F3F3F"/>
              </a:buClr>
              <a:buSzPts val="1700"/>
              <a:buFont typeface="Helvetica Neue Light"/>
              <a:buChar char="•"/>
              <a:defRPr>
                <a:solidFill>
                  <a:srgbClr val="3F3F3F"/>
                </a:solidFill>
              </a:defRPr>
            </a:lvl2pPr>
            <a:lvl3pPr marL="1371600" lvl="2" indent="-323850" algn="l">
              <a:lnSpc>
                <a:spcPct val="90000"/>
              </a:lnSpc>
              <a:spcBef>
                <a:spcPts val="400"/>
              </a:spcBef>
              <a:spcAft>
                <a:spcPts val="0"/>
              </a:spcAft>
              <a:buClr>
                <a:srgbClr val="3F3F3F"/>
              </a:buClr>
              <a:buSzPts val="1500"/>
              <a:buFont typeface="Helvetica Neue Light"/>
              <a:buChar char="•"/>
              <a:defRPr>
                <a:solidFill>
                  <a:srgbClr val="3F3F3F"/>
                </a:solidFill>
              </a:defRPr>
            </a:lvl3pPr>
            <a:lvl4pPr marL="1828800" lvl="3" indent="-317500" algn="l">
              <a:lnSpc>
                <a:spcPct val="90000"/>
              </a:lnSpc>
              <a:spcBef>
                <a:spcPts val="400"/>
              </a:spcBef>
              <a:spcAft>
                <a:spcPts val="0"/>
              </a:spcAft>
              <a:buClr>
                <a:srgbClr val="3F3F3F"/>
              </a:buClr>
              <a:buSzPts val="1400"/>
              <a:buFont typeface="Helvetica Neue Light"/>
              <a:buChar char="•"/>
              <a:defRPr>
                <a:solidFill>
                  <a:srgbClr val="3F3F3F"/>
                </a:solidFill>
              </a:defRPr>
            </a:lvl4pPr>
            <a:lvl5pPr marL="2286000" lvl="4" indent="-304800" algn="l">
              <a:lnSpc>
                <a:spcPct val="90000"/>
              </a:lnSpc>
              <a:spcBef>
                <a:spcPts val="400"/>
              </a:spcBef>
              <a:spcAft>
                <a:spcPts val="0"/>
              </a:spcAft>
              <a:buClr>
                <a:srgbClr val="3F3F3F"/>
              </a:buClr>
              <a:buSzPts val="1200"/>
              <a:buFont typeface="Helvetica Neue Light"/>
              <a:buChar char="•"/>
              <a:defRPr>
                <a:solidFill>
                  <a:srgbClr val="3F3F3F"/>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2" name="Google Shape;42;p8"/>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715500" y="243000"/>
            <a:ext cx="8424000" cy="680400"/>
          </a:xfrm>
          <a:prstGeom prst="rect">
            <a:avLst/>
          </a:prstGeom>
          <a:noFill/>
          <a:ln>
            <a:noFill/>
          </a:ln>
        </p:spPr>
        <p:txBody>
          <a:bodyPr spcFirstLastPara="1" wrap="square" lIns="68575" tIns="35100" rIns="68575" bIns="35100" anchor="ctr" anchorCtr="0">
            <a:noAutofit/>
          </a:bodyPr>
          <a:lstStyle>
            <a:lvl1pPr lvl="0" algn="l">
              <a:lnSpc>
                <a:spcPct val="90000"/>
              </a:lnSpc>
              <a:spcBef>
                <a:spcPts val="0"/>
              </a:spcBef>
              <a:spcAft>
                <a:spcPts val="0"/>
              </a:spcAft>
              <a:buClr>
                <a:srgbClr val="233445"/>
              </a:buClr>
              <a:buSzPts val="2400"/>
              <a:buFont typeface="Helvetica Neue Light"/>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7" name="Google Shape;47;p10"/>
          <p:cNvSpPr txBox="1">
            <a:spLocks noGrp="1"/>
          </p:cNvSpPr>
          <p:nvPr>
            <p:ph type="body" idx="1"/>
          </p:nvPr>
        </p:nvSpPr>
        <p:spPr>
          <a:xfrm>
            <a:off x="3885009" y="1134000"/>
            <a:ext cx="4629000" cy="3610500"/>
          </a:xfrm>
          <a:prstGeom prst="rect">
            <a:avLst/>
          </a:prstGeom>
          <a:noFill/>
          <a:ln>
            <a:noFill/>
          </a:ln>
        </p:spPr>
        <p:txBody>
          <a:bodyPr spcFirstLastPara="1" wrap="square" lIns="67500" tIns="35100" rIns="68575" bIns="34275" anchor="t" anchorCtr="0">
            <a:noAutofit/>
          </a:bodyPr>
          <a:lstStyle>
            <a:lvl1pPr marL="457200" lvl="0" indent="-342900" algn="l">
              <a:lnSpc>
                <a:spcPct val="90000"/>
              </a:lnSpc>
              <a:spcBef>
                <a:spcPts val="800"/>
              </a:spcBef>
              <a:spcAft>
                <a:spcPts val="0"/>
              </a:spcAft>
              <a:buClr>
                <a:srgbClr val="3F3F3F"/>
              </a:buClr>
              <a:buSzPts val="1800"/>
              <a:buFont typeface="Helvetica Neue Light"/>
              <a:buChar char="•"/>
              <a:defRPr sz="1800"/>
            </a:lvl1pPr>
            <a:lvl2pPr marL="914400" lvl="1" indent="-336550" algn="l">
              <a:lnSpc>
                <a:spcPct val="90000"/>
              </a:lnSpc>
              <a:spcBef>
                <a:spcPts val="400"/>
              </a:spcBef>
              <a:spcAft>
                <a:spcPts val="0"/>
              </a:spcAft>
              <a:buClr>
                <a:srgbClr val="3F3F3F"/>
              </a:buClr>
              <a:buSzPts val="1700"/>
              <a:buFont typeface="Helvetica Neue Light"/>
              <a:buChar char="•"/>
              <a:defRPr sz="1700"/>
            </a:lvl2pPr>
            <a:lvl3pPr marL="1371600" lvl="2" indent="-323850" algn="l">
              <a:lnSpc>
                <a:spcPct val="90000"/>
              </a:lnSpc>
              <a:spcBef>
                <a:spcPts val="400"/>
              </a:spcBef>
              <a:spcAft>
                <a:spcPts val="0"/>
              </a:spcAft>
              <a:buClr>
                <a:srgbClr val="3F3F3F"/>
              </a:buClr>
              <a:buSzPts val="1500"/>
              <a:buFont typeface="Helvetica Neue Light"/>
              <a:buChar char="•"/>
              <a:defRPr sz="1500"/>
            </a:lvl3pPr>
            <a:lvl4pPr marL="1828800" lvl="3" indent="-317500" algn="l">
              <a:lnSpc>
                <a:spcPct val="90000"/>
              </a:lnSpc>
              <a:spcBef>
                <a:spcPts val="400"/>
              </a:spcBef>
              <a:spcAft>
                <a:spcPts val="0"/>
              </a:spcAft>
              <a:buClr>
                <a:srgbClr val="3F3F3F"/>
              </a:buClr>
              <a:buSzPts val="1400"/>
              <a:buFont typeface="Helvetica Neue Light"/>
              <a:buChar char="•"/>
              <a:defRPr sz="1400"/>
            </a:lvl4pPr>
            <a:lvl5pPr marL="2286000" lvl="4" indent="-304800" algn="l">
              <a:lnSpc>
                <a:spcPct val="90000"/>
              </a:lnSpc>
              <a:spcBef>
                <a:spcPts val="400"/>
              </a:spcBef>
              <a:spcAft>
                <a:spcPts val="0"/>
              </a:spcAft>
              <a:buClr>
                <a:srgbClr val="3F3F3F"/>
              </a:buClr>
              <a:buSzPts val="1200"/>
              <a:buFont typeface="Helvetica Neue Light"/>
              <a:buChar char="•"/>
              <a:defRPr sz="12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48" name="Google Shape;48;p10"/>
          <p:cNvSpPr txBox="1">
            <a:spLocks noGrp="1"/>
          </p:cNvSpPr>
          <p:nvPr>
            <p:ph type="body" idx="2"/>
          </p:nvPr>
        </p:nvSpPr>
        <p:spPr>
          <a:xfrm>
            <a:off x="718540" y="1134000"/>
            <a:ext cx="2949300" cy="3610500"/>
          </a:xfrm>
          <a:prstGeom prst="rect">
            <a:avLst/>
          </a:prstGeom>
          <a:noFill/>
          <a:ln>
            <a:noFill/>
          </a:ln>
        </p:spPr>
        <p:txBody>
          <a:bodyPr spcFirstLastPara="1" wrap="square" lIns="67500" tIns="35100" rIns="68575" bIns="34275" anchor="t" anchorCtr="0">
            <a:noAutofit/>
          </a:bodyPr>
          <a:lstStyle>
            <a:lvl1pPr marL="457200" lvl="0" indent="-228600" algn="l">
              <a:lnSpc>
                <a:spcPct val="90000"/>
              </a:lnSpc>
              <a:spcBef>
                <a:spcPts val="800"/>
              </a:spcBef>
              <a:spcAft>
                <a:spcPts val="0"/>
              </a:spcAft>
              <a:buClr>
                <a:srgbClr val="3F3F3F"/>
              </a:buClr>
              <a:buSzPts val="1200"/>
              <a:buFont typeface="Helvetica Neue Light"/>
              <a:buNone/>
              <a:defRPr sz="1200"/>
            </a:lvl1pPr>
            <a:lvl2pPr marL="914400" lvl="1" indent="-228600" algn="l">
              <a:lnSpc>
                <a:spcPct val="90000"/>
              </a:lnSpc>
              <a:spcBef>
                <a:spcPts val="400"/>
              </a:spcBef>
              <a:spcAft>
                <a:spcPts val="0"/>
              </a:spcAft>
              <a:buClr>
                <a:srgbClr val="3F3F3F"/>
              </a:buClr>
              <a:buSzPts val="1100"/>
              <a:buFont typeface="Helvetica Neue Light"/>
              <a:buNone/>
              <a:defRPr sz="1100"/>
            </a:lvl2pPr>
            <a:lvl3pPr marL="1371600" lvl="2" indent="-228600" algn="l">
              <a:lnSpc>
                <a:spcPct val="90000"/>
              </a:lnSpc>
              <a:spcBef>
                <a:spcPts val="400"/>
              </a:spcBef>
              <a:spcAft>
                <a:spcPts val="0"/>
              </a:spcAft>
              <a:buClr>
                <a:srgbClr val="3F3F3F"/>
              </a:buClr>
              <a:buSzPts val="900"/>
              <a:buFont typeface="Helvetica Neue Light"/>
              <a:buNone/>
              <a:defRPr sz="900"/>
            </a:lvl3pPr>
            <a:lvl4pPr marL="1828800" lvl="3" indent="-228600" algn="l">
              <a:lnSpc>
                <a:spcPct val="90000"/>
              </a:lnSpc>
              <a:spcBef>
                <a:spcPts val="400"/>
              </a:spcBef>
              <a:spcAft>
                <a:spcPts val="0"/>
              </a:spcAft>
              <a:buClr>
                <a:srgbClr val="3F3F3F"/>
              </a:buClr>
              <a:buSzPts val="800"/>
              <a:buFont typeface="Helvetica Neue Light"/>
              <a:buNone/>
              <a:defRPr sz="800"/>
            </a:lvl4pPr>
            <a:lvl5pPr marL="2286000" lvl="4" indent="-228600" algn="l">
              <a:lnSpc>
                <a:spcPct val="90000"/>
              </a:lnSpc>
              <a:spcBef>
                <a:spcPts val="400"/>
              </a:spcBef>
              <a:spcAft>
                <a:spcPts val="0"/>
              </a:spcAft>
              <a:buClr>
                <a:srgbClr val="3F3F3F"/>
              </a:buClr>
              <a:buSzPts val="800"/>
              <a:buFont typeface="Helvetica Neue Light"/>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49" name="Google Shape;49;p10"/>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714373" y="243000"/>
            <a:ext cx="8424000" cy="6810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rgbClr val="233445"/>
              </a:buClr>
              <a:buSzPts val="2400"/>
              <a:buFont typeface="Helvetica Neue Light"/>
              <a:buNone/>
              <a:defRPr sz="24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1" name="Google Shape;11;p1"/>
          <p:cNvSpPr txBox="1">
            <a:spLocks noGrp="1"/>
          </p:cNvSpPr>
          <p:nvPr>
            <p:ph type="body" idx="1"/>
          </p:nvPr>
        </p:nvSpPr>
        <p:spPr>
          <a:xfrm>
            <a:off x="621000" y="1134000"/>
            <a:ext cx="7884000" cy="3510000"/>
          </a:xfrm>
          <a:prstGeom prst="rect">
            <a:avLst/>
          </a:prstGeom>
          <a:noFill/>
          <a:ln>
            <a:noFill/>
          </a:ln>
        </p:spPr>
        <p:txBody>
          <a:bodyPr spcFirstLastPara="1" wrap="square" lIns="67500" tIns="35100" rIns="68575" bIns="34275" anchor="t" anchorCtr="0">
            <a:noAutofit/>
          </a:bodyPr>
          <a:lstStyle>
            <a:lvl1pPr marL="457200" marR="0" lvl="0" indent="-342900" algn="l" rtl="0">
              <a:lnSpc>
                <a:spcPct val="90000"/>
              </a:lnSpc>
              <a:spcBef>
                <a:spcPts val="8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1pPr>
            <a:lvl2pPr marL="914400" marR="0" lvl="1" indent="-336550" algn="l" rtl="0">
              <a:lnSpc>
                <a:spcPct val="90000"/>
              </a:lnSpc>
              <a:spcBef>
                <a:spcPts val="400"/>
              </a:spcBef>
              <a:spcAft>
                <a:spcPts val="0"/>
              </a:spcAft>
              <a:buClr>
                <a:srgbClr val="3F3F3F"/>
              </a:buClr>
              <a:buSzPts val="1700"/>
              <a:buFont typeface="Helvetica Neue Light"/>
              <a:buChar char="•"/>
              <a:defRPr sz="1700" b="0" i="0" u="none" strike="noStrike" cap="none">
                <a:solidFill>
                  <a:srgbClr val="3F3F3F"/>
                </a:solidFill>
                <a:latin typeface="Helvetica Neue Light"/>
                <a:ea typeface="Helvetica Neue Light"/>
                <a:cs typeface="Helvetica Neue Light"/>
                <a:sym typeface="Helvetica Neue Light"/>
              </a:defRPr>
            </a:lvl2pPr>
            <a:lvl3pPr marL="1371600" marR="0" lvl="2" indent="-323850" algn="l" rtl="0">
              <a:lnSpc>
                <a:spcPct val="90000"/>
              </a:lnSpc>
              <a:spcBef>
                <a:spcPts val="400"/>
              </a:spcBef>
              <a:spcAft>
                <a:spcPts val="0"/>
              </a:spcAft>
              <a:buClr>
                <a:srgbClr val="3F3F3F"/>
              </a:buClr>
              <a:buSzPts val="1500"/>
              <a:buFont typeface="Helvetica Neue Light"/>
              <a:buChar char="•"/>
              <a:defRPr sz="1500" b="0" i="0" u="none" strike="noStrike" cap="none">
                <a:solidFill>
                  <a:srgbClr val="3F3F3F"/>
                </a:solidFill>
                <a:latin typeface="Helvetica Neue Light"/>
                <a:ea typeface="Helvetica Neue Light"/>
                <a:cs typeface="Helvetica Neue Light"/>
                <a:sym typeface="Helvetica Neue Light"/>
              </a:defRPr>
            </a:lvl3pPr>
            <a:lvl4pPr marL="1828800" marR="0" lvl="3" indent="-317500" algn="l" rtl="0">
              <a:lnSpc>
                <a:spcPct val="90000"/>
              </a:lnSpc>
              <a:spcBef>
                <a:spcPts val="400"/>
              </a:spcBef>
              <a:spcAft>
                <a:spcPts val="0"/>
              </a:spcAft>
              <a:buClr>
                <a:srgbClr val="3F3F3F"/>
              </a:buClr>
              <a:buSzPts val="1400"/>
              <a:buFont typeface="Helvetica Neue Light"/>
              <a:buChar char="•"/>
              <a:defRPr sz="1400" b="0" i="0" u="none" strike="noStrike" cap="none">
                <a:solidFill>
                  <a:srgbClr val="3F3F3F"/>
                </a:solidFill>
                <a:latin typeface="Helvetica Neue Light"/>
                <a:ea typeface="Helvetica Neue Light"/>
                <a:cs typeface="Helvetica Neue Light"/>
                <a:sym typeface="Helvetica Neue Light"/>
              </a:defRPr>
            </a:lvl4pPr>
            <a:lvl5pPr marL="2286000" marR="0" lvl="4" indent="-304800" algn="l" rtl="0">
              <a:lnSpc>
                <a:spcPct val="90000"/>
              </a:lnSpc>
              <a:spcBef>
                <a:spcPts val="400"/>
              </a:spcBef>
              <a:spcAft>
                <a:spcPts val="0"/>
              </a:spcAft>
              <a:buClr>
                <a:srgbClr val="3F3F3F"/>
              </a:buClr>
              <a:buSzPts val="1200"/>
              <a:buFont typeface="Helvetica Neue Light"/>
              <a:buChar char="•"/>
              <a:defRPr sz="1200" b="0" i="0" u="none" strike="noStrike" cap="none">
                <a:solidFill>
                  <a:srgbClr val="3F3F3F"/>
                </a:solidFill>
                <a:latin typeface="Helvetica Neue Light"/>
                <a:ea typeface="Helvetica Neue Light"/>
                <a:cs typeface="Helvetica Neue Light"/>
                <a:sym typeface="Helvetica Neue Light"/>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lvl1pPr marL="0" marR="0" lvl="0" indent="0" algn="ctr" rtl="0">
              <a:spcBef>
                <a:spcPts val="0"/>
              </a:spcBef>
              <a:buNone/>
              <a:defRPr sz="12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2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2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2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2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2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2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2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2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4.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hyperlink" Target="https://www.terraform.io/docs/backends/types/s3.html" TargetMode="External"/><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hyperlink" Target="https://github.com/davewadestein/terraform-workshop/tree/master/exercises/10" TargetMode="External"/><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hyperlink" Target="https://github.com/davewadestein/terraform-workshop/tree/master/exercises/11" TargetMode="External"/><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hyperlink" Target="https://blog.gruntwork.io/terraform-tips-tricks-loops-if-statements-and-gotchas-f739bbae55f9" TargetMode="External"/><Relationship Id="rId2" Type="http://schemas.openxmlformats.org/officeDocument/2006/relationships/notesSlide" Target="../notesSlides/notesSlide110.xml"/><Relationship Id="rId1" Type="http://schemas.openxmlformats.org/officeDocument/2006/relationships/slideLayout" Target="../slideLayouts/slideLayout3.xml"/><Relationship Id="rId4" Type="http://schemas.openxmlformats.org/officeDocument/2006/relationships/hyperlink" Target="https://heap.io/blog/engineering/terraform-gotchas"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13.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www.hashicorp.com/blog/announcing-hashicorp-terraform-1-0-general-availability"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hyperlink" Target="https://www.hashicorp.com/certification#hashicorp-certified-terraform-associate" TargetMode="External"/><Relationship Id="rId4" Type="http://schemas.openxmlformats.org/officeDocument/2006/relationships/hyperlink" Target="https://www.terraform.io/docs/"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learn.hashicorp.com/terraform"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hyperlink" Target="https://app.pluralsight.com/paths/skill/managing-infrastructure-with-terraform"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davewadestein/terraform-workshop/tree/master/exercises/0-setup"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hashicorp/hcl"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www.terraform.io/docs/commands/index.html"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davewadestein/terraform-workshop/tree/master/exercises/01"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davewadestein/terraform-workshop/tree/master/exercises/02"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s://www.terraform.io/docs/commands/show.html"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hyperlink" Target="https://www.terraform.io/docs/providers/terraform/d/remote_state.html"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davewadestein/terraform-workshop/tree/master/exercises/03"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hyperlink" Target="https://www.terraform.io/docs/providers/aws/index.html" TargetMode="External"/><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hyperlink" Target="https://registry.terraform.io/" TargetMode="External"/><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hyperlink" Target="https://www.terraform.io/docs/modules/sources.html"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davewadestein/terraform-workshop/tree/master/exercises/04" TargetMode="External"/><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davewadestein/terraform-workshop/tree/master/exercises/05" TargetMode="External"/><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davewadestein/terraform-workshop/tree/master/exercises/06"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hyperlink" Target="https://www.terraform.io/docs/internals/graph.html" TargetMode="External"/><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hyperlink" Target="https://github.com/davewadestein/terraform-workshop/tree/master/exercises/07" TargetMode="External"/><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hyperlink" Target="https://www.terraform.io/docs/configuration-0-11/interpolation.html" TargetMode="External"/><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hyperlink" Target="https://www.terraform.io/docs/configuration-0-11/interpolation.html#built-in-functions" TargetMode="External"/><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hyperlink" Target="https://github.com/davewadestein/terraform-workshop/tree/master/exercises/08" TargetMode="External"/><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3" Type="http://schemas.openxmlformats.org/officeDocument/2006/relationships/hyperlink" Target="https://github.com/davewadestein/terraform-workshop/tree/master/exercises/09" TargetMode="External"/><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a:spLocks noGrp="1"/>
          </p:cNvSpPr>
          <p:nvPr>
            <p:ph type="sldNum" idx="12"/>
          </p:nvPr>
        </p:nvSpPr>
        <p:spPr>
          <a:xfrm>
            <a:off x="8504999" y="4902993"/>
            <a:ext cx="625500" cy="2238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a:t>
            </a:fld>
            <a:endParaRPr/>
          </a:p>
        </p:txBody>
      </p:sp>
      <p:pic>
        <p:nvPicPr>
          <p:cNvPr id="71" name="Google Shape;71;p16"/>
          <p:cNvPicPr preferRelativeResize="0"/>
          <p:nvPr/>
        </p:nvPicPr>
        <p:blipFill>
          <a:blip r:embed="rId3">
            <a:alphaModFix/>
          </a:blip>
          <a:stretch>
            <a:fillRect/>
          </a:stretch>
        </p:blipFill>
        <p:spPr>
          <a:xfrm>
            <a:off x="0" y="0"/>
            <a:ext cx="9141721"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2"/>
          <p:cNvSpPr txBox="1">
            <a:spLocks noGrp="1"/>
          </p:cNvSpPr>
          <p:nvPr>
            <p:ph type="title"/>
          </p:nvPr>
        </p:nvSpPr>
        <p:spPr>
          <a:xfrm>
            <a:off x="714373" y="243000"/>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Introductions: First You, Then Me</a:t>
            </a:r>
            <a:endParaRPr b="1">
              <a:latin typeface="Helvetica Neue"/>
              <a:ea typeface="Helvetica Neue"/>
              <a:cs typeface="Helvetica Neue"/>
              <a:sym typeface="Helvetica Neue"/>
            </a:endParaRPr>
          </a:p>
        </p:txBody>
      </p:sp>
      <p:sp>
        <p:nvSpPr>
          <p:cNvPr id="126" name="Google Shape;126;p22"/>
          <p:cNvSpPr txBox="1">
            <a:spLocks noGrp="1"/>
          </p:cNvSpPr>
          <p:nvPr>
            <p:ph type="body" idx="1"/>
          </p:nvPr>
        </p:nvSpPr>
        <p:spPr>
          <a:xfrm>
            <a:off x="621000" y="1134000"/>
            <a:ext cx="7884000" cy="3510000"/>
          </a:xfrm>
          <a:prstGeom prst="rect">
            <a:avLst/>
          </a:prstGeom>
          <a:noFill/>
          <a:ln>
            <a:noFill/>
          </a:ln>
        </p:spPr>
        <p:txBody>
          <a:bodyPr spcFirstLastPara="1" wrap="square" lIns="67500" tIns="35100" rIns="68575" bIns="34275" anchor="t" anchorCtr="0">
            <a:noAutofit/>
          </a:bodyPr>
          <a:lstStyle/>
          <a:p>
            <a:pPr marL="342900" lvl="0" indent="-279400" algn="l" rtl="0">
              <a:lnSpc>
                <a:spcPct val="115000"/>
              </a:lnSpc>
              <a:spcBef>
                <a:spcPts val="0"/>
              </a:spcBef>
              <a:spcAft>
                <a:spcPts val="0"/>
              </a:spcAft>
              <a:buClr>
                <a:srgbClr val="000000"/>
              </a:buClr>
              <a:buSzPts val="1800"/>
              <a:buFont typeface="Helvetica Neue Light"/>
              <a:buChar char="●"/>
            </a:pPr>
            <a:r>
              <a:rPr lang="en-US" sz="2400" dirty="0">
                <a:solidFill>
                  <a:srgbClr val="000000"/>
                </a:solidFill>
              </a:rPr>
              <a:t>Name &amp; Title</a:t>
            </a:r>
          </a:p>
          <a:p>
            <a:pPr marL="342900" lvl="0" indent="-279400" algn="l" rtl="0">
              <a:lnSpc>
                <a:spcPct val="115000"/>
              </a:lnSpc>
              <a:spcBef>
                <a:spcPts val="0"/>
              </a:spcBef>
              <a:spcAft>
                <a:spcPts val="0"/>
              </a:spcAft>
              <a:buClr>
                <a:srgbClr val="000000"/>
              </a:buClr>
              <a:buSzPts val="1800"/>
              <a:buFont typeface="Helvetica Neue Light"/>
              <a:buChar char="●"/>
            </a:pPr>
            <a:endParaRPr sz="2400" dirty="0">
              <a:solidFill>
                <a:srgbClr val="000000"/>
              </a:solidFill>
            </a:endParaRPr>
          </a:p>
          <a:p>
            <a:pPr marL="342900" lvl="0" indent="-254000" algn="l" rtl="0">
              <a:lnSpc>
                <a:spcPct val="115000"/>
              </a:lnSpc>
              <a:spcBef>
                <a:spcPts val="0"/>
              </a:spcBef>
              <a:spcAft>
                <a:spcPts val="0"/>
              </a:spcAft>
              <a:buClr>
                <a:srgbClr val="000000"/>
              </a:buClr>
              <a:buSzPts val="1400"/>
              <a:buFont typeface="Lato"/>
              <a:buChar char="●"/>
            </a:pPr>
            <a:r>
              <a:rPr lang="en-US" sz="2400" dirty="0">
                <a:solidFill>
                  <a:srgbClr val="000000"/>
                </a:solidFill>
              </a:rPr>
              <a:t>Job Role</a:t>
            </a:r>
            <a:endParaRPr sz="2400" dirty="0">
              <a:solidFill>
                <a:srgbClr val="000000"/>
              </a:solidFill>
            </a:endParaRPr>
          </a:p>
          <a:p>
            <a:pPr marL="342900" lvl="0" indent="-254000" algn="l" rtl="0">
              <a:lnSpc>
                <a:spcPct val="115000"/>
              </a:lnSpc>
              <a:spcBef>
                <a:spcPts val="0"/>
              </a:spcBef>
              <a:spcAft>
                <a:spcPts val="0"/>
              </a:spcAft>
              <a:buClr>
                <a:srgbClr val="000000"/>
              </a:buClr>
              <a:buSzPts val="1400"/>
              <a:buFont typeface="Lato"/>
              <a:buChar char="●"/>
            </a:pPr>
            <a:endParaRPr lang="en-US" sz="2400" dirty="0">
              <a:solidFill>
                <a:srgbClr val="000000"/>
              </a:solidFill>
            </a:endParaRPr>
          </a:p>
          <a:p>
            <a:pPr marL="342900" lvl="0" indent="-254000" algn="l" rtl="0">
              <a:lnSpc>
                <a:spcPct val="115000"/>
              </a:lnSpc>
              <a:spcBef>
                <a:spcPts val="0"/>
              </a:spcBef>
              <a:spcAft>
                <a:spcPts val="0"/>
              </a:spcAft>
              <a:buClr>
                <a:srgbClr val="000000"/>
              </a:buClr>
              <a:buSzPts val="1400"/>
              <a:buFont typeface="Lato"/>
              <a:buChar char="●"/>
            </a:pPr>
            <a:r>
              <a:rPr lang="en-US" sz="2400" dirty="0">
                <a:solidFill>
                  <a:srgbClr val="000000"/>
                </a:solidFill>
              </a:rPr>
              <a:t>Experience </a:t>
            </a:r>
          </a:p>
          <a:p>
            <a:pPr marL="342900" lvl="0" indent="-254000" algn="l" rtl="0">
              <a:lnSpc>
                <a:spcPct val="115000"/>
              </a:lnSpc>
              <a:spcBef>
                <a:spcPts val="0"/>
              </a:spcBef>
              <a:spcAft>
                <a:spcPts val="0"/>
              </a:spcAft>
              <a:buClr>
                <a:srgbClr val="000000"/>
              </a:buClr>
              <a:buSzPts val="1400"/>
              <a:buFont typeface="Lato"/>
              <a:buChar char="●"/>
            </a:pPr>
            <a:endParaRPr lang="en-US" sz="2400" dirty="0">
              <a:solidFill>
                <a:srgbClr val="000000"/>
              </a:solidFill>
            </a:endParaRPr>
          </a:p>
          <a:p>
            <a:pPr marL="342900" lvl="0" indent="-254000" algn="l" rtl="0">
              <a:lnSpc>
                <a:spcPct val="115000"/>
              </a:lnSpc>
              <a:spcBef>
                <a:spcPts val="0"/>
              </a:spcBef>
              <a:spcAft>
                <a:spcPts val="0"/>
              </a:spcAft>
              <a:buClr>
                <a:srgbClr val="000000"/>
              </a:buClr>
              <a:buSzPts val="1400"/>
              <a:buFont typeface="Lato"/>
              <a:buChar char="●"/>
            </a:pPr>
            <a:r>
              <a:rPr lang="en-US" sz="2400" dirty="0">
                <a:solidFill>
                  <a:srgbClr val="000000"/>
                </a:solidFill>
              </a:rPr>
              <a:t>Fun Fact</a:t>
            </a:r>
            <a:endParaRPr sz="2400" dirty="0">
              <a:solidFill>
                <a:srgbClr val="000000"/>
              </a:solidFill>
            </a:endParaRPr>
          </a:p>
        </p:txBody>
      </p:sp>
      <p:sp>
        <p:nvSpPr>
          <p:cNvPr id="127" name="Google Shape;127;p22"/>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fade">
                                      <p:cBhvr>
                                        <p:cTn id="7" dur="1000"/>
                                        <p:tgtEl>
                                          <p:spTgt spid="12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26">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26">
                                            <p:txEl>
                                              <p:pRg st="4" end="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2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113"/>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sz="2300" b="1">
                <a:latin typeface="Helvetica Neue"/>
                <a:ea typeface="Helvetica Neue"/>
                <a:cs typeface="Helvetica Neue"/>
                <a:sym typeface="Helvetica Neue"/>
              </a:rPr>
              <a:t>Terraform Expressions (cont’d)</a:t>
            </a:r>
            <a:endParaRPr sz="2300" b="1">
              <a:latin typeface="Helvetica Neue"/>
              <a:ea typeface="Helvetica Neue"/>
              <a:cs typeface="Helvetica Neue"/>
              <a:sym typeface="Helvetica Neue"/>
            </a:endParaRPr>
          </a:p>
        </p:txBody>
      </p:sp>
      <p:sp>
        <p:nvSpPr>
          <p:cNvPr id="791" name="Google Shape;791;p113"/>
          <p:cNvSpPr txBox="1">
            <a:spLocks noGrp="1"/>
          </p:cNvSpPr>
          <p:nvPr>
            <p:ph type="body" idx="1"/>
          </p:nvPr>
        </p:nvSpPr>
        <p:spPr>
          <a:xfrm>
            <a:off x="108431" y="1083113"/>
            <a:ext cx="8827200" cy="3645000"/>
          </a:xfrm>
          <a:prstGeom prst="rect">
            <a:avLst/>
          </a:prstGeom>
          <a:noFill/>
          <a:ln>
            <a:noFill/>
          </a:ln>
        </p:spPr>
        <p:txBody>
          <a:bodyPr spcFirstLastPara="1" wrap="square" lIns="0" tIns="35100" rIns="68575" bIns="34275" anchor="t" anchorCtr="0">
            <a:noAutofit/>
          </a:bodyPr>
          <a:lstStyle/>
          <a:p>
            <a:pPr marL="685800" lvl="1" indent="-279400" algn="l" rtl="0">
              <a:lnSpc>
                <a:spcPct val="115000"/>
              </a:lnSpc>
              <a:spcBef>
                <a:spcPts val="0"/>
              </a:spcBef>
              <a:spcAft>
                <a:spcPts val="0"/>
              </a:spcAft>
              <a:buClr>
                <a:srgbClr val="000000"/>
              </a:buClr>
              <a:buSzPts val="1800"/>
              <a:buChar char="•"/>
            </a:pPr>
            <a:r>
              <a:rPr lang="en-US" sz="1800" dirty="0">
                <a:solidFill>
                  <a:schemeClr val="dk1"/>
                </a:solidFill>
              </a:rPr>
              <a:t>Module outputs:</a:t>
            </a:r>
            <a:r>
              <a:rPr lang="en-US" sz="1800" dirty="0">
                <a:solidFill>
                  <a:schemeClr val="dk1"/>
                </a:solidFill>
                <a:latin typeface="Helvetica Neue"/>
                <a:ea typeface="Helvetica Neue"/>
                <a:cs typeface="Helvetica Neue"/>
                <a:sym typeface="Helvetica Neue"/>
              </a:rPr>
              <a:t> </a:t>
            </a:r>
            <a:r>
              <a:rPr lang="en-US" sz="1800" b="1" dirty="0">
                <a:solidFill>
                  <a:schemeClr val="dk1"/>
                </a:solidFill>
                <a:latin typeface="Consolas"/>
                <a:ea typeface="Consolas"/>
                <a:cs typeface="Consolas"/>
                <a:sym typeface="Consolas"/>
              </a:rPr>
              <a:t>module.&lt;MODULE NAME&gt;.&lt;OUTPUT NAME&gt;</a:t>
            </a:r>
            <a:endParaRPr sz="1800" b="1" dirty="0">
              <a:solidFill>
                <a:schemeClr val="dk1"/>
              </a:solidFill>
              <a:latin typeface="Consolas"/>
              <a:ea typeface="Consolas"/>
              <a:cs typeface="Consolas"/>
              <a:sym typeface="Consolas"/>
            </a:endParaRPr>
          </a:p>
          <a:p>
            <a:pPr marL="685800" lvl="1" indent="-279400" algn="l" rtl="0">
              <a:lnSpc>
                <a:spcPct val="115000"/>
              </a:lnSpc>
              <a:spcBef>
                <a:spcPts val="0"/>
              </a:spcBef>
              <a:spcAft>
                <a:spcPts val="0"/>
              </a:spcAft>
              <a:buClr>
                <a:srgbClr val="000000"/>
              </a:buClr>
              <a:buSzPts val="1800"/>
              <a:buChar char="•"/>
            </a:pPr>
            <a:r>
              <a:rPr lang="en-US" sz="1800" dirty="0">
                <a:solidFill>
                  <a:schemeClr val="dk1"/>
                </a:solidFill>
              </a:rPr>
              <a:t>Path variables: </a:t>
            </a:r>
            <a:r>
              <a:rPr lang="en-US" sz="1800" b="1" dirty="0" err="1">
                <a:solidFill>
                  <a:schemeClr val="dk1"/>
                </a:solidFill>
                <a:latin typeface="Consolas"/>
                <a:ea typeface="Consolas"/>
                <a:cs typeface="Consolas"/>
                <a:sym typeface="Consolas"/>
              </a:rPr>
              <a:t>path.module</a:t>
            </a:r>
            <a:r>
              <a:rPr lang="en-US" sz="1800" b="1" dirty="0">
                <a:solidFill>
                  <a:schemeClr val="dk1"/>
                </a:solidFill>
                <a:latin typeface="Consolas"/>
                <a:ea typeface="Consolas"/>
                <a:cs typeface="Consolas"/>
                <a:sym typeface="Consolas"/>
              </a:rPr>
              <a:t>, </a:t>
            </a:r>
            <a:r>
              <a:rPr lang="en-US" sz="1800" b="1" dirty="0" err="1">
                <a:solidFill>
                  <a:schemeClr val="dk1"/>
                </a:solidFill>
                <a:latin typeface="Consolas"/>
                <a:ea typeface="Consolas"/>
                <a:cs typeface="Consolas"/>
                <a:sym typeface="Consolas"/>
              </a:rPr>
              <a:t>path.root</a:t>
            </a:r>
            <a:r>
              <a:rPr lang="en-US" sz="1800" b="1" dirty="0">
                <a:solidFill>
                  <a:schemeClr val="dk1"/>
                </a:solidFill>
                <a:latin typeface="Consolas"/>
                <a:ea typeface="Consolas"/>
                <a:cs typeface="Consolas"/>
                <a:sym typeface="Consolas"/>
              </a:rPr>
              <a:t>, </a:t>
            </a:r>
            <a:r>
              <a:rPr lang="en-US" sz="1800" b="1" dirty="0" err="1">
                <a:solidFill>
                  <a:schemeClr val="dk1"/>
                </a:solidFill>
                <a:latin typeface="Consolas"/>
                <a:ea typeface="Consolas"/>
                <a:cs typeface="Consolas"/>
                <a:sym typeface="Consolas"/>
              </a:rPr>
              <a:t>path.cwd</a:t>
            </a:r>
            <a:endParaRPr sz="1800" b="1" dirty="0">
              <a:solidFill>
                <a:schemeClr val="dk1"/>
              </a:solidFill>
              <a:latin typeface="Consolas"/>
              <a:ea typeface="Consolas"/>
              <a:cs typeface="Consolas"/>
              <a:sym typeface="Consolas"/>
            </a:endParaRPr>
          </a:p>
          <a:p>
            <a:pPr marL="685800" lvl="1" indent="-279400" algn="l" rtl="0">
              <a:lnSpc>
                <a:spcPct val="115000"/>
              </a:lnSpc>
              <a:spcBef>
                <a:spcPts val="0"/>
              </a:spcBef>
              <a:spcAft>
                <a:spcPts val="0"/>
              </a:spcAft>
              <a:buClr>
                <a:srgbClr val="000000"/>
              </a:buClr>
              <a:buSzPts val="1800"/>
              <a:buChar char="•"/>
            </a:pPr>
            <a:r>
              <a:rPr lang="en-US" sz="1800" dirty="0">
                <a:solidFill>
                  <a:schemeClr val="dk1"/>
                </a:solidFill>
              </a:rPr>
              <a:t>Workspace setting: </a:t>
            </a:r>
            <a:r>
              <a:rPr lang="en-US" sz="1800" b="1" dirty="0" err="1">
                <a:solidFill>
                  <a:schemeClr val="dk1"/>
                </a:solidFill>
                <a:latin typeface="Consolas"/>
                <a:ea typeface="Consolas"/>
                <a:cs typeface="Consolas"/>
                <a:sym typeface="Consolas"/>
              </a:rPr>
              <a:t>terraform.workspace</a:t>
            </a:r>
            <a:endParaRPr sz="1800" b="1" dirty="0">
              <a:solidFill>
                <a:schemeClr val="dk1"/>
              </a:solidFill>
              <a:latin typeface="Consolas"/>
              <a:ea typeface="Consolas"/>
              <a:cs typeface="Consolas"/>
              <a:sym typeface="Consolas"/>
            </a:endParaRPr>
          </a:p>
          <a:p>
            <a:pPr marL="685800" lvl="1" indent="-279400" algn="l" rtl="0">
              <a:lnSpc>
                <a:spcPct val="115000"/>
              </a:lnSpc>
              <a:spcBef>
                <a:spcPts val="0"/>
              </a:spcBef>
              <a:spcAft>
                <a:spcPts val="0"/>
              </a:spcAft>
              <a:buClr>
                <a:srgbClr val="000000"/>
              </a:buClr>
              <a:buSzPts val="1800"/>
              <a:buChar char="•"/>
            </a:pPr>
            <a:r>
              <a:rPr lang="en-US" sz="1800" dirty="0">
                <a:solidFill>
                  <a:schemeClr val="dk1"/>
                </a:solidFill>
              </a:rPr>
              <a:t>Built-in functions using any of the above as arguments </a:t>
            </a:r>
            <a:endParaRPr sz="1800" dirty="0">
              <a:solidFill>
                <a:schemeClr val="dk1"/>
              </a:solidFill>
            </a:endParaRPr>
          </a:p>
          <a:p>
            <a:pPr marL="1028700" lvl="2" indent="-279400" algn="l" rtl="0">
              <a:lnSpc>
                <a:spcPct val="115000"/>
              </a:lnSpc>
              <a:spcBef>
                <a:spcPts val="0"/>
              </a:spcBef>
              <a:spcAft>
                <a:spcPts val="0"/>
              </a:spcAft>
              <a:buClr>
                <a:srgbClr val="000000"/>
              </a:buClr>
              <a:buSzPts val="1800"/>
              <a:buChar char="•"/>
            </a:pPr>
            <a:r>
              <a:rPr lang="en-US" sz="1800" b="1" dirty="0">
                <a:solidFill>
                  <a:schemeClr val="dk1"/>
                </a:solidFill>
                <a:latin typeface="Consolas"/>
                <a:ea typeface="Consolas"/>
                <a:cs typeface="Consolas"/>
                <a:sym typeface="Consolas"/>
              </a:rPr>
              <a:t>max(5, 12, </a:t>
            </a:r>
            <a:r>
              <a:rPr lang="en-US" sz="1800" b="1" dirty="0" err="1">
                <a:solidFill>
                  <a:schemeClr val="dk1"/>
                </a:solidFill>
                <a:latin typeface="Consolas"/>
                <a:ea typeface="Consolas"/>
                <a:cs typeface="Consolas"/>
                <a:sym typeface="Consolas"/>
              </a:rPr>
              <a:t>var.my_value</a:t>
            </a:r>
            <a:r>
              <a:rPr lang="en-US" sz="1800" b="1" dirty="0">
                <a:solidFill>
                  <a:schemeClr val="dk1"/>
                </a:solidFill>
                <a:latin typeface="Consolas"/>
                <a:ea typeface="Consolas"/>
                <a:cs typeface="Consolas"/>
                <a:sym typeface="Consolas"/>
              </a:rPr>
              <a:t>)</a:t>
            </a:r>
            <a:endParaRPr sz="1800" b="1" dirty="0">
              <a:solidFill>
                <a:schemeClr val="dk1"/>
              </a:solidFill>
              <a:latin typeface="Consolas"/>
              <a:ea typeface="Consolas"/>
              <a:cs typeface="Consolas"/>
              <a:sym typeface="Consolas"/>
            </a:endParaRPr>
          </a:p>
          <a:p>
            <a:pPr marL="685800" lvl="1" indent="-279400" algn="l" rtl="0">
              <a:lnSpc>
                <a:spcPct val="115000"/>
              </a:lnSpc>
              <a:spcBef>
                <a:spcPts val="0"/>
              </a:spcBef>
              <a:spcAft>
                <a:spcPts val="0"/>
              </a:spcAft>
              <a:buClr>
                <a:srgbClr val="000000"/>
              </a:buClr>
              <a:buSzPts val="1800"/>
              <a:buChar char="•"/>
            </a:pPr>
            <a:r>
              <a:rPr lang="en-US" sz="1800" dirty="0">
                <a:solidFill>
                  <a:schemeClr val="dk1"/>
                </a:solidFill>
              </a:rPr>
              <a:t>Arithmetic, logical, or comparison operators combining the above</a:t>
            </a:r>
            <a:endParaRPr sz="1800" dirty="0">
              <a:solidFill>
                <a:schemeClr val="dk1"/>
              </a:solidFill>
            </a:endParaRPr>
          </a:p>
          <a:p>
            <a:pPr marL="685800" lvl="1" indent="-279400" algn="l" rtl="0">
              <a:lnSpc>
                <a:spcPct val="115000"/>
              </a:lnSpc>
              <a:spcBef>
                <a:spcPts val="0"/>
              </a:spcBef>
              <a:spcAft>
                <a:spcPts val="0"/>
              </a:spcAft>
              <a:buClr>
                <a:srgbClr val="000000"/>
              </a:buClr>
              <a:buSzPts val="1800"/>
              <a:buChar char="•"/>
            </a:pPr>
            <a:r>
              <a:rPr lang="en-US" sz="1800" dirty="0">
                <a:solidFill>
                  <a:schemeClr val="dk1"/>
                </a:solidFill>
              </a:rPr>
              <a:t>Conditional expressions:</a:t>
            </a:r>
            <a:r>
              <a:rPr lang="en-US" sz="1800" dirty="0">
                <a:solidFill>
                  <a:schemeClr val="dk1"/>
                </a:solidFill>
                <a:latin typeface="Helvetica Neue"/>
                <a:ea typeface="Helvetica Neue"/>
                <a:cs typeface="Helvetica Neue"/>
                <a:sym typeface="Helvetica Neue"/>
              </a:rPr>
              <a:t> </a:t>
            </a:r>
            <a:r>
              <a:rPr lang="en-US" sz="1800" b="1" dirty="0" err="1">
                <a:solidFill>
                  <a:schemeClr val="dk1"/>
                </a:solidFill>
                <a:latin typeface="Consolas"/>
                <a:ea typeface="Consolas"/>
                <a:cs typeface="Consolas"/>
                <a:sym typeface="Consolas"/>
              </a:rPr>
              <a:t>var.a</a:t>
            </a:r>
            <a:r>
              <a:rPr lang="en-US" sz="1800" b="1" dirty="0">
                <a:solidFill>
                  <a:schemeClr val="dk1"/>
                </a:solidFill>
                <a:latin typeface="Consolas"/>
                <a:ea typeface="Consolas"/>
                <a:cs typeface="Consolas"/>
                <a:sym typeface="Consolas"/>
              </a:rPr>
              <a:t> != "" ? </a:t>
            </a:r>
            <a:r>
              <a:rPr lang="en-US" sz="1800" b="1" dirty="0" err="1">
                <a:solidFill>
                  <a:schemeClr val="dk1"/>
                </a:solidFill>
                <a:latin typeface="Consolas"/>
                <a:ea typeface="Consolas"/>
                <a:cs typeface="Consolas"/>
                <a:sym typeface="Consolas"/>
              </a:rPr>
              <a:t>var.a</a:t>
            </a:r>
            <a:r>
              <a:rPr lang="en-US" sz="1800" b="1" dirty="0">
                <a:solidFill>
                  <a:schemeClr val="dk1"/>
                </a:solidFill>
                <a:latin typeface="Consolas"/>
                <a:ea typeface="Consolas"/>
                <a:cs typeface="Consolas"/>
                <a:sym typeface="Consolas"/>
              </a:rPr>
              <a:t> : “default-a”</a:t>
            </a:r>
            <a:endParaRPr sz="1800" b="1" dirty="0">
              <a:solidFill>
                <a:schemeClr val="dk1"/>
              </a:solidFill>
              <a:latin typeface="Consolas"/>
              <a:ea typeface="Consolas"/>
              <a:cs typeface="Consolas"/>
              <a:sym typeface="Consolas"/>
            </a:endParaRPr>
          </a:p>
          <a:p>
            <a:pPr marL="685800" lvl="1" indent="-279400" algn="l" rtl="0">
              <a:lnSpc>
                <a:spcPct val="115000"/>
              </a:lnSpc>
              <a:spcBef>
                <a:spcPts val="0"/>
              </a:spcBef>
              <a:spcAft>
                <a:spcPts val="0"/>
              </a:spcAft>
              <a:buClr>
                <a:srgbClr val="000000"/>
              </a:buClr>
              <a:buSzPts val="1800"/>
              <a:buChar char="•"/>
            </a:pPr>
            <a:r>
              <a:rPr lang="en-US" sz="1800" dirty="0">
                <a:solidFill>
                  <a:schemeClr val="dk1"/>
                </a:solidFill>
              </a:rPr>
              <a:t>String template interpolation: </a:t>
            </a:r>
            <a:r>
              <a:rPr lang="en-US" sz="1800" dirty="0">
                <a:solidFill>
                  <a:schemeClr val="dk1"/>
                </a:solidFill>
                <a:latin typeface="Helvetica Neue"/>
                <a:ea typeface="Helvetica Neue"/>
                <a:cs typeface="Helvetica Neue"/>
                <a:sym typeface="Helvetica Neue"/>
              </a:rPr>
              <a:t> </a:t>
            </a:r>
            <a:r>
              <a:rPr lang="en-US" sz="1800" b="1" dirty="0">
                <a:solidFill>
                  <a:schemeClr val="dk1"/>
                </a:solidFill>
                <a:latin typeface="Consolas"/>
                <a:ea typeface="Consolas"/>
                <a:cs typeface="Consolas"/>
                <a:sym typeface="Consolas"/>
              </a:rPr>
              <a:t>“Hello, ${var.name}!”</a:t>
            </a:r>
            <a:endParaRPr sz="1800" b="1" dirty="0">
              <a:solidFill>
                <a:schemeClr val="dk1"/>
              </a:solidFill>
              <a:latin typeface="Consolas"/>
              <a:ea typeface="Consolas"/>
              <a:cs typeface="Consolas"/>
              <a:sym typeface="Consolas"/>
            </a:endParaRPr>
          </a:p>
          <a:p>
            <a:pPr marL="685800" lvl="1" indent="-279400" algn="l" rtl="0">
              <a:lnSpc>
                <a:spcPct val="115000"/>
              </a:lnSpc>
              <a:spcBef>
                <a:spcPts val="0"/>
              </a:spcBef>
              <a:spcAft>
                <a:spcPts val="0"/>
              </a:spcAft>
              <a:buClr>
                <a:srgbClr val="000000"/>
              </a:buClr>
              <a:buSzPts val="1800"/>
              <a:buChar char="•"/>
            </a:pPr>
            <a:r>
              <a:rPr lang="en-US" sz="1800" dirty="0">
                <a:solidFill>
                  <a:schemeClr val="dk1"/>
                </a:solidFill>
              </a:rPr>
              <a:t>String template directives:</a:t>
            </a:r>
            <a:r>
              <a:rPr lang="en-US" sz="1800" dirty="0">
                <a:solidFill>
                  <a:schemeClr val="dk1"/>
                </a:solidFill>
                <a:latin typeface="Helvetica Neue"/>
                <a:ea typeface="Helvetica Neue"/>
                <a:cs typeface="Helvetica Neue"/>
                <a:sym typeface="Helvetica Neue"/>
              </a:rPr>
              <a:t> </a:t>
            </a:r>
            <a:endParaRPr sz="1800" dirty="0">
              <a:solidFill>
                <a:schemeClr val="dk1"/>
              </a:solidFill>
              <a:latin typeface="Helvetica Neue"/>
              <a:ea typeface="Helvetica Neue"/>
              <a:cs typeface="Helvetica Neue"/>
              <a:sym typeface="Helvetica Neue"/>
            </a:endParaRPr>
          </a:p>
          <a:p>
            <a:pPr marL="342900" lvl="0" indent="342900" algn="l" rtl="0">
              <a:lnSpc>
                <a:spcPct val="115000"/>
              </a:lnSpc>
              <a:spcBef>
                <a:spcPts val="0"/>
              </a:spcBef>
              <a:spcAft>
                <a:spcPts val="0"/>
              </a:spcAft>
              <a:buNone/>
            </a:pPr>
            <a:r>
              <a:rPr lang="en-US" sz="1700" b="1" dirty="0">
                <a:solidFill>
                  <a:schemeClr val="dk1"/>
                </a:solidFill>
                <a:latin typeface="Consolas"/>
                <a:ea typeface="Consolas"/>
                <a:cs typeface="Consolas"/>
                <a:sym typeface="Consolas"/>
              </a:rPr>
              <a:t>"Hello, %{ if var.name != "" }${var.name}%{ else }unnamed%{ endif }!"</a:t>
            </a:r>
            <a:endParaRPr sz="1700" b="1" dirty="0">
              <a:solidFill>
                <a:srgbClr val="000000"/>
              </a:solidFill>
              <a:latin typeface="Consolas"/>
              <a:ea typeface="Consolas"/>
              <a:cs typeface="Consolas"/>
              <a:sym typeface="Consolas"/>
            </a:endParaRPr>
          </a:p>
        </p:txBody>
      </p:sp>
      <p:sp>
        <p:nvSpPr>
          <p:cNvPr id="792" name="Google Shape;792;p113"/>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100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9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9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9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9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9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114"/>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sz="2300" b="1">
                <a:latin typeface="Helvetica Neue"/>
                <a:ea typeface="Helvetica Neue"/>
                <a:cs typeface="Helvetica Neue"/>
                <a:sym typeface="Helvetica Neue"/>
              </a:rPr>
              <a:t>Terraform Expressions (cont’d)</a:t>
            </a:r>
            <a:endParaRPr sz="2300" b="1">
              <a:latin typeface="Helvetica Neue"/>
              <a:ea typeface="Helvetica Neue"/>
              <a:cs typeface="Helvetica Neue"/>
              <a:sym typeface="Helvetica Neue"/>
            </a:endParaRPr>
          </a:p>
        </p:txBody>
      </p:sp>
      <p:sp>
        <p:nvSpPr>
          <p:cNvPr id="798" name="Google Shape;798;p114"/>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101</a:t>
            </a:fld>
            <a:endParaRPr/>
          </a:p>
        </p:txBody>
      </p:sp>
      <p:sp>
        <p:nvSpPr>
          <p:cNvPr id="799" name="Google Shape;799;p114"/>
          <p:cNvSpPr txBox="1"/>
          <p:nvPr/>
        </p:nvSpPr>
        <p:spPr>
          <a:xfrm>
            <a:off x="556050" y="945544"/>
            <a:ext cx="7300500" cy="681000"/>
          </a:xfrm>
          <a:prstGeom prst="rect">
            <a:avLst/>
          </a:prstGeom>
          <a:noFill/>
          <a:ln>
            <a:noFill/>
          </a:ln>
        </p:spPr>
        <p:txBody>
          <a:bodyPr spcFirstLastPara="1" wrap="square" lIns="68575" tIns="68575" rIns="68575" bIns="68575" anchor="t" anchorCtr="0">
            <a:noAutofit/>
          </a:bodyPr>
          <a:lstStyle/>
          <a:p>
            <a:pPr marL="342900" lvl="0" indent="-279400" algn="l" rtl="0">
              <a:spcBef>
                <a:spcPts val="0"/>
              </a:spcBef>
              <a:spcAft>
                <a:spcPts val="0"/>
              </a:spcAft>
              <a:buSzPts val="1800"/>
              <a:buFont typeface="Helvetica Neue Light"/>
              <a:buChar char="●"/>
            </a:pPr>
            <a:r>
              <a:rPr lang="en-US" sz="1800">
                <a:latin typeface="Helvetica Neue Light"/>
                <a:ea typeface="Helvetica Neue Light"/>
                <a:cs typeface="Helvetica Neue Light"/>
                <a:sym typeface="Helvetica Neue Light"/>
              </a:rPr>
              <a:t>Multi-line string templates (“heredoc” syntax, new in v0.12)</a:t>
            </a:r>
            <a:endParaRPr sz="1800">
              <a:latin typeface="Helvetica Neue Light"/>
              <a:ea typeface="Helvetica Neue Light"/>
              <a:cs typeface="Helvetica Neue Light"/>
              <a:sym typeface="Helvetica Neue Light"/>
            </a:endParaRPr>
          </a:p>
          <a:p>
            <a:pPr marL="342900" lvl="0" indent="-279400" algn="l" rtl="0">
              <a:spcBef>
                <a:spcPts val="0"/>
              </a:spcBef>
              <a:spcAft>
                <a:spcPts val="0"/>
              </a:spcAft>
              <a:buSzPts val="1800"/>
              <a:buFont typeface="Helvetica Neue"/>
              <a:buChar char="●"/>
            </a:pPr>
            <a:r>
              <a:rPr lang="en-US" sz="1800">
                <a:latin typeface="Helvetica Neue Light"/>
                <a:ea typeface="Helvetica Neue Light"/>
                <a:cs typeface="Helvetica Neue Light"/>
                <a:sym typeface="Helvetica Neue Light"/>
              </a:rPr>
              <a:t>Looping string directive (</a:t>
            </a:r>
            <a:r>
              <a:rPr lang="en-US" sz="1800" b="1">
                <a:latin typeface="Consolas"/>
                <a:ea typeface="Consolas"/>
                <a:cs typeface="Consolas"/>
                <a:sym typeface="Consolas"/>
              </a:rPr>
              <a:t>for/endfor</a:t>
            </a:r>
            <a:r>
              <a:rPr lang="en-US" sz="1800">
                <a:latin typeface="Helvetica Neue Light"/>
                <a:ea typeface="Helvetica Neue Light"/>
                <a:cs typeface="Helvetica Neue Light"/>
                <a:sym typeface="Helvetica Neue Light"/>
              </a:rPr>
              <a:t>, new in v0.12)</a:t>
            </a:r>
            <a:endParaRPr sz="1800">
              <a:latin typeface="Helvetica Neue Light"/>
              <a:ea typeface="Helvetica Neue Light"/>
              <a:cs typeface="Helvetica Neue Light"/>
              <a:sym typeface="Helvetica Neue Light"/>
            </a:endParaRPr>
          </a:p>
        </p:txBody>
      </p:sp>
      <p:sp>
        <p:nvSpPr>
          <p:cNvPr id="800" name="Google Shape;800;p114"/>
          <p:cNvSpPr txBox="1">
            <a:spLocks noGrp="1"/>
          </p:cNvSpPr>
          <p:nvPr>
            <p:ph type="body" idx="1"/>
          </p:nvPr>
        </p:nvSpPr>
        <p:spPr>
          <a:xfrm>
            <a:off x="246825" y="1746788"/>
            <a:ext cx="8650200" cy="2384400"/>
          </a:xfrm>
          <a:prstGeom prst="rect">
            <a:avLst/>
          </a:prstGeom>
          <a:solidFill>
            <a:srgbClr val="000000"/>
          </a:solidFill>
          <a:ln>
            <a:noFill/>
          </a:ln>
        </p:spPr>
        <p:txBody>
          <a:bodyPr spcFirstLastPara="1" wrap="square" lIns="342900" tIns="308600" rIns="342900" bIns="308600" anchor="t" anchorCtr="0">
            <a:noAutofit/>
          </a:bodyPr>
          <a:lstStyle/>
          <a:p>
            <a:pPr marL="0" lvl="0" indent="0" algn="l" rtl="0">
              <a:spcBef>
                <a:spcPts val="0"/>
              </a:spcBef>
              <a:spcAft>
                <a:spcPts val="0"/>
              </a:spcAft>
              <a:buNone/>
            </a:pPr>
            <a:endParaRPr b="1">
              <a:solidFill>
                <a:srgbClr val="00FF00"/>
              </a:solidFill>
              <a:latin typeface="Courier"/>
              <a:ea typeface="Courier"/>
              <a:cs typeface="Courier"/>
              <a:sym typeface="Courier"/>
            </a:endParaRPr>
          </a:p>
          <a:p>
            <a:pPr marL="0" lvl="0" indent="0" algn="l" rtl="0">
              <a:spcBef>
                <a:spcPts val="0"/>
              </a:spcBef>
              <a:spcAft>
                <a:spcPts val="0"/>
              </a:spcAft>
              <a:buNone/>
            </a:pPr>
            <a:r>
              <a:rPr lang="en-US" b="1">
                <a:solidFill>
                  <a:srgbClr val="00FF00"/>
                </a:solidFill>
                <a:latin typeface="Courier"/>
                <a:ea typeface="Courier"/>
                <a:cs typeface="Courier"/>
                <a:sym typeface="Courier"/>
              </a:rPr>
              <a:t>&lt;&lt;EOT</a:t>
            </a:r>
            <a:endParaRPr b="1">
              <a:solidFill>
                <a:srgbClr val="FF9900"/>
              </a:solidFill>
              <a:latin typeface="Courier"/>
              <a:ea typeface="Courier"/>
              <a:cs typeface="Courier"/>
              <a:sym typeface="Courier"/>
            </a:endParaRPr>
          </a:p>
          <a:p>
            <a:pPr marL="0" lvl="0" indent="0" algn="l" rtl="0">
              <a:spcBef>
                <a:spcPts val="0"/>
              </a:spcBef>
              <a:spcAft>
                <a:spcPts val="0"/>
              </a:spcAft>
              <a:buNone/>
            </a:pPr>
            <a:r>
              <a:rPr lang="en-US" b="1">
                <a:solidFill>
                  <a:srgbClr val="FF0000"/>
                </a:solidFill>
                <a:latin typeface="Courier"/>
                <a:ea typeface="Courier"/>
                <a:cs typeface="Courier"/>
                <a:sym typeface="Courier"/>
              </a:rPr>
              <a:t>%{ for ip in aws_instance.example.*.private_ip }</a:t>
            </a:r>
            <a:endParaRPr b="1">
              <a:solidFill>
                <a:srgbClr val="FF0000"/>
              </a:solidFill>
              <a:latin typeface="Courier"/>
              <a:ea typeface="Courier"/>
              <a:cs typeface="Courier"/>
              <a:sym typeface="Courier"/>
            </a:endParaRPr>
          </a:p>
          <a:p>
            <a:pPr marL="0" lvl="0" indent="0" algn="l" rtl="0">
              <a:spcBef>
                <a:spcPts val="0"/>
              </a:spcBef>
              <a:spcAft>
                <a:spcPts val="0"/>
              </a:spcAft>
              <a:buNone/>
            </a:pPr>
            <a:r>
              <a:rPr lang="en-US" b="1">
                <a:solidFill>
                  <a:srgbClr val="FF0000"/>
                </a:solidFill>
                <a:latin typeface="Courier"/>
                <a:ea typeface="Courier"/>
                <a:cs typeface="Courier"/>
                <a:sym typeface="Courier"/>
              </a:rPr>
              <a:t>server ${ip}</a:t>
            </a:r>
            <a:endParaRPr b="1">
              <a:solidFill>
                <a:srgbClr val="FF0000"/>
              </a:solidFill>
              <a:latin typeface="Courier"/>
              <a:ea typeface="Courier"/>
              <a:cs typeface="Courier"/>
              <a:sym typeface="Courier"/>
            </a:endParaRPr>
          </a:p>
          <a:p>
            <a:pPr marL="0" lvl="0" indent="0" algn="l" rtl="0">
              <a:spcBef>
                <a:spcPts val="0"/>
              </a:spcBef>
              <a:spcAft>
                <a:spcPts val="0"/>
              </a:spcAft>
              <a:buNone/>
            </a:pPr>
            <a:r>
              <a:rPr lang="en-US" b="1">
                <a:solidFill>
                  <a:srgbClr val="FF0000"/>
                </a:solidFill>
                <a:latin typeface="Courier"/>
                <a:ea typeface="Courier"/>
                <a:cs typeface="Courier"/>
                <a:sym typeface="Courier"/>
              </a:rPr>
              <a:t>%{ endfor }</a:t>
            </a:r>
            <a:endParaRPr b="1">
              <a:solidFill>
                <a:srgbClr val="FF0000"/>
              </a:solidFill>
              <a:latin typeface="Courier"/>
              <a:ea typeface="Courier"/>
              <a:cs typeface="Courier"/>
              <a:sym typeface="Courier"/>
            </a:endParaRPr>
          </a:p>
          <a:p>
            <a:pPr marL="0" lvl="0" indent="0" algn="l" rtl="0">
              <a:spcBef>
                <a:spcPts val="0"/>
              </a:spcBef>
              <a:spcAft>
                <a:spcPts val="0"/>
              </a:spcAft>
              <a:buNone/>
            </a:pPr>
            <a:r>
              <a:rPr lang="en-US" b="1">
                <a:solidFill>
                  <a:srgbClr val="00FF00"/>
                </a:solidFill>
                <a:latin typeface="Courier"/>
                <a:ea typeface="Courier"/>
                <a:cs typeface="Courier"/>
                <a:sym typeface="Courier"/>
              </a:rPr>
              <a:t>EOT</a:t>
            </a:r>
            <a:endParaRPr b="1">
              <a:solidFill>
                <a:srgbClr val="00FF00"/>
              </a:solidFill>
              <a:latin typeface="Courier"/>
              <a:ea typeface="Courier"/>
              <a:cs typeface="Courier"/>
              <a:sym typeface="Courier"/>
            </a:endParaRPr>
          </a:p>
          <a:p>
            <a:pPr marL="0" lvl="0" indent="0" algn="l" rtl="0">
              <a:spcBef>
                <a:spcPts val="0"/>
              </a:spcBef>
              <a:spcAft>
                <a:spcPts val="0"/>
              </a:spcAft>
              <a:buNone/>
            </a:pPr>
            <a:endParaRPr b="1">
              <a:solidFill>
                <a:srgbClr val="FF9900"/>
              </a:solidFill>
              <a:latin typeface="Courier"/>
              <a:ea typeface="Courier"/>
              <a:cs typeface="Courier"/>
              <a:sym typeface="Courie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117"/>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sz="2300" b="1">
                <a:latin typeface="Helvetica Neue"/>
                <a:ea typeface="Helvetica Neue"/>
                <a:cs typeface="Helvetica Neue"/>
                <a:sym typeface="Helvetica Neue"/>
              </a:rPr>
              <a:t>Terraform Expressions</a:t>
            </a:r>
            <a:endParaRPr sz="2300" b="1">
              <a:latin typeface="Helvetica Neue"/>
              <a:ea typeface="Helvetica Neue"/>
              <a:cs typeface="Helvetica Neue"/>
              <a:sym typeface="Helvetica Neue"/>
            </a:endParaRPr>
          </a:p>
        </p:txBody>
      </p:sp>
      <p:sp>
        <p:nvSpPr>
          <p:cNvPr id="828" name="Google Shape;828;p117"/>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102</a:t>
            </a:fld>
            <a:endParaRPr/>
          </a:p>
        </p:txBody>
      </p:sp>
      <p:sp>
        <p:nvSpPr>
          <p:cNvPr id="829" name="Google Shape;829;p117"/>
          <p:cNvSpPr txBox="1"/>
          <p:nvPr/>
        </p:nvSpPr>
        <p:spPr>
          <a:xfrm>
            <a:off x="556050" y="1042594"/>
            <a:ext cx="8143800" cy="552300"/>
          </a:xfrm>
          <a:prstGeom prst="rect">
            <a:avLst/>
          </a:prstGeom>
          <a:noFill/>
          <a:ln>
            <a:noFill/>
          </a:ln>
        </p:spPr>
        <p:txBody>
          <a:bodyPr spcFirstLastPara="1" wrap="square" lIns="68575" tIns="68575" rIns="68575" bIns="68575" anchor="t" anchorCtr="0">
            <a:noAutofit/>
          </a:bodyPr>
          <a:lstStyle/>
          <a:p>
            <a:pPr marL="342900" lvl="0" indent="-279400" algn="l" rtl="0">
              <a:spcBef>
                <a:spcPts val="0"/>
              </a:spcBef>
              <a:spcAft>
                <a:spcPts val="0"/>
              </a:spcAft>
              <a:buSzPts val="1800"/>
              <a:buFont typeface="Helvetica Neue"/>
              <a:buChar char="●"/>
            </a:pPr>
            <a:r>
              <a:rPr lang="en-US" sz="1800" b="1" dirty="0">
                <a:latin typeface="Courier New"/>
                <a:ea typeface="Courier New"/>
                <a:cs typeface="Courier New"/>
                <a:sym typeface="Courier New"/>
              </a:rPr>
              <a:t>dynamic</a:t>
            </a:r>
            <a:r>
              <a:rPr lang="en-US" sz="1800" b="1" dirty="0">
                <a:latin typeface="Helvetica Neue"/>
                <a:ea typeface="Helvetica Neue"/>
                <a:cs typeface="Helvetica Neue"/>
                <a:sym typeface="Helvetica Neue"/>
              </a:rPr>
              <a:t> </a:t>
            </a:r>
            <a:r>
              <a:rPr lang="en-US" sz="1800" dirty="0">
                <a:latin typeface="Helvetica Neue Light"/>
                <a:ea typeface="Helvetica Neue Light"/>
                <a:cs typeface="Helvetica Neue Light"/>
                <a:sym typeface="Helvetica Neue Light"/>
              </a:rPr>
              <a:t>blocks</a:t>
            </a:r>
            <a:endParaRPr sz="1800" dirty="0">
              <a:latin typeface="Helvetica Neue Light"/>
              <a:ea typeface="Helvetica Neue Light"/>
              <a:cs typeface="Helvetica Neue Light"/>
              <a:sym typeface="Helvetica Neue Light"/>
            </a:endParaRPr>
          </a:p>
        </p:txBody>
      </p:sp>
      <p:pic>
        <p:nvPicPr>
          <p:cNvPr id="830" name="Google Shape;830;p117"/>
          <p:cNvPicPr preferRelativeResize="0"/>
          <p:nvPr/>
        </p:nvPicPr>
        <p:blipFill>
          <a:blip r:embed="rId3">
            <a:alphaModFix/>
          </a:blip>
          <a:stretch>
            <a:fillRect/>
          </a:stretch>
        </p:blipFill>
        <p:spPr>
          <a:xfrm>
            <a:off x="1527600" y="1594969"/>
            <a:ext cx="4927950" cy="32853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118"/>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sz="2300" b="1">
                <a:latin typeface="Helvetica Neue"/>
                <a:ea typeface="Helvetica Neue"/>
                <a:cs typeface="Helvetica Neue"/>
                <a:sym typeface="Helvetica Neue"/>
              </a:rPr>
              <a:t>Terraform Meta-arguments</a:t>
            </a:r>
            <a:endParaRPr sz="2300" b="1">
              <a:latin typeface="Helvetica Neue"/>
              <a:ea typeface="Helvetica Neue"/>
              <a:cs typeface="Helvetica Neue"/>
              <a:sym typeface="Helvetica Neue"/>
            </a:endParaRPr>
          </a:p>
        </p:txBody>
      </p:sp>
      <p:sp>
        <p:nvSpPr>
          <p:cNvPr id="836" name="Google Shape;836;p118"/>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103</a:t>
            </a:fld>
            <a:endParaRPr/>
          </a:p>
        </p:txBody>
      </p:sp>
      <p:sp>
        <p:nvSpPr>
          <p:cNvPr id="837" name="Google Shape;837;p118"/>
          <p:cNvSpPr txBox="1"/>
          <p:nvPr/>
        </p:nvSpPr>
        <p:spPr>
          <a:xfrm>
            <a:off x="556050" y="1042594"/>
            <a:ext cx="8143800" cy="552300"/>
          </a:xfrm>
          <a:prstGeom prst="rect">
            <a:avLst/>
          </a:prstGeom>
          <a:noFill/>
          <a:ln>
            <a:noFill/>
          </a:ln>
        </p:spPr>
        <p:txBody>
          <a:bodyPr spcFirstLastPara="1" wrap="square" lIns="68575" tIns="68575" rIns="68575" bIns="68575" anchor="t" anchorCtr="0">
            <a:noAutofit/>
          </a:bodyPr>
          <a:lstStyle/>
          <a:p>
            <a:pPr marL="342900" lvl="0" indent="-273050" algn="l" rtl="0">
              <a:spcBef>
                <a:spcPts val="0"/>
              </a:spcBef>
              <a:spcAft>
                <a:spcPts val="0"/>
              </a:spcAft>
              <a:buSzPts val="1700"/>
              <a:buFont typeface="Helvetica Neue"/>
              <a:buChar char="●"/>
            </a:pPr>
            <a:r>
              <a:rPr lang="en-US" sz="1700" dirty="0">
                <a:latin typeface="Helvetica Neue"/>
                <a:ea typeface="Helvetica Neue"/>
                <a:cs typeface="Helvetica Neue"/>
                <a:sym typeface="Helvetica Neue"/>
              </a:rPr>
              <a:t>Resources, data sources, modules, and outputs can have meta-arguments (available across all types of all providers)</a:t>
            </a:r>
            <a:endParaRPr sz="1700" dirty="0">
              <a:latin typeface="Helvetica Neue"/>
              <a:ea typeface="Helvetica Neue"/>
              <a:cs typeface="Helvetica Neue"/>
              <a:sym typeface="Helvetica Neue"/>
            </a:endParaRPr>
          </a:p>
          <a:p>
            <a:pPr marL="342900" lvl="0" indent="-273050" algn="l" rtl="0">
              <a:spcBef>
                <a:spcPts val="0"/>
              </a:spcBef>
              <a:spcAft>
                <a:spcPts val="0"/>
              </a:spcAft>
              <a:buSzPts val="1700"/>
              <a:buFont typeface="Helvetica Neue"/>
              <a:buChar char="●"/>
            </a:pPr>
            <a:r>
              <a:rPr lang="en-US" sz="1700" dirty="0">
                <a:latin typeface="Helvetica Neue"/>
                <a:ea typeface="Helvetica Neue"/>
                <a:cs typeface="Helvetica Neue"/>
                <a:sym typeface="Helvetica Neue"/>
              </a:rPr>
              <a:t>Modules have: </a:t>
            </a:r>
            <a:r>
              <a:rPr lang="en-US" sz="1700" dirty="0">
                <a:latin typeface="Courier New"/>
                <a:ea typeface="Courier New"/>
                <a:cs typeface="Courier New"/>
                <a:sym typeface="Courier New"/>
              </a:rPr>
              <a:t>source</a:t>
            </a:r>
            <a:r>
              <a:rPr lang="en-US" sz="1700" dirty="0">
                <a:latin typeface="Helvetica Neue"/>
                <a:ea typeface="Helvetica Neue"/>
                <a:cs typeface="Helvetica Neue"/>
                <a:sym typeface="Helvetica Neue"/>
              </a:rPr>
              <a:t>, </a:t>
            </a:r>
            <a:r>
              <a:rPr lang="en-US" sz="1700" dirty="0">
                <a:latin typeface="Courier New"/>
                <a:ea typeface="Courier New"/>
                <a:cs typeface="Courier New"/>
                <a:sym typeface="Courier New"/>
              </a:rPr>
              <a:t>version</a:t>
            </a:r>
            <a:r>
              <a:rPr lang="en-US" sz="1700" dirty="0">
                <a:latin typeface="Helvetica Neue"/>
                <a:ea typeface="Helvetica Neue"/>
                <a:cs typeface="Helvetica Neue"/>
                <a:sym typeface="Helvetica Neue"/>
              </a:rPr>
              <a:t>, </a:t>
            </a:r>
            <a:r>
              <a:rPr lang="en-US" sz="1700" dirty="0">
                <a:latin typeface="Courier New"/>
                <a:ea typeface="Courier New"/>
                <a:cs typeface="Courier New"/>
                <a:sym typeface="Courier New"/>
              </a:rPr>
              <a:t>providers</a:t>
            </a:r>
            <a:endParaRPr sz="1700" dirty="0">
              <a:latin typeface="Courier New"/>
              <a:ea typeface="Courier New"/>
              <a:cs typeface="Courier New"/>
              <a:sym typeface="Courier New"/>
            </a:endParaRPr>
          </a:p>
          <a:p>
            <a:pPr marL="342900" lvl="0" indent="-273050" algn="l" rtl="0">
              <a:spcBef>
                <a:spcPts val="0"/>
              </a:spcBef>
              <a:spcAft>
                <a:spcPts val="0"/>
              </a:spcAft>
              <a:buSzPts val="1700"/>
              <a:buFont typeface="Helvetica Neue"/>
              <a:buChar char="●"/>
            </a:pPr>
            <a:r>
              <a:rPr lang="en-US" sz="1700" dirty="0">
                <a:solidFill>
                  <a:srgbClr val="000000"/>
                </a:solidFill>
                <a:latin typeface="Helvetica Neue"/>
                <a:ea typeface="Helvetica Neue"/>
                <a:cs typeface="Helvetica Neue"/>
                <a:sym typeface="Helvetica Neue"/>
              </a:rPr>
              <a:t>Outputs have: </a:t>
            </a:r>
            <a:r>
              <a:rPr lang="en-US" sz="1700" dirty="0" err="1">
                <a:solidFill>
                  <a:srgbClr val="000000"/>
                </a:solidFill>
                <a:latin typeface="Courier New"/>
                <a:ea typeface="Courier New"/>
                <a:cs typeface="Courier New"/>
                <a:sym typeface="Courier New"/>
              </a:rPr>
              <a:t>depends_on</a:t>
            </a:r>
            <a:endParaRPr sz="1700" dirty="0">
              <a:solidFill>
                <a:srgbClr val="000000"/>
              </a:solidFill>
              <a:latin typeface="Courier New"/>
              <a:ea typeface="Courier New"/>
              <a:cs typeface="Courier New"/>
              <a:sym typeface="Courier New"/>
            </a:endParaRPr>
          </a:p>
          <a:p>
            <a:pPr marL="342900" lvl="0" indent="-273050" algn="l" rtl="0">
              <a:spcBef>
                <a:spcPts val="0"/>
              </a:spcBef>
              <a:spcAft>
                <a:spcPts val="0"/>
              </a:spcAft>
              <a:buClr>
                <a:srgbClr val="000000"/>
              </a:buClr>
              <a:buSzPts val="1700"/>
              <a:buFont typeface="Helvetica Neue"/>
              <a:buChar char="●"/>
            </a:pPr>
            <a:r>
              <a:rPr lang="en-US" sz="1700" dirty="0">
                <a:solidFill>
                  <a:srgbClr val="000000"/>
                </a:solidFill>
                <a:latin typeface="Helvetica Neue"/>
                <a:ea typeface="Helvetica Neue"/>
                <a:cs typeface="Helvetica Neue"/>
                <a:sym typeface="Helvetica Neue"/>
              </a:rPr>
              <a:t>Resources have: </a:t>
            </a:r>
            <a:r>
              <a:rPr lang="en-US" sz="1700" dirty="0" err="1">
                <a:solidFill>
                  <a:srgbClr val="000000"/>
                </a:solidFill>
                <a:latin typeface="Courier New"/>
                <a:ea typeface="Courier New"/>
                <a:cs typeface="Courier New"/>
                <a:sym typeface="Courier New"/>
              </a:rPr>
              <a:t>depends_on</a:t>
            </a:r>
            <a:r>
              <a:rPr lang="en-US" sz="1700" dirty="0">
                <a:solidFill>
                  <a:srgbClr val="000000"/>
                </a:solidFill>
                <a:latin typeface="Helvetica Neue"/>
                <a:ea typeface="Helvetica Neue"/>
                <a:cs typeface="Helvetica Neue"/>
                <a:sym typeface="Helvetica Neue"/>
              </a:rPr>
              <a:t>, </a:t>
            </a:r>
            <a:r>
              <a:rPr lang="en-US" sz="1700" dirty="0">
                <a:solidFill>
                  <a:srgbClr val="000000"/>
                </a:solidFill>
                <a:latin typeface="Courier New"/>
                <a:ea typeface="Courier New"/>
                <a:cs typeface="Courier New"/>
                <a:sym typeface="Courier New"/>
              </a:rPr>
              <a:t>count</a:t>
            </a:r>
            <a:r>
              <a:rPr lang="en-US" sz="1700" dirty="0">
                <a:solidFill>
                  <a:srgbClr val="000000"/>
                </a:solidFill>
                <a:latin typeface="Helvetica Neue"/>
                <a:ea typeface="Helvetica Neue"/>
                <a:cs typeface="Helvetica Neue"/>
                <a:sym typeface="Helvetica Neue"/>
              </a:rPr>
              <a:t>, </a:t>
            </a:r>
            <a:r>
              <a:rPr lang="en-US" sz="1700" dirty="0" err="1">
                <a:solidFill>
                  <a:srgbClr val="000000"/>
                </a:solidFill>
                <a:latin typeface="Courier New"/>
                <a:ea typeface="Courier New"/>
                <a:cs typeface="Courier New"/>
                <a:sym typeface="Courier New"/>
              </a:rPr>
              <a:t>for_each</a:t>
            </a:r>
            <a:r>
              <a:rPr lang="en-US" sz="1700" dirty="0">
                <a:solidFill>
                  <a:srgbClr val="000000"/>
                </a:solidFill>
                <a:latin typeface="Helvetica Neue"/>
                <a:ea typeface="Helvetica Neue"/>
                <a:cs typeface="Helvetica Neue"/>
                <a:sym typeface="Helvetica Neue"/>
              </a:rPr>
              <a:t> (new in v0.12), </a:t>
            </a:r>
            <a:r>
              <a:rPr lang="en-US" sz="1700" dirty="0">
                <a:solidFill>
                  <a:srgbClr val="000000"/>
                </a:solidFill>
                <a:latin typeface="Courier New"/>
                <a:ea typeface="Courier New"/>
                <a:cs typeface="Courier New"/>
                <a:sym typeface="Courier New"/>
              </a:rPr>
              <a:t>provider</a:t>
            </a:r>
            <a:r>
              <a:rPr lang="en-US" sz="1700" dirty="0">
                <a:solidFill>
                  <a:srgbClr val="000000"/>
                </a:solidFill>
                <a:latin typeface="Helvetica Neue"/>
                <a:ea typeface="Helvetica Neue"/>
                <a:cs typeface="Helvetica Neue"/>
                <a:sym typeface="Helvetica Neue"/>
              </a:rPr>
              <a:t>, </a:t>
            </a:r>
            <a:r>
              <a:rPr lang="en-US" sz="1700" dirty="0">
                <a:solidFill>
                  <a:srgbClr val="000000"/>
                </a:solidFill>
                <a:latin typeface="Courier New"/>
                <a:ea typeface="Courier New"/>
                <a:cs typeface="Courier New"/>
                <a:sym typeface="Courier New"/>
              </a:rPr>
              <a:t>lifecycle</a:t>
            </a:r>
            <a:r>
              <a:rPr lang="en-US" sz="1700" dirty="0">
                <a:solidFill>
                  <a:srgbClr val="000000"/>
                </a:solidFill>
                <a:latin typeface="Helvetica Neue"/>
                <a:ea typeface="Helvetica Neue"/>
                <a:cs typeface="Helvetica Neue"/>
                <a:sym typeface="Helvetica Neue"/>
              </a:rPr>
              <a:t>, </a:t>
            </a:r>
            <a:r>
              <a:rPr lang="en-US" sz="1700" dirty="0">
                <a:solidFill>
                  <a:srgbClr val="000000"/>
                </a:solidFill>
                <a:latin typeface="Courier New"/>
                <a:ea typeface="Courier New"/>
                <a:cs typeface="Courier New"/>
                <a:sym typeface="Courier New"/>
              </a:rPr>
              <a:t>provisioner</a:t>
            </a:r>
            <a:r>
              <a:rPr lang="en-US" sz="1700" dirty="0">
                <a:solidFill>
                  <a:srgbClr val="000000"/>
                </a:solidFill>
                <a:latin typeface="Helvetica Neue"/>
                <a:ea typeface="Helvetica Neue"/>
                <a:cs typeface="Helvetica Neue"/>
                <a:sym typeface="Helvetica Neue"/>
              </a:rPr>
              <a:t> (</a:t>
            </a:r>
            <a:r>
              <a:rPr lang="en-US" sz="1700" dirty="0">
                <a:solidFill>
                  <a:srgbClr val="000000"/>
                </a:solidFill>
                <a:latin typeface="Courier New"/>
                <a:ea typeface="Courier New"/>
                <a:cs typeface="Courier New"/>
                <a:sym typeface="Courier New"/>
              </a:rPr>
              <a:t>provisioner</a:t>
            </a:r>
            <a:r>
              <a:rPr lang="en-US" sz="1700" dirty="0">
                <a:solidFill>
                  <a:srgbClr val="000000"/>
                </a:solidFill>
                <a:latin typeface="Helvetica Neue"/>
                <a:ea typeface="Helvetica Neue"/>
                <a:cs typeface="Helvetica Neue"/>
                <a:sym typeface="Helvetica Neue"/>
              </a:rPr>
              <a:t> can have </a:t>
            </a:r>
            <a:r>
              <a:rPr lang="en-US" sz="1700" dirty="0">
                <a:solidFill>
                  <a:srgbClr val="000000"/>
                </a:solidFill>
                <a:latin typeface="Courier New"/>
                <a:ea typeface="Courier New"/>
                <a:cs typeface="Courier New"/>
                <a:sym typeface="Courier New"/>
              </a:rPr>
              <a:t>connection</a:t>
            </a:r>
            <a:r>
              <a:rPr lang="en-US" sz="1700" dirty="0">
                <a:solidFill>
                  <a:srgbClr val="000000"/>
                </a:solidFill>
                <a:latin typeface="Helvetica Neue"/>
                <a:ea typeface="Helvetica Neue"/>
                <a:cs typeface="Helvetica Neue"/>
                <a:sym typeface="Helvetica Neue"/>
              </a:rPr>
              <a:t> inside)</a:t>
            </a:r>
            <a:endParaRPr sz="1700" dirty="0">
              <a:solidFill>
                <a:srgbClr val="000000"/>
              </a:solidFill>
              <a:latin typeface="Helvetica Neue"/>
              <a:ea typeface="Helvetica Neue"/>
              <a:cs typeface="Helvetica Neue"/>
              <a:sym typeface="Helvetica Neue"/>
            </a:endParaRPr>
          </a:p>
          <a:p>
            <a:pPr marL="342900" lvl="0" indent="-273050" algn="l" rtl="0">
              <a:spcBef>
                <a:spcPts val="0"/>
              </a:spcBef>
              <a:spcAft>
                <a:spcPts val="0"/>
              </a:spcAft>
              <a:buClr>
                <a:srgbClr val="000000"/>
              </a:buClr>
              <a:buSzPts val="1700"/>
              <a:buFont typeface="Helvetica Neue"/>
              <a:buChar char="●"/>
            </a:pPr>
            <a:r>
              <a:rPr lang="en-US" sz="1700" dirty="0">
                <a:solidFill>
                  <a:srgbClr val="000000"/>
                </a:solidFill>
                <a:latin typeface="Helvetica Neue"/>
                <a:ea typeface="Helvetica Neue"/>
                <a:cs typeface="Helvetica Neue"/>
                <a:sym typeface="Helvetica Neue"/>
              </a:rPr>
              <a:t>Data sources have same as </a:t>
            </a:r>
            <a:r>
              <a:rPr lang="en-US" sz="1700" dirty="0">
                <a:latin typeface="Helvetica Neue"/>
                <a:ea typeface="Helvetica Neue"/>
                <a:cs typeface="Helvetica Neue"/>
                <a:sym typeface="Helvetica Neue"/>
              </a:rPr>
              <a:t>r</a:t>
            </a:r>
            <a:r>
              <a:rPr lang="en-US" sz="1700" dirty="0">
                <a:solidFill>
                  <a:srgbClr val="000000"/>
                </a:solidFill>
                <a:latin typeface="Helvetica Neue"/>
                <a:ea typeface="Helvetica Neue"/>
                <a:cs typeface="Helvetica Neue"/>
                <a:sym typeface="Helvetica Neue"/>
              </a:rPr>
              <a:t>esources except for </a:t>
            </a:r>
            <a:r>
              <a:rPr lang="en-US" sz="1700" dirty="0">
                <a:solidFill>
                  <a:srgbClr val="000000"/>
                </a:solidFill>
                <a:latin typeface="Courier New"/>
                <a:ea typeface="Courier New"/>
                <a:cs typeface="Courier New"/>
                <a:sym typeface="Courier New"/>
              </a:rPr>
              <a:t>lifecycle</a:t>
            </a:r>
            <a:endParaRPr sz="1700" dirty="0">
              <a:solidFill>
                <a:srgbClr val="000000"/>
              </a:solidFill>
              <a:latin typeface="Courier New"/>
              <a:ea typeface="Courier New"/>
              <a:cs typeface="Courier New"/>
              <a:sym typeface="Courier New"/>
            </a:endParaRPr>
          </a:p>
          <a:p>
            <a:pPr marL="342900" lvl="0" indent="-273050" algn="l" rtl="0">
              <a:spcBef>
                <a:spcPts val="0"/>
              </a:spcBef>
              <a:spcAft>
                <a:spcPts val="0"/>
              </a:spcAft>
              <a:buClr>
                <a:srgbClr val="000000"/>
              </a:buClr>
              <a:buSzPts val="1700"/>
              <a:buFont typeface="Helvetica Neue"/>
              <a:buChar char="●"/>
            </a:pPr>
            <a:r>
              <a:rPr lang="en-US" sz="1700" dirty="0" err="1">
                <a:solidFill>
                  <a:srgbClr val="000000"/>
                </a:solidFill>
                <a:latin typeface="Courier New"/>
                <a:ea typeface="Courier New"/>
                <a:cs typeface="Courier New"/>
                <a:sym typeface="Courier New"/>
              </a:rPr>
              <a:t>depends_on</a:t>
            </a:r>
            <a:r>
              <a:rPr lang="en-US" sz="1700" dirty="0">
                <a:solidFill>
                  <a:srgbClr val="000000"/>
                </a:solidFill>
                <a:latin typeface="Helvetica Neue"/>
                <a:ea typeface="Helvetica Neue"/>
                <a:cs typeface="Helvetica Neue"/>
                <a:sym typeface="Helvetica Neue"/>
              </a:rPr>
              <a:t> forces a dependency on another </a:t>
            </a:r>
            <a:r>
              <a:rPr lang="en-US" sz="1700" dirty="0">
                <a:latin typeface="Helvetica Neue"/>
                <a:ea typeface="Helvetica Neue"/>
                <a:cs typeface="Helvetica Neue"/>
                <a:sym typeface="Helvetica Neue"/>
              </a:rPr>
              <a:t>object</a:t>
            </a:r>
            <a:r>
              <a:rPr lang="en-US" sz="1700" dirty="0">
                <a:solidFill>
                  <a:srgbClr val="000000"/>
                </a:solidFill>
                <a:latin typeface="Helvetica Neue"/>
                <a:ea typeface="Helvetica Neue"/>
                <a:cs typeface="Helvetica Neue"/>
                <a:sym typeface="Helvetica Neue"/>
              </a:rPr>
              <a:t> even if no implicit dependency by referring to an attribute of another </a:t>
            </a:r>
            <a:r>
              <a:rPr lang="en-US" sz="1700" dirty="0">
                <a:latin typeface="Helvetica Neue"/>
                <a:ea typeface="Helvetica Neue"/>
                <a:cs typeface="Helvetica Neue"/>
                <a:sym typeface="Helvetica Neue"/>
              </a:rPr>
              <a:t>object</a:t>
            </a:r>
            <a:endParaRPr sz="1700" dirty="0">
              <a:solidFill>
                <a:srgbClr val="000000"/>
              </a:solidFill>
              <a:latin typeface="Helvetica Neue"/>
              <a:ea typeface="Helvetica Neue"/>
              <a:cs typeface="Helvetica Neue"/>
              <a:sym typeface="Helvetica Neue"/>
            </a:endParaRPr>
          </a:p>
          <a:p>
            <a:pPr marL="342900" lvl="0" indent="-273050" algn="l" rtl="0">
              <a:spcBef>
                <a:spcPts val="0"/>
              </a:spcBef>
              <a:spcAft>
                <a:spcPts val="0"/>
              </a:spcAft>
              <a:buClr>
                <a:srgbClr val="000000"/>
              </a:buClr>
              <a:buSzPts val="1700"/>
              <a:buFont typeface="Helvetica Neue"/>
              <a:buChar char="●"/>
            </a:pPr>
            <a:r>
              <a:rPr lang="en-US" sz="1700" dirty="0">
                <a:solidFill>
                  <a:srgbClr val="000000"/>
                </a:solidFill>
                <a:latin typeface="Courier New"/>
                <a:ea typeface="Courier New"/>
                <a:cs typeface="Courier New"/>
                <a:sym typeface="Courier New"/>
              </a:rPr>
              <a:t>lifecycle</a:t>
            </a:r>
            <a:r>
              <a:rPr lang="en-US" sz="1700" dirty="0">
                <a:solidFill>
                  <a:srgbClr val="000000"/>
                </a:solidFill>
                <a:latin typeface="Helvetica Neue"/>
                <a:ea typeface="Helvetica Neue"/>
                <a:cs typeface="Helvetica Neue"/>
                <a:sym typeface="Helvetica Neue"/>
              </a:rPr>
              <a:t> controls how resources are modified when configuration changes</a:t>
            </a:r>
            <a:endParaRPr sz="1700" dirty="0">
              <a:solidFill>
                <a:srgbClr val="000000"/>
              </a:solidFill>
              <a:latin typeface="Helvetica Neue"/>
              <a:ea typeface="Helvetica Neue"/>
              <a:cs typeface="Helvetica Neue"/>
              <a:sym typeface="Helvetica Neue"/>
            </a:endParaRPr>
          </a:p>
          <a:p>
            <a:pPr marL="342900" lvl="0" indent="-273050" algn="l" rtl="0">
              <a:spcBef>
                <a:spcPts val="0"/>
              </a:spcBef>
              <a:spcAft>
                <a:spcPts val="0"/>
              </a:spcAft>
              <a:buClr>
                <a:srgbClr val="000000"/>
              </a:buClr>
              <a:buSzPts val="1700"/>
              <a:buFont typeface="Helvetica Neue"/>
              <a:buChar char="●"/>
            </a:pPr>
            <a:r>
              <a:rPr lang="en-US" sz="1700" dirty="0" err="1">
                <a:solidFill>
                  <a:srgbClr val="000000"/>
                </a:solidFill>
                <a:latin typeface="Courier New"/>
                <a:ea typeface="Courier New"/>
                <a:cs typeface="Courier New"/>
                <a:sym typeface="Courier New"/>
              </a:rPr>
              <a:t>for_each</a:t>
            </a:r>
            <a:r>
              <a:rPr lang="en-US" sz="1700" dirty="0">
                <a:solidFill>
                  <a:srgbClr val="000000"/>
                </a:solidFill>
                <a:latin typeface="Helvetica Neue"/>
                <a:ea typeface="Helvetica Neue"/>
                <a:cs typeface="Helvetica Neue"/>
                <a:sym typeface="Helvetica Neue"/>
              </a:rPr>
              <a:t> is like count except it iterates over a set (unordered list) or map, has </a:t>
            </a:r>
            <a:r>
              <a:rPr lang="en-US" sz="1700" dirty="0" err="1">
                <a:solidFill>
                  <a:srgbClr val="000000"/>
                </a:solidFill>
                <a:latin typeface="Courier New"/>
                <a:ea typeface="Courier New"/>
                <a:cs typeface="Courier New"/>
                <a:sym typeface="Courier New"/>
              </a:rPr>
              <a:t>each.key</a:t>
            </a:r>
            <a:r>
              <a:rPr lang="en-US" sz="1700" dirty="0">
                <a:solidFill>
                  <a:srgbClr val="000000"/>
                </a:solidFill>
                <a:latin typeface="Helvetica Neue"/>
                <a:ea typeface="Helvetica Neue"/>
                <a:cs typeface="Helvetica Neue"/>
                <a:sym typeface="Helvetica Neue"/>
              </a:rPr>
              <a:t>, </a:t>
            </a:r>
            <a:r>
              <a:rPr lang="en-US" sz="1700" dirty="0" err="1">
                <a:solidFill>
                  <a:srgbClr val="000000"/>
                </a:solidFill>
                <a:latin typeface="Courier New"/>
                <a:ea typeface="Courier New"/>
                <a:cs typeface="Courier New"/>
                <a:sym typeface="Courier New"/>
              </a:rPr>
              <a:t>each.value</a:t>
            </a:r>
            <a:r>
              <a:rPr lang="en-US" sz="1700" dirty="0">
                <a:solidFill>
                  <a:srgbClr val="000000"/>
                </a:solidFill>
                <a:latin typeface="Helvetica Neue"/>
                <a:ea typeface="Helvetica Neue"/>
                <a:cs typeface="Helvetica Neue"/>
                <a:sym typeface="Helvetica Neue"/>
              </a:rPr>
              <a:t> instead of </a:t>
            </a:r>
            <a:r>
              <a:rPr lang="en-US" sz="1700" dirty="0" err="1">
                <a:solidFill>
                  <a:srgbClr val="000000"/>
                </a:solidFill>
                <a:latin typeface="Courier New"/>
                <a:ea typeface="Courier New"/>
                <a:cs typeface="Courier New"/>
                <a:sym typeface="Courier New"/>
              </a:rPr>
              <a:t>count.index</a:t>
            </a:r>
            <a:r>
              <a:rPr lang="en-US" sz="1700" dirty="0">
                <a:solidFill>
                  <a:srgbClr val="000000"/>
                </a:solidFill>
                <a:latin typeface="Helvetica Neue"/>
                <a:ea typeface="Helvetica Neue"/>
                <a:cs typeface="Helvetica Neue"/>
                <a:sym typeface="Helvetica Neue"/>
              </a:rPr>
              <a:t> to refer to each index</a:t>
            </a:r>
            <a:endParaRPr sz="1700" dirty="0">
              <a:solidFill>
                <a:srgbClr val="000000"/>
              </a:solidFill>
              <a:latin typeface="Helvetica Neue"/>
              <a:ea typeface="Helvetica Neue"/>
              <a:cs typeface="Helvetica Neue"/>
              <a:sym typeface="Helvetica Neue"/>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119"/>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sz="2300" b="1">
                <a:latin typeface="Helvetica Neue"/>
                <a:ea typeface="Helvetica Neue"/>
                <a:cs typeface="Helvetica Neue"/>
                <a:sym typeface="Helvetica Neue"/>
              </a:rPr>
              <a:t>Terraform Meta-arguments</a:t>
            </a:r>
            <a:endParaRPr sz="2300" b="1">
              <a:latin typeface="Helvetica Neue"/>
              <a:ea typeface="Helvetica Neue"/>
              <a:cs typeface="Helvetica Neue"/>
              <a:sym typeface="Helvetica Neue"/>
            </a:endParaRPr>
          </a:p>
        </p:txBody>
      </p:sp>
      <p:sp>
        <p:nvSpPr>
          <p:cNvPr id="843" name="Google Shape;843;p119"/>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104</a:t>
            </a:fld>
            <a:endParaRPr/>
          </a:p>
        </p:txBody>
      </p:sp>
      <p:sp>
        <p:nvSpPr>
          <p:cNvPr id="844" name="Google Shape;844;p119"/>
          <p:cNvSpPr txBox="1"/>
          <p:nvPr/>
        </p:nvSpPr>
        <p:spPr>
          <a:xfrm>
            <a:off x="556050" y="984656"/>
            <a:ext cx="8143800" cy="552300"/>
          </a:xfrm>
          <a:prstGeom prst="rect">
            <a:avLst/>
          </a:prstGeom>
          <a:noFill/>
          <a:ln>
            <a:noFill/>
          </a:ln>
        </p:spPr>
        <p:txBody>
          <a:bodyPr spcFirstLastPara="1" wrap="square" lIns="68575" tIns="68575" rIns="68575" bIns="68575" anchor="t" anchorCtr="0">
            <a:noAutofit/>
          </a:bodyPr>
          <a:lstStyle/>
          <a:p>
            <a:pPr marL="342900" lvl="0" indent="-279400" algn="l" rtl="0">
              <a:spcBef>
                <a:spcPts val="0"/>
              </a:spcBef>
              <a:spcAft>
                <a:spcPts val="0"/>
              </a:spcAft>
              <a:buClr>
                <a:srgbClr val="000000"/>
              </a:buClr>
              <a:buSzPts val="1800"/>
              <a:buFont typeface="Helvetica Neue"/>
              <a:buChar char="●"/>
            </a:pPr>
            <a:r>
              <a:rPr lang="en-US" sz="1800">
                <a:latin typeface="Courier New"/>
                <a:ea typeface="Courier New"/>
                <a:cs typeface="Courier New"/>
                <a:sym typeface="Courier New"/>
              </a:rPr>
              <a:t>providers</a:t>
            </a:r>
            <a:r>
              <a:rPr lang="en-US" sz="1800">
                <a:latin typeface="Helvetica Neue"/>
                <a:ea typeface="Helvetica Neue"/>
                <a:cs typeface="Helvetica Neue"/>
                <a:sym typeface="Helvetica Neue"/>
              </a:rPr>
              <a:t> and </a:t>
            </a:r>
            <a:r>
              <a:rPr lang="en-US" sz="1800">
                <a:latin typeface="Courier New"/>
                <a:ea typeface="Courier New"/>
                <a:cs typeface="Courier New"/>
                <a:sym typeface="Courier New"/>
              </a:rPr>
              <a:t>provider</a:t>
            </a:r>
            <a:r>
              <a:rPr lang="en-US" sz="1800">
                <a:latin typeface="Helvetica Neue"/>
                <a:ea typeface="Helvetica Neue"/>
                <a:cs typeface="Helvetica Neue"/>
                <a:sym typeface="Helvetica Neue"/>
              </a:rPr>
              <a:t> are used when dealing with multiple providers in the same configuration</a:t>
            </a:r>
            <a:endParaRPr sz="1800">
              <a:solidFill>
                <a:srgbClr val="000000"/>
              </a:solidFill>
              <a:latin typeface="Helvetica Neue"/>
              <a:ea typeface="Helvetica Neue"/>
              <a:cs typeface="Helvetica Neue"/>
              <a:sym typeface="Helvetica Neue"/>
            </a:endParaRPr>
          </a:p>
        </p:txBody>
      </p:sp>
      <p:pic>
        <p:nvPicPr>
          <p:cNvPr id="845" name="Google Shape;845;p119"/>
          <p:cNvPicPr preferRelativeResize="0"/>
          <p:nvPr/>
        </p:nvPicPr>
        <p:blipFill>
          <a:blip r:embed="rId3">
            <a:alphaModFix/>
          </a:blip>
          <a:stretch>
            <a:fillRect/>
          </a:stretch>
        </p:blipFill>
        <p:spPr>
          <a:xfrm>
            <a:off x="1388588" y="1620338"/>
            <a:ext cx="2204967" cy="3319931"/>
          </a:xfrm>
          <a:prstGeom prst="rect">
            <a:avLst/>
          </a:prstGeom>
          <a:noFill/>
          <a:ln>
            <a:noFill/>
          </a:ln>
        </p:spPr>
      </p:pic>
      <p:pic>
        <p:nvPicPr>
          <p:cNvPr id="846" name="Google Shape;846;p119"/>
          <p:cNvPicPr preferRelativeResize="0"/>
          <p:nvPr/>
        </p:nvPicPr>
        <p:blipFill>
          <a:blip r:embed="rId4">
            <a:alphaModFix/>
          </a:blip>
          <a:stretch>
            <a:fillRect/>
          </a:stretch>
        </p:blipFill>
        <p:spPr>
          <a:xfrm>
            <a:off x="3707855" y="1620338"/>
            <a:ext cx="4084865" cy="3377869"/>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121"/>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Backends</a:t>
            </a:r>
            <a:endParaRPr b="1">
              <a:latin typeface="Helvetica Neue"/>
              <a:ea typeface="Helvetica Neue"/>
              <a:cs typeface="Helvetica Neue"/>
              <a:sym typeface="Helvetica Neue"/>
            </a:endParaRPr>
          </a:p>
        </p:txBody>
      </p:sp>
      <p:sp>
        <p:nvSpPr>
          <p:cNvPr id="859" name="Google Shape;859;p121"/>
          <p:cNvSpPr txBox="1">
            <a:spLocks noGrp="1"/>
          </p:cNvSpPr>
          <p:nvPr>
            <p:ph type="body" idx="1"/>
          </p:nvPr>
        </p:nvSpPr>
        <p:spPr>
          <a:xfrm>
            <a:off x="630000" y="1271484"/>
            <a:ext cx="7884000" cy="3238800"/>
          </a:xfrm>
          <a:prstGeom prst="rect">
            <a:avLst/>
          </a:prstGeom>
          <a:noFill/>
          <a:ln>
            <a:noFill/>
          </a:ln>
        </p:spPr>
        <p:txBody>
          <a:bodyPr spcFirstLastPara="1" wrap="square" lIns="0" tIns="35100" rIns="68575" bIns="34275" anchor="t" anchorCtr="0">
            <a:noAutofit/>
          </a:bodyPr>
          <a:lstStyle/>
          <a:p>
            <a:pPr marL="342900" marR="0" lvl="0" indent="-279400" algn="l" rtl="0">
              <a:lnSpc>
                <a:spcPct val="115000"/>
              </a:lnSpc>
              <a:spcBef>
                <a:spcPts val="0"/>
              </a:spcBef>
              <a:spcAft>
                <a:spcPts val="0"/>
              </a:spcAft>
              <a:buClr>
                <a:srgbClr val="000000"/>
              </a:buClr>
              <a:buSzPts val="1800"/>
              <a:buChar char="●"/>
            </a:pPr>
            <a:r>
              <a:rPr lang="en-US">
                <a:solidFill>
                  <a:srgbClr val="000000"/>
                </a:solidFill>
              </a:rPr>
              <a:t>Backends are the concept that terraform uses to store state</a:t>
            </a:r>
            <a:endParaRPr>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a:solidFill>
                  <a:srgbClr val="000000"/>
                </a:solidFill>
              </a:rPr>
              <a:t>Defaults to local tfstate file.</a:t>
            </a:r>
            <a:endParaRPr>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a:solidFill>
                  <a:srgbClr val="000000"/>
                </a:solidFill>
              </a:rPr>
              <a:t>Others available:</a:t>
            </a:r>
            <a:endParaRPr>
              <a:solidFill>
                <a:srgbClr val="000000"/>
              </a:solidFill>
            </a:endParaRPr>
          </a:p>
          <a:p>
            <a:pPr marL="685800" marR="0" lvl="1" indent="-273050" algn="l" rtl="0">
              <a:lnSpc>
                <a:spcPct val="115000"/>
              </a:lnSpc>
              <a:spcBef>
                <a:spcPts val="0"/>
              </a:spcBef>
              <a:spcAft>
                <a:spcPts val="0"/>
              </a:spcAft>
              <a:buClr>
                <a:srgbClr val="000000"/>
              </a:buClr>
              <a:buSzPts val="1700"/>
              <a:buChar char="○"/>
            </a:pPr>
            <a:r>
              <a:rPr lang="en-US">
                <a:solidFill>
                  <a:srgbClr val="000000"/>
                </a:solidFill>
              </a:rPr>
              <a:t>S3</a:t>
            </a:r>
            <a:endParaRPr>
              <a:solidFill>
                <a:srgbClr val="000000"/>
              </a:solidFill>
            </a:endParaRPr>
          </a:p>
          <a:p>
            <a:pPr marL="685800" marR="0" lvl="1" indent="-273050" algn="l" rtl="0">
              <a:lnSpc>
                <a:spcPct val="115000"/>
              </a:lnSpc>
              <a:spcBef>
                <a:spcPts val="0"/>
              </a:spcBef>
              <a:spcAft>
                <a:spcPts val="0"/>
              </a:spcAft>
              <a:buClr>
                <a:srgbClr val="000000"/>
              </a:buClr>
              <a:buSzPts val="1700"/>
              <a:buChar char="○"/>
            </a:pPr>
            <a:r>
              <a:rPr lang="en-US">
                <a:solidFill>
                  <a:srgbClr val="000000"/>
                </a:solidFill>
              </a:rPr>
              <a:t>HTTP</a:t>
            </a:r>
            <a:endParaRPr>
              <a:solidFill>
                <a:srgbClr val="000000"/>
              </a:solidFill>
            </a:endParaRPr>
          </a:p>
          <a:p>
            <a:pPr marL="685800" marR="0" lvl="1" indent="-273050" algn="l" rtl="0">
              <a:lnSpc>
                <a:spcPct val="115000"/>
              </a:lnSpc>
              <a:spcBef>
                <a:spcPts val="0"/>
              </a:spcBef>
              <a:spcAft>
                <a:spcPts val="0"/>
              </a:spcAft>
              <a:buClr>
                <a:srgbClr val="000000"/>
              </a:buClr>
              <a:buSzPts val="1700"/>
              <a:buChar char="○"/>
            </a:pPr>
            <a:r>
              <a:rPr lang="en-US">
                <a:solidFill>
                  <a:srgbClr val="000000"/>
                </a:solidFill>
              </a:rPr>
              <a:t>Consul</a:t>
            </a:r>
            <a:endParaRPr>
              <a:solidFill>
                <a:srgbClr val="000000"/>
              </a:solidFill>
            </a:endParaRPr>
          </a:p>
          <a:p>
            <a:pPr marL="685800" marR="0" lvl="1" indent="-273050" algn="l" rtl="0">
              <a:lnSpc>
                <a:spcPct val="115000"/>
              </a:lnSpc>
              <a:spcBef>
                <a:spcPts val="0"/>
              </a:spcBef>
              <a:spcAft>
                <a:spcPts val="0"/>
              </a:spcAft>
              <a:buClr>
                <a:srgbClr val="000000"/>
              </a:buClr>
              <a:buSzPts val="1700"/>
              <a:buChar char="○"/>
            </a:pPr>
            <a:r>
              <a:rPr lang="en-US">
                <a:solidFill>
                  <a:srgbClr val="000000"/>
                </a:solidFill>
              </a:rPr>
              <a:t>Artifactory</a:t>
            </a:r>
            <a:endParaRPr>
              <a:solidFill>
                <a:srgbClr val="000000"/>
              </a:solidFill>
            </a:endParaRPr>
          </a:p>
          <a:p>
            <a:pPr marL="685800" marR="0" lvl="1" indent="-273050" algn="l" rtl="0">
              <a:lnSpc>
                <a:spcPct val="115000"/>
              </a:lnSpc>
              <a:spcBef>
                <a:spcPts val="0"/>
              </a:spcBef>
              <a:spcAft>
                <a:spcPts val="0"/>
              </a:spcAft>
              <a:buClr>
                <a:srgbClr val="000000"/>
              </a:buClr>
              <a:buSzPts val="1700"/>
              <a:buChar char="○"/>
            </a:pPr>
            <a:r>
              <a:rPr lang="en-US">
                <a:solidFill>
                  <a:srgbClr val="000000"/>
                </a:solidFill>
              </a:rPr>
              <a:t>Etcd</a:t>
            </a:r>
            <a:endParaRPr>
              <a:solidFill>
                <a:srgbClr val="000000"/>
              </a:solidFill>
            </a:endParaRPr>
          </a:p>
          <a:p>
            <a:pPr marL="685800" marR="0" lvl="1" indent="-273050" algn="l" rtl="0">
              <a:lnSpc>
                <a:spcPct val="115000"/>
              </a:lnSpc>
              <a:spcBef>
                <a:spcPts val="0"/>
              </a:spcBef>
              <a:spcAft>
                <a:spcPts val="0"/>
              </a:spcAft>
              <a:buClr>
                <a:srgbClr val="000000"/>
              </a:buClr>
              <a:buSzPts val="1700"/>
              <a:buChar char="○"/>
            </a:pPr>
            <a:r>
              <a:rPr lang="en-US">
                <a:solidFill>
                  <a:srgbClr val="000000"/>
                </a:solidFill>
              </a:rPr>
              <a:t>Terraform Enterprise</a:t>
            </a:r>
            <a:endParaRPr>
              <a:solidFill>
                <a:srgbClr val="000000"/>
              </a:solidFill>
            </a:endParaRPr>
          </a:p>
          <a:p>
            <a:pPr marL="685800" marR="0" lvl="1" indent="-273050" algn="l" rtl="0">
              <a:lnSpc>
                <a:spcPct val="115000"/>
              </a:lnSpc>
              <a:spcBef>
                <a:spcPts val="0"/>
              </a:spcBef>
              <a:spcAft>
                <a:spcPts val="0"/>
              </a:spcAft>
              <a:buClr>
                <a:srgbClr val="000000"/>
              </a:buClr>
              <a:buSzPts val="1700"/>
              <a:buChar char="○"/>
            </a:pPr>
            <a:r>
              <a:rPr lang="en-US">
                <a:solidFill>
                  <a:srgbClr val="000000"/>
                </a:solidFill>
              </a:rPr>
              <a:t>etc...</a:t>
            </a:r>
            <a:endParaRPr>
              <a:solidFill>
                <a:srgbClr val="000000"/>
              </a:solidFill>
            </a:endParaRPr>
          </a:p>
        </p:txBody>
      </p:sp>
      <p:sp>
        <p:nvSpPr>
          <p:cNvPr id="860" name="Google Shape;860;p121"/>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105</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122"/>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Backends: S3</a:t>
            </a:r>
            <a:endParaRPr b="1">
              <a:latin typeface="Helvetica Neue"/>
              <a:ea typeface="Helvetica Neue"/>
              <a:cs typeface="Helvetica Neue"/>
              <a:sym typeface="Helvetica Neue"/>
            </a:endParaRPr>
          </a:p>
        </p:txBody>
      </p:sp>
      <p:sp>
        <p:nvSpPr>
          <p:cNvPr id="866" name="Google Shape;866;p122"/>
          <p:cNvSpPr txBox="1">
            <a:spLocks noGrp="1"/>
          </p:cNvSpPr>
          <p:nvPr>
            <p:ph type="body" idx="1"/>
          </p:nvPr>
        </p:nvSpPr>
        <p:spPr>
          <a:xfrm>
            <a:off x="630000" y="1314375"/>
            <a:ext cx="7884000" cy="2879700"/>
          </a:xfrm>
          <a:prstGeom prst="rect">
            <a:avLst/>
          </a:prstGeom>
          <a:noFill/>
          <a:ln>
            <a:noFill/>
          </a:ln>
        </p:spPr>
        <p:txBody>
          <a:bodyPr spcFirstLastPara="1" wrap="square" lIns="0" tIns="35100" rIns="68575" bIns="34275" anchor="t" anchorCtr="0">
            <a:noAutofit/>
          </a:bodyPr>
          <a:lstStyle/>
          <a:p>
            <a:pPr marL="0" marR="0" lvl="0" indent="0" algn="l" rtl="0">
              <a:lnSpc>
                <a:spcPct val="115000"/>
              </a:lnSpc>
              <a:spcBef>
                <a:spcPts val="0"/>
              </a:spcBef>
              <a:spcAft>
                <a:spcPts val="0"/>
              </a:spcAft>
              <a:buNone/>
            </a:pPr>
            <a:r>
              <a:rPr lang="en-US">
                <a:solidFill>
                  <a:srgbClr val="000000"/>
                </a:solidFill>
              </a:rPr>
              <a:t>Because this course is about Terraform with AWS specifically, let’s talk about the S3 state backend:</a:t>
            </a:r>
            <a:endParaRPr>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a:solidFill>
                  <a:srgbClr val="000000"/>
                </a:solidFill>
              </a:rPr>
              <a:t>Uses a bucket and path to an object (the state file) in the bucket for a central place to store state</a:t>
            </a:r>
            <a:endParaRPr>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a:solidFill>
                  <a:srgbClr val="000000"/>
                </a:solidFill>
              </a:rPr>
              <a:t>Supports locking using an AWS Dynamo DB table</a:t>
            </a:r>
            <a:endParaRPr>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a:solidFill>
                  <a:srgbClr val="000000"/>
                </a:solidFill>
              </a:rPr>
              <a:t>See </a:t>
            </a:r>
            <a:r>
              <a:rPr lang="en-US" u="sng">
                <a:solidFill>
                  <a:schemeClr val="hlink"/>
                </a:solidFill>
                <a:hlinkClick r:id="rId3"/>
              </a:rPr>
              <a:t>https://www.terraform.io/docs/backends/types/s3.html</a:t>
            </a:r>
            <a:r>
              <a:rPr lang="en-US">
                <a:solidFill>
                  <a:srgbClr val="000000"/>
                </a:solidFill>
              </a:rPr>
              <a:t> for more info</a:t>
            </a:r>
            <a:endParaRPr>
              <a:solidFill>
                <a:srgbClr val="000000"/>
              </a:solidFill>
            </a:endParaRPr>
          </a:p>
        </p:txBody>
      </p:sp>
      <p:sp>
        <p:nvSpPr>
          <p:cNvPr id="867" name="Google Shape;867;p122"/>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106</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123"/>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sz="2300" b="1">
                <a:latin typeface="Helvetica Neue"/>
                <a:ea typeface="Helvetica Neue"/>
                <a:cs typeface="Helvetica Neue"/>
                <a:sym typeface="Helvetica Neue"/>
              </a:rPr>
              <a:t>Exercise 10: S3 Backends</a:t>
            </a:r>
            <a:endParaRPr sz="2300" b="1">
              <a:latin typeface="Helvetica Neue"/>
              <a:ea typeface="Helvetica Neue"/>
              <a:cs typeface="Helvetica Neue"/>
              <a:sym typeface="Helvetica Neue"/>
            </a:endParaRPr>
          </a:p>
        </p:txBody>
      </p:sp>
      <p:sp>
        <p:nvSpPr>
          <p:cNvPr id="873" name="Google Shape;873;p123"/>
          <p:cNvSpPr txBox="1">
            <a:spLocks noGrp="1"/>
          </p:cNvSpPr>
          <p:nvPr>
            <p:ph type="body" idx="1"/>
          </p:nvPr>
        </p:nvSpPr>
        <p:spPr>
          <a:xfrm>
            <a:off x="626625" y="1111275"/>
            <a:ext cx="7884000" cy="3510000"/>
          </a:xfrm>
          <a:prstGeom prst="rect">
            <a:avLst/>
          </a:prstGeom>
          <a:noFill/>
          <a:ln>
            <a:noFill/>
          </a:ln>
        </p:spPr>
        <p:txBody>
          <a:bodyPr spcFirstLastPara="1" wrap="square" lIns="0" tIns="35100" rIns="68575" bIns="34275" anchor="t" anchorCtr="0">
            <a:noAutofit/>
          </a:bodyPr>
          <a:lstStyle/>
          <a:p>
            <a:pPr marL="342900" marR="0" lvl="0" indent="0" algn="l" rtl="0">
              <a:lnSpc>
                <a:spcPct val="90000"/>
              </a:lnSpc>
              <a:spcBef>
                <a:spcPts val="0"/>
              </a:spcBef>
              <a:spcAft>
                <a:spcPts val="0"/>
              </a:spcAft>
              <a:buNone/>
            </a:pPr>
            <a:endParaRPr sz="4500">
              <a:solidFill>
                <a:srgbClr val="000000"/>
              </a:solidFill>
            </a:endParaRPr>
          </a:p>
          <a:p>
            <a:pPr marL="342900" marR="0" lvl="0" indent="0" algn="l" rtl="0">
              <a:lnSpc>
                <a:spcPct val="90000"/>
              </a:lnSpc>
              <a:spcBef>
                <a:spcPts val="0"/>
              </a:spcBef>
              <a:spcAft>
                <a:spcPts val="0"/>
              </a:spcAft>
              <a:buNone/>
            </a:pPr>
            <a:endParaRPr sz="4500">
              <a:solidFill>
                <a:srgbClr val="000000"/>
              </a:solidFill>
            </a:endParaRPr>
          </a:p>
          <a:p>
            <a:pPr marL="0" marR="0" lvl="0" indent="0" algn="ctr" rtl="0">
              <a:lnSpc>
                <a:spcPct val="90000"/>
              </a:lnSpc>
              <a:spcBef>
                <a:spcPts val="0"/>
              </a:spcBef>
              <a:spcAft>
                <a:spcPts val="0"/>
              </a:spcAft>
              <a:buNone/>
            </a:pPr>
            <a:r>
              <a:rPr lang="en-US" sz="4500" u="sng">
                <a:solidFill>
                  <a:schemeClr val="hlink"/>
                </a:solidFill>
                <a:hlinkClick r:id="rId3"/>
              </a:rPr>
              <a:t>Exercise 10</a:t>
            </a:r>
            <a:endParaRPr sz="4500">
              <a:solidFill>
                <a:srgbClr val="000000"/>
              </a:solidFill>
            </a:endParaRPr>
          </a:p>
          <a:p>
            <a:pPr marL="0" marR="0" lvl="0" indent="0" algn="l" rtl="0">
              <a:lnSpc>
                <a:spcPct val="90000"/>
              </a:lnSpc>
              <a:spcBef>
                <a:spcPts val="0"/>
              </a:spcBef>
              <a:spcAft>
                <a:spcPts val="0"/>
              </a:spcAft>
              <a:buNone/>
            </a:pPr>
            <a:endParaRPr>
              <a:solidFill>
                <a:srgbClr val="000000"/>
              </a:solidFill>
            </a:endParaRPr>
          </a:p>
        </p:txBody>
      </p:sp>
      <p:sp>
        <p:nvSpPr>
          <p:cNvPr id="874" name="Google Shape;874;p123"/>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107</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124"/>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sz="2300" b="1">
                <a:latin typeface="Helvetica Neue"/>
                <a:ea typeface="Helvetica Neue"/>
                <a:cs typeface="Helvetica Neue"/>
                <a:sym typeface="Helvetica Neue"/>
              </a:rPr>
              <a:t>Exercise 11: Running an Application in AWS</a:t>
            </a:r>
            <a:endParaRPr sz="2300" b="1">
              <a:latin typeface="Helvetica Neue"/>
              <a:ea typeface="Helvetica Neue"/>
              <a:cs typeface="Helvetica Neue"/>
              <a:sym typeface="Helvetica Neue"/>
            </a:endParaRPr>
          </a:p>
        </p:txBody>
      </p:sp>
      <p:sp>
        <p:nvSpPr>
          <p:cNvPr id="880" name="Google Shape;880;p124"/>
          <p:cNvSpPr txBox="1">
            <a:spLocks noGrp="1"/>
          </p:cNvSpPr>
          <p:nvPr>
            <p:ph type="body" idx="1"/>
          </p:nvPr>
        </p:nvSpPr>
        <p:spPr>
          <a:xfrm>
            <a:off x="626625" y="1111275"/>
            <a:ext cx="7884000" cy="3510000"/>
          </a:xfrm>
          <a:prstGeom prst="rect">
            <a:avLst/>
          </a:prstGeom>
          <a:noFill/>
          <a:ln>
            <a:noFill/>
          </a:ln>
        </p:spPr>
        <p:txBody>
          <a:bodyPr spcFirstLastPara="1" wrap="square" lIns="0" tIns="35100" rIns="68575" bIns="34275" anchor="t" anchorCtr="0">
            <a:noAutofit/>
          </a:bodyPr>
          <a:lstStyle/>
          <a:p>
            <a:pPr marL="342900" marR="0" lvl="0" indent="0" algn="l" rtl="0">
              <a:lnSpc>
                <a:spcPct val="90000"/>
              </a:lnSpc>
              <a:spcBef>
                <a:spcPts val="0"/>
              </a:spcBef>
              <a:spcAft>
                <a:spcPts val="0"/>
              </a:spcAft>
              <a:buNone/>
            </a:pPr>
            <a:endParaRPr sz="4500">
              <a:solidFill>
                <a:srgbClr val="000000"/>
              </a:solidFill>
            </a:endParaRPr>
          </a:p>
          <a:p>
            <a:pPr marL="342900" marR="0" lvl="0" indent="0" algn="l" rtl="0">
              <a:lnSpc>
                <a:spcPct val="90000"/>
              </a:lnSpc>
              <a:spcBef>
                <a:spcPts val="0"/>
              </a:spcBef>
              <a:spcAft>
                <a:spcPts val="0"/>
              </a:spcAft>
              <a:buNone/>
            </a:pPr>
            <a:endParaRPr sz="4500">
              <a:solidFill>
                <a:srgbClr val="000000"/>
              </a:solidFill>
            </a:endParaRPr>
          </a:p>
          <a:p>
            <a:pPr marL="0" marR="0" lvl="0" indent="0" algn="ctr" rtl="0">
              <a:lnSpc>
                <a:spcPct val="90000"/>
              </a:lnSpc>
              <a:spcBef>
                <a:spcPts val="0"/>
              </a:spcBef>
              <a:spcAft>
                <a:spcPts val="0"/>
              </a:spcAft>
              <a:buNone/>
            </a:pPr>
            <a:r>
              <a:rPr lang="en-US" sz="4500" u="sng">
                <a:solidFill>
                  <a:schemeClr val="hlink"/>
                </a:solidFill>
                <a:hlinkClick r:id="rId3"/>
              </a:rPr>
              <a:t>Exercise 11</a:t>
            </a:r>
            <a:endParaRPr sz="4500">
              <a:solidFill>
                <a:srgbClr val="000000"/>
              </a:solidFill>
            </a:endParaRPr>
          </a:p>
          <a:p>
            <a:pPr marL="0" marR="0" lvl="0" indent="0" algn="l" rtl="0">
              <a:lnSpc>
                <a:spcPct val="90000"/>
              </a:lnSpc>
              <a:spcBef>
                <a:spcPts val="0"/>
              </a:spcBef>
              <a:spcAft>
                <a:spcPts val="0"/>
              </a:spcAft>
              <a:buNone/>
            </a:pPr>
            <a:endParaRPr>
              <a:solidFill>
                <a:srgbClr val="000000"/>
              </a:solidFill>
            </a:endParaRPr>
          </a:p>
        </p:txBody>
      </p:sp>
      <p:sp>
        <p:nvSpPr>
          <p:cNvPr id="881" name="Google Shape;881;p124"/>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108</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125"/>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Experimentation Time</a:t>
            </a:r>
            <a:endParaRPr b="1">
              <a:latin typeface="Helvetica Neue"/>
              <a:ea typeface="Helvetica Neue"/>
              <a:cs typeface="Helvetica Neue"/>
              <a:sym typeface="Helvetica Neue"/>
            </a:endParaRPr>
          </a:p>
        </p:txBody>
      </p:sp>
      <p:sp>
        <p:nvSpPr>
          <p:cNvPr id="887" name="Google Shape;887;p125"/>
          <p:cNvSpPr txBox="1">
            <a:spLocks noGrp="1"/>
          </p:cNvSpPr>
          <p:nvPr>
            <p:ph type="body" idx="1"/>
          </p:nvPr>
        </p:nvSpPr>
        <p:spPr>
          <a:xfrm>
            <a:off x="626625" y="1133306"/>
            <a:ext cx="7884000" cy="3487800"/>
          </a:xfrm>
          <a:prstGeom prst="rect">
            <a:avLst/>
          </a:prstGeom>
          <a:noFill/>
          <a:ln>
            <a:noFill/>
          </a:ln>
        </p:spPr>
        <p:txBody>
          <a:bodyPr spcFirstLastPara="1" wrap="square" lIns="0" tIns="35100" rIns="68575" bIns="34275" anchor="t" anchorCtr="0">
            <a:noAutofit/>
          </a:bodyPr>
          <a:lstStyle/>
          <a:p>
            <a:pPr marL="342900" marR="0" lvl="0" indent="-279400" algn="l" rtl="0">
              <a:lnSpc>
                <a:spcPct val="115000"/>
              </a:lnSpc>
              <a:spcBef>
                <a:spcPts val="0"/>
              </a:spcBef>
              <a:spcAft>
                <a:spcPts val="0"/>
              </a:spcAft>
              <a:buClr>
                <a:schemeClr val="dk1"/>
              </a:buClr>
              <a:buSzPts val="1800"/>
              <a:buChar char="●"/>
            </a:pPr>
            <a:r>
              <a:rPr lang="en-US">
                <a:solidFill>
                  <a:srgbClr val="000000"/>
                </a:solidFill>
              </a:rPr>
              <a:t>Let’s discuss some idea for experiments</a:t>
            </a:r>
            <a:endParaRPr>
              <a:solidFill>
                <a:srgbClr val="000000"/>
              </a:solidFill>
            </a:endParaRPr>
          </a:p>
          <a:p>
            <a:pPr marL="685800" marR="0" lvl="1" indent="-279400" algn="l" rtl="0">
              <a:lnSpc>
                <a:spcPct val="115000"/>
              </a:lnSpc>
              <a:spcBef>
                <a:spcPts val="0"/>
              </a:spcBef>
              <a:spcAft>
                <a:spcPts val="0"/>
              </a:spcAft>
              <a:buClr>
                <a:schemeClr val="dk1"/>
              </a:buClr>
              <a:buSzPts val="1800"/>
              <a:buChar char="○"/>
            </a:pPr>
            <a:r>
              <a:rPr lang="en-US" sz="1800">
                <a:solidFill>
                  <a:srgbClr val="000000"/>
                </a:solidFill>
              </a:rPr>
              <a:t>You should be just about armed with all the knowledge you need to explore any part of Terraform you like, groups encouraged!</a:t>
            </a:r>
            <a:endParaRPr sz="1800">
              <a:solidFill>
                <a:srgbClr val="000000"/>
              </a:solidFill>
            </a:endParaRPr>
          </a:p>
          <a:p>
            <a:pPr marL="685800" marR="0" lvl="1" indent="-279400" algn="l" rtl="0">
              <a:lnSpc>
                <a:spcPct val="115000"/>
              </a:lnSpc>
              <a:spcBef>
                <a:spcPts val="0"/>
              </a:spcBef>
              <a:spcAft>
                <a:spcPts val="0"/>
              </a:spcAft>
              <a:buClr>
                <a:schemeClr val="dk1"/>
              </a:buClr>
              <a:buSzPts val="1800"/>
              <a:buChar char="○"/>
            </a:pPr>
            <a:r>
              <a:rPr lang="en-US" sz="1800">
                <a:solidFill>
                  <a:srgbClr val="000000"/>
                </a:solidFill>
              </a:rPr>
              <a:t>What would be most useful to your actual work?</a:t>
            </a:r>
            <a:endParaRPr sz="1800">
              <a:solidFill>
                <a:srgbClr val="000000"/>
              </a:solidFill>
            </a:endParaRPr>
          </a:p>
          <a:p>
            <a:pPr marL="0" marR="0" lvl="0" indent="0" algn="l" rtl="0">
              <a:lnSpc>
                <a:spcPct val="115000"/>
              </a:lnSpc>
              <a:spcBef>
                <a:spcPts val="0"/>
              </a:spcBef>
              <a:spcAft>
                <a:spcPts val="0"/>
              </a:spcAft>
              <a:buNone/>
            </a:pPr>
            <a:endParaRPr>
              <a:solidFill>
                <a:srgbClr val="000000"/>
              </a:solidFill>
            </a:endParaRPr>
          </a:p>
          <a:p>
            <a:pPr marL="0" lvl="0" indent="0" algn="l" rtl="0">
              <a:lnSpc>
                <a:spcPct val="115000"/>
              </a:lnSpc>
              <a:spcBef>
                <a:spcPts val="0"/>
              </a:spcBef>
              <a:spcAft>
                <a:spcPts val="0"/>
              </a:spcAft>
              <a:buNone/>
            </a:pPr>
            <a:endParaRPr>
              <a:solidFill>
                <a:schemeClr val="dk1"/>
              </a:solidFill>
            </a:endParaRPr>
          </a:p>
        </p:txBody>
      </p:sp>
      <p:sp>
        <p:nvSpPr>
          <p:cNvPr id="888" name="Google Shape;888;p125"/>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109</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3"/>
          <p:cNvSpPr txBox="1">
            <a:spLocks noGrp="1"/>
          </p:cNvSpPr>
          <p:nvPr>
            <p:ph type="title"/>
          </p:nvPr>
        </p:nvSpPr>
        <p:spPr>
          <a:xfrm>
            <a:off x="714373" y="243000"/>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Class Structure</a:t>
            </a:r>
            <a:endParaRPr b="1">
              <a:latin typeface="Helvetica Neue"/>
              <a:ea typeface="Helvetica Neue"/>
              <a:cs typeface="Helvetica Neue"/>
              <a:sym typeface="Helvetica Neue"/>
            </a:endParaRPr>
          </a:p>
        </p:txBody>
      </p:sp>
      <p:sp>
        <p:nvSpPr>
          <p:cNvPr id="133" name="Google Shape;133;p23"/>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11</a:t>
            </a:fld>
            <a:endParaRPr/>
          </a:p>
        </p:txBody>
      </p:sp>
      <p:grpSp>
        <p:nvGrpSpPr>
          <p:cNvPr id="134" name="Google Shape;134;p23"/>
          <p:cNvGrpSpPr/>
          <p:nvPr/>
        </p:nvGrpSpPr>
        <p:grpSpPr>
          <a:xfrm>
            <a:off x="3164287" y="1297763"/>
            <a:ext cx="2815426" cy="3086330"/>
            <a:chOff x="6768000" y="1794450"/>
            <a:chExt cx="3753901" cy="4115107"/>
          </a:xfrm>
        </p:grpSpPr>
        <p:cxnSp>
          <p:nvCxnSpPr>
            <p:cNvPr id="135" name="Google Shape;135;p23"/>
            <p:cNvCxnSpPr>
              <a:stCxn id="136" idx="2"/>
              <a:endCxn id="137" idx="0"/>
            </p:cNvCxnSpPr>
            <p:nvPr/>
          </p:nvCxnSpPr>
          <p:spPr>
            <a:xfrm>
              <a:off x="8644950" y="2756550"/>
              <a:ext cx="0" cy="614400"/>
            </a:xfrm>
            <a:prstGeom prst="straightConnector1">
              <a:avLst/>
            </a:prstGeom>
            <a:noFill/>
            <a:ln w="9525" cap="flat" cmpd="sng">
              <a:solidFill>
                <a:srgbClr val="000000"/>
              </a:solidFill>
              <a:prstDash val="solid"/>
              <a:round/>
              <a:headEnd type="none" w="sm" len="sm"/>
              <a:tailEnd type="none" w="sm" len="sm"/>
            </a:ln>
          </p:spPr>
        </p:cxnSp>
        <p:cxnSp>
          <p:nvCxnSpPr>
            <p:cNvPr id="138" name="Google Shape;138;p23"/>
            <p:cNvCxnSpPr>
              <a:stCxn id="137" idx="2"/>
              <a:endCxn id="139" idx="0"/>
            </p:cNvCxnSpPr>
            <p:nvPr/>
          </p:nvCxnSpPr>
          <p:spPr>
            <a:xfrm>
              <a:off x="8644950" y="4333076"/>
              <a:ext cx="0" cy="614400"/>
            </a:xfrm>
            <a:prstGeom prst="straightConnector1">
              <a:avLst/>
            </a:prstGeom>
            <a:noFill/>
            <a:ln w="9525" cap="flat" cmpd="sng">
              <a:solidFill>
                <a:srgbClr val="000000"/>
              </a:solidFill>
              <a:prstDash val="solid"/>
              <a:round/>
              <a:headEnd type="none" w="sm" len="sm"/>
              <a:tailEnd type="none" w="sm" len="sm"/>
            </a:ln>
          </p:spPr>
        </p:cxnSp>
        <p:sp>
          <p:nvSpPr>
            <p:cNvPr id="136" name="Google Shape;136;p23"/>
            <p:cNvSpPr txBox="1"/>
            <p:nvPr/>
          </p:nvSpPr>
          <p:spPr>
            <a:xfrm>
              <a:off x="6768000" y="1794450"/>
              <a:ext cx="3753900" cy="962100"/>
            </a:xfrm>
            <a:prstGeom prst="rect">
              <a:avLst/>
            </a:prstGeom>
            <a:solidFill>
              <a:srgbClr val="FB8C00"/>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800" b="1">
                  <a:solidFill>
                    <a:srgbClr val="000000"/>
                  </a:solidFill>
                  <a:latin typeface="Calibri"/>
                  <a:ea typeface="Calibri"/>
                  <a:cs typeface="Calibri"/>
                  <a:sym typeface="Calibri"/>
                </a:rPr>
                <a:t>Discussion</a:t>
              </a:r>
              <a:endParaRPr sz="1800" b="1">
                <a:solidFill>
                  <a:srgbClr val="000000"/>
                </a:solidFill>
                <a:latin typeface="Calibri"/>
                <a:ea typeface="Calibri"/>
                <a:cs typeface="Calibri"/>
                <a:sym typeface="Calibri"/>
              </a:endParaRPr>
            </a:p>
          </p:txBody>
        </p:sp>
        <p:sp>
          <p:nvSpPr>
            <p:cNvPr id="137" name="Google Shape;137;p23"/>
            <p:cNvSpPr txBox="1"/>
            <p:nvPr/>
          </p:nvSpPr>
          <p:spPr>
            <a:xfrm>
              <a:off x="6768000" y="3370976"/>
              <a:ext cx="3753900" cy="962100"/>
            </a:xfrm>
            <a:prstGeom prst="rect">
              <a:avLst/>
            </a:prstGeom>
            <a:solidFill>
              <a:srgbClr val="F46524"/>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800" b="1">
                  <a:solidFill>
                    <a:srgbClr val="000000"/>
                  </a:solidFill>
                  <a:latin typeface="Calibri"/>
                  <a:ea typeface="Calibri"/>
                  <a:cs typeface="Calibri"/>
                  <a:sym typeface="Calibri"/>
                </a:rPr>
                <a:t>Exercises</a:t>
              </a:r>
              <a:endParaRPr sz="1800" b="1">
                <a:solidFill>
                  <a:srgbClr val="000000"/>
                </a:solidFill>
                <a:latin typeface="Calibri"/>
                <a:ea typeface="Calibri"/>
                <a:cs typeface="Calibri"/>
                <a:sym typeface="Calibri"/>
              </a:endParaRPr>
            </a:p>
          </p:txBody>
        </p:sp>
        <p:sp>
          <p:nvSpPr>
            <p:cNvPr id="139" name="Google Shape;139;p23"/>
            <p:cNvSpPr txBox="1"/>
            <p:nvPr/>
          </p:nvSpPr>
          <p:spPr>
            <a:xfrm>
              <a:off x="6768001" y="4947457"/>
              <a:ext cx="3753900" cy="962100"/>
            </a:xfrm>
            <a:prstGeom prst="rect">
              <a:avLst/>
            </a:prstGeom>
            <a:solidFill>
              <a:srgbClr val="FF0000"/>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800" b="1">
                  <a:solidFill>
                    <a:srgbClr val="000000"/>
                  </a:solidFill>
                  <a:latin typeface="Calibri"/>
                  <a:ea typeface="Calibri"/>
                  <a:cs typeface="Calibri"/>
                  <a:sym typeface="Calibri"/>
                </a:rPr>
                <a:t>Experiments</a:t>
              </a:r>
              <a:endParaRPr sz="1800" b="1">
                <a:solidFill>
                  <a:srgbClr val="000000"/>
                </a:solidFill>
                <a:latin typeface="Calibri"/>
                <a:ea typeface="Calibri"/>
                <a:cs typeface="Calibri"/>
                <a:sym typeface="Calibri"/>
              </a:endParaRPr>
            </a:p>
          </p:txBody>
        </p:sp>
      </p:gr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126"/>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Experimentation Time–Some Ideas</a:t>
            </a:r>
            <a:endParaRPr b="1">
              <a:latin typeface="Helvetica Neue"/>
              <a:ea typeface="Helvetica Neue"/>
              <a:cs typeface="Helvetica Neue"/>
              <a:sym typeface="Helvetica Neue"/>
            </a:endParaRPr>
          </a:p>
        </p:txBody>
      </p:sp>
      <p:sp>
        <p:nvSpPr>
          <p:cNvPr id="894" name="Google Shape;894;p126"/>
          <p:cNvSpPr txBox="1">
            <a:spLocks noGrp="1"/>
          </p:cNvSpPr>
          <p:nvPr>
            <p:ph type="body" idx="1"/>
          </p:nvPr>
        </p:nvSpPr>
        <p:spPr>
          <a:xfrm>
            <a:off x="626625" y="1133306"/>
            <a:ext cx="7884000" cy="3487800"/>
          </a:xfrm>
          <a:prstGeom prst="rect">
            <a:avLst/>
          </a:prstGeom>
          <a:noFill/>
          <a:ln>
            <a:noFill/>
          </a:ln>
        </p:spPr>
        <p:txBody>
          <a:bodyPr spcFirstLastPara="1" wrap="square" lIns="0" tIns="35100" rIns="68575" bIns="34275" anchor="t" anchorCtr="0">
            <a:noAutofit/>
          </a:bodyPr>
          <a:lstStyle/>
          <a:p>
            <a:pPr marL="342900" marR="0" lvl="0" indent="-279400" algn="l" rtl="0">
              <a:lnSpc>
                <a:spcPct val="115000"/>
              </a:lnSpc>
              <a:spcBef>
                <a:spcPts val="0"/>
              </a:spcBef>
              <a:spcAft>
                <a:spcPts val="0"/>
              </a:spcAft>
              <a:buClr>
                <a:srgbClr val="000000"/>
              </a:buClr>
              <a:buSzPts val="1800"/>
              <a:buChar char="●"/>
            </a:pPr>
            <a:r>
              <a:rPr lang="en-US" sz="1800" dirty="0">
                <a:solidFill>
                  <a:srgbClr val="000000"/>
                </a:solidFill>
                <a:latin typeface="Helvetica Neue Light" panose="020B0604020202020204" charset="0"/>
              </a:rPr>
              <a:t>How could you use Terraform from a server that has no internet access?</a:t>
            </a:r>
            <a:endParaRPr sz="1800" dirty="0">
              <a:solidFill>
                <a:srgbClr val="000000"/>
              </a:solidFill>
              <a:latin typeface="Helvetica Neue Light" panose="020B0604020202020204" charset="0"/>
            </a:endParaRPr>
          </a:p>
          <a:p>
            <a:pPr marL="342900" marR="0" lvl="1" indent="-279400" algn="l" rtl="0">
              <a:lnSpc>
                <a:spcPct val="115000"/>
              </a:lnSpc>
              <a:spcBef>
                <a:spcPts val="0"/>
              </a:spcBef>
              <a:spcAft>
                <a:spcPts val="0"/>
              </a:spcAft>
              <a:buClr>
                <a:srgbClr val="000000"/>
              </a:buClr>
              <a:buSzPts val="1800"/>
              <a:buChar char="○"/>
            </a:pPr>
            <a:r>
              <a:rPr lang="en-US" sz="1800" b="1" dirty="0">
                <a:solidFill>
                  <a:srgbClr val="000000"/>
                </a:solidFill>
                <a:latin typeface="Helvetica Neue Light" panose="020B0604020202020204" charset="0"/>
                <a:ea typeface="Consolas"/>
                <a:cs typeface="Consolas"/>
                <a:sym typeface="Consolas"/>
              </a:rPr>
              <a:t>terraform import</a:t>
            </a:r>
            <a:r>
              <a:rPr lang="en-US" sz="1800" dirty="0">
                <a:solidFill>
                  <a:srgbClr val="000000"/>
                </a:solidFill>
                <a:latin typeface="Helvetica Neue Light" panose="020B0604020202020204" charset="0"/>
                <a:ea typeface="Consolas"/>
                <a:cs typeface="Consolas"/>
                <a:sym typeface="Consolas"/>
              </a:rPr>
              <a:t>, </a:t>
            </a:r>
            <a:r>
              <a:rPr lang="en-US" sz="1800" b="1" dirty="0">
                <a:solidFill>
                  <a:srgbClr val="000000"/>
                </a:solidFill>
                <a:latin typeface="Helvetica Neue Light" panose="020B0604020202020204" charset="0"/>
                <a:ea typeface="Consolas"/>
                <a:cs typeface="Consolas"/>
                <a:sym typeface="Consolas"/>
              </a:rPr>
              <a:t>terraform graph</a:t>
            </a:r>
            <a:endParaRPr sz="1800" b="1" dirty="0">
              <a:solidFill>
                <a:srgbClr val="000000"/>
              </a:solidFill>
              <a:latin typeface="Helvetica Neue Light" panose="020B0604020202020204" charset="0"/>
              <a:ea typeface="Consolas"/>
              <a:cs typeface="Consolas"/>
              <a:sym typeface="Consolas"/>
            </a:endParaRPr>
          </a:p>
          <a:p>
            <a:pPr marL="342900" marR="0" lvl="1" indent="-279400" algn="l" rtl="0">
              <a:lnSpc>
                <a:spcPct val="115000"/>
              </a:lnSpc>
              <a:spcBef>
                <a:spcPts val="0"/>
              </a:spcBef>
              <a:spcAft>
                <a:spcPts val="0"/>
              </a:spcAft>
              <a:buClr>
                <a:srgbClr val="000000"/>
              </a:buClr>
              <a:buSzPts val="1800"/>
              <a:buChar char="○"/>
            </a:pPr>
            <a:r>
              <a:rPr lang="en-US" sz="1800" b="1" dirty="0" err="1">
                <a:solidFill>
                  <a:srgbClr val="000000"/>
                </a:solidFill>
                <a:latin typeface="Helvetica Neue Light" panose="020B0604020202020204" charset="0"/>
                <a:ea typeface="Consolas"/>
                <a:cs typeface="Consolas"/>
                <a:sym typeface="Consolas"/>
              </a:rPr>
              <a:t>tfenv</a:t>
            </a:r>
            <a:r>
              <a:rPr lang="en-US" sz="1800" dirty="0">
                <a:solidFill>
                  <a:srgbClr val="000000"/>
                </a:solidFill>
                <a:latin typeface="Helvetica Neue Light" panose="020B0604020202020204" charset="0"/>
              </a:rPr>
              <a:t> for managing versions of the terraform binary</a:t>
            </a:r>
            <a:endParaRPr sz="1800" dirty="0">
              <a:solidFill>
                <a:srgbClr val="000000"/>
              </a:solidFill>
              <a:latin typeface="Helvetica Neue Light" panose="020B0604020202020204" charset="0"/>
            </a:endParaRPr>
          </a:p>
          <a:p>
            <a:pPr marL="342900" marR="0" lvl="1" indent="-279400" algn="l" rtl="0">
              <a:lnSpc>
                <a:spcPct val="115000"/>
              </a:lnSpc>
              <a:spcBef>
                <a:spcPts val="0"/>
              </a:spcBef>
              <a:spcAft>
                <a:spcPts val="0"/>
              </a:spcAft>
              <a:buClr>
                <a:srgbClr val="000000"/>
              </a:buClr>
              <a:buSzPts val="1800"/>
              <a:buChar char="○"/>
            </a:pPr>
            <a:r>
              <a:rPr lang="en-US" sz="1800" dirty="0">
                <a:solidFill>
                  <a:srgbClr val="000000"/>
                </a:solidFill>
                <a:latin typeface="Helvetica Neue Light" panose="020B0604020202020204" charset="0"/>
              </a:rPr>
              <a:t>Look at the </a:t>
            </a:r>
            <a:r>
              <a:rPr lang="en-US" sz="1800" dirty="0">
                <a:solidFill>
                  <a:srgbClr val="000000"/>
                </a:solidFill>
                <a:latin typeface="Helvetica Neue Light" panose="020B0604020202020204" charset="0"/>
                <a:ea typeface="Consolas"/>
                <a:cs typeface="Consolas"/>
                <a:sym typeface="Consolas"/>
              </a:rPr>
              <a:t>student-environments</a:t>
            </a:r>
            <a:r>
              <a:rPr lang="en-US" sz="1800" dirty="0">
                <a:solidFill>
                  <a:srgbClr val="000000"/>
                </a:solidFill>
                <a:latin typeface="Helvetica Neue Light" panose="020B0604020202020204" charset="0"/>
              </a:rPr>
              <a:t> terraform code in the repo. This is how I set up all of your student accounts/aliases in AWS in prep for this course. Can you identify ways that could be used to improve this terraform?</a:t>
            </a:r>
            <a:endParaRPr sz="1800" dirty="0">
              <a:solidFill>
                <a:srgbClr val="000000"/>
              </a:solidFill>
              <a:latin typeface="Helvetica Neue Light" panose="020B0604020202020204" charset="0"/>
            </a:endParaRPr>
          </a:p>
          <a:p>
            <a:pPr marL="342900" marR="0" lvl="1" indent="-279400" algn="l" rtl="0">
              <a:lnSpc>
                <a:spcPct val="115000"/>
              </a:lnSpc>
              <a:spcBef>
                <a:spcPts val="0"/>
              </a:spcBef>
              <a:spcAft>
                <a:spcPts val="0"/>
              </a:spcAft>
              <a:buClr>
                <a:srgbClr val="000000"/>
              </a:buClr>
              <a:buSzPts val="1800"/>
              <a:buChar char="○"/>
            </a:pPr>
            <a:r>
              <a:rPr lang="en-US" sz="1800" dirty="0">
                <a:solidFill>
                  <a:srgbClr val="000000"/>
                </a:solidFill>
                <a:latin typeface="Helvetica Neue Light" panose="020B0604020202020204" charset="0"/>
              </a:rPr>
              <a:t>Terraform gotchas: </a:t>
            </a:r>
            <a:r>
              <a:rPr lang="en-US" sz="1800" u="sng" dirty="0">
                <a:solidFill>
                  <a:schemeClr val="hlink"/>
                </a:solidFill>
                <a:latin typeface="Helvetica Neue Light" panose="020B0604020202020204" charset="0"/>
                <a:hlinkClick r:id="rId3"/>
              </a:rPr>
              <a:t>https://blog.gruntwork.io/terraform-tips-tricks-loops-if-statements-and-gotchas-f739bbae55f9</a:t>
            </a:r>
            <a:r>
              <a:rPr lang="en-US" sz="1800" dirty="0">
                <a:solidFill>
                  <a:srgbClr val="000000"/>
                </a:solidFill>
                <a:latin typeface="Helvetica Neue Light" panose="020B0604020202020204" charset="0"/>
              </a:rPr>
              <a:t> and </a:t>
            </a:r>
            <a:r>
              <a:rPr lang="en-US" sz="1800" u="sng" dirty="0">
                <a:solidFill>
                  <a:schemeClr val="hlink"/>
                </a:solidFill>
                <a:latin typeface="Helvetica Neue Light" panose="020B0604020202020204" charset="0"/>
                <a:hlinkClick r:id="rId4"/>
              </a:rPr>
              <a:t>https://heap.io/blog/engineering/terraform-gotchas</a:t>
            </a:r>
            <a:r>
              <a:rPr lang="en-US" sz="1800" dirty="0">
                <a:solidFill>
                  <a:srgbClr val="000000"/>
                </a:solidFill>
                <a:latin typeface="Helvetica Neue Light" panose="020B0604020202020204" charset="0"/>
              </a:rPr>
              <a:t> </a:t>
            </a:r>
            <a:endParaRPr sz="1800" dirty="0">
              <a:solidFill>
                <a:srgbClr val="000000"/>
              </a:solidFill>
              <a:latin typeface="Helvetica Neue Light" panose="020B0604020202020204" charset="0"/>
            </a:endParaRPr>
          </a:p>
          <a:p>
            <a:pPr marL="0" lvl="0" indent="0" algn="l" rtl="0">
              <a:lnSpc>
                <a:spcPct val="115000"/>
              </a:lnSpc>
              <a:spcBef>
                <a:spcPts val="0"/>
              </a:spcBef>
              <a:spcAft>
                <a:spcPts val="0"/>
              </a:spcAft>
              <a:buNone/>
            </a:pPr>
            <a:endParaRPr dirty="0">
              <a:solidFill>
                <a:schemeClr val="dk1"/>
              </a:solidFill>
              <a:latin typeface="Helvetica Neue Light" panose="020B0604020202020204" charset="0"/>
            </a:endParaRPr>
          </a:p>
        </p:txBody>
      </p:sp>
      <p:sp>
        <p:nvSpPr>
          <p:cNvPr id="895" name="Google Shape;895;p126"/>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110</a:t>
            </a:fld>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796FB-5959-4EC7-8A01-DD33DEFEBC32}"/>
              </a:ext>
            </a:extLst>
          </p:cNvPr>
          <p:cNvSpPr>
            <a:spLocks noGrp="1"/>
          </p:cNvSpPr>
          <p:nvPr>
            <p:ph type="title"/>
          </p:nvPr>
        </p:nvSpPr>
        <p:spPr/>
        <p:txBody>
          <a:bodyPr/>
          <a:lstStyle/>
          <a:p>
            <a:r>
              <a:rPr lang="en-US" dirty="0"/>
              <a:t>Terraform and Security </a:t>
            </a:r>
          </a:p>
        </p:txBody>
      </p:sp>
      <p:sp>
        <p:nvSpPr>
          <p:cNvPr id="3" name="Text Placeholder 2">
            <a:extLst>
              <a:ext uri="{FF2B5EF4-FFF2-40B4-BE49-F238E27FC236}">
                <a16:creationId xmlns:a16="http://schemas.microsoft.com/office/drawing/2014/main" id="{FFFC1562-6A6B-4DFC-BF80-2E941580B493}"/>
              </a:ext>
            </a:extLst>
          </p:cNvPr>
          <p:cNvSpPr>
            <a:spLocks noGrp="1"/>
          </p:cNvSpPr>
          <p:nvPr>
            <p:ph type="body" idx="1"/>
          </p:nvPr>
        </p:nvSpPr>
        <p:spPr/>
        <p:txBody>
          <a:bodyPr/>
          <a:lstStyle/>
          <a:p>
            <a:r>
              <a:rPr lang="en-US" dirty="0"/>
              <a:t>At resource level:</a:t>
            </a:r>
          </a:p>
          <a:p>
            <a:pPr lvl="1"/>
            <a:r>
              <a:rPr lang="en-US" dirty="0"/>
              <a:t>Follow best practices of your cloud provider</a:t>
            </a:r>
          </a:p>
          <a:p>
            <a:pPr lvl="1"/>
            <a:r>
              <a:rPr lang="en-US" dirty="0"/>
              <a:t>Use HTTPS/TLS</a:t>
            </a:r>
          </a:p>
          <a:p>
            <a:pPr lvl="1"/>
            <a:r>
              <a:rPr lang="en-US" dirty="0"/>
              <a:t>Don’t leave unused ports open</a:t>
            </a:r>
          </a:p>
          <a:p>
            <a:pPr lvl="1"/>
            <a:r>
              <a:rPr lang="en-US" dirty="0"/>
              <a:t>Encrypt EVERYTHING!</a:t>
            </a:r>
          </a:p>
          <a:p>
            <a:r>
              <a:rPr lang="en-US" dirty="0"/>
              <a:t>At code level:</a:t>
            </a:r>
          </a:p>
          <a:p>
            <a:pPr lvl="1"/>
            <a:r>
              <a:rPr lang="en-US" dirty="0"/>
              <a:t>Don’t pass secrets in plaintext</a:t>
            </a:r>
          </a:p>
          <a:p>
            <a:pPr lvl="1"/>
            <a:r>
              <a:rPr lang="en-US" dirty="0"/>
              <a:t>Write modules for commonly used configurations</a:t>
            </a:r>
          </a:p>
          <a:p>
            <a:pPr lvl="1"/>
            <a:r>
              <a:rPr lang="en-US" dirty="0"/>
              <a:t>Use a static code scanner</a:t>
            </a:r>
          </a:p>
          <a:p>
            <a:pPr lvl="1"/>
            <a:r>
              <a:rPr lang="en-US"/>
              <a:t>Tag EVERYTHING!</a:t>
            </a:r>
          </a:p>
        </p:txBody>
      </p:sp>
      <p:sp>
        <p:nvSpPr>
          <p:cNvPr id="4" name="Slide Number Placeholder 3">
            <a:extLst>
              <a:ext uri="{FF2B5EF4-FFF2-40B4-BE49-F238E27FC236}">
                <a16:creationId xmlns:a16="http://schemas.microsoft.com/office/drawing/2014/main" id="{1C7D9BAA-C232-4A91-83B5-0D169DEFE88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111</a:t>
            </a:fld>
            <a:endParaRPr lang="en-US"/>
          </a:p>
        </p:txBody>
      </p:sp>
    </p:spTree>
    <p:extLst>
      <p:ext uri="{BB962C8B-B14F-4D97-AF65-F5344CB8AC3E}">
        <p14:creationId xmlns:p14="http://schemas.microsoft.com/office/powerpoint/2010/main" val="277395564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127"/>
          <p:cNvSpPr txBox="1">
            <a:spLocks noGrp="1"/>
          </p:cNvSpPr>
          <p:nvPr>
            <p:ph type="ctrTitle"/>
          </p:nvPr>
        </p:nvSpPr>
        <p:spPr>
          <a:xfrm>
            <a:off x="3620992" y="791936"/>
            <a:ext cx="5479200" cy="714300"/>
          </a:xfrm>
          <a:prstGeom prst="rect">
            <a:avLst/>
          </a:prstGeom>
          <a:noFill/>
          <a:ln>
            <a:noFill/>
          </a:ln>
        </p:spPr>
        <p:txBody>
          <a:bodyPr spcFirstLastPara="1" wrap="square" lIns="0" tIns="0" rIns="68575" bIns="27000" anchor="ctr" anchorCtr="0">
            <a:noAutofit/>
          </a:bodyPr>
          <a:lstStyle/>
          <a:p>
            <a:pPr marL="50800" lvl="0" indent="0" algn="ctr" rtl="0">
              <a:lnSpc>
                <a:spcPct val="100000"/>
              </a:lnSpc>
              <a:spcBef>
                <a:spcPts val="0"/>
              </a:spcBef>
              <a:spcAft>
                <a:spcPts val="0"/>
              </a:spcAft>
              <a:buClr>
                <a:srgbClr val="233445"/>
              </a:buClr>
              <a:buSzPts val="2400"/>
              <a:buFont typeface="Helvetica Neue Light"/>
              <a:buNone/>
            </a:pPr>
            <a:r>
              <a:rPr lang="en-US" sz="2400" b="1" i="1">
                <a:solidFill>
                  <a:srgbClr val="F17E3A"/>
                </a:solidFill>
                <a:latin typeface="Helvetica Neue"/>
                <a:ea typeface="Helvetica Neue"/>
                <a:cs typeface="Helvetica Neue"/>
                <a:sym typeface="Helvetica Neue"/>
              </a:rPr>
              <a:t>YOU’RE NOW READY FOR THE WILD WORLD OF TERRAFORM</a:t>
            </a:r>
            <a:endParaRPr sz="2400" b="1" i="1">
              <a:solidFill>
                <a:srgbClr val="F17E3A"/>
              </a:solidFill>
              <a:latin typeface="Helvetica Neue"/>
              <a:ea typeface="Helvetica Neue"/>
              <a:cs typeface="Helvetica Neue"/>
              <a:sym typeface="Helvetica Neue"/>
            </a:endParaRPr>
          </a:p>
          <a:p>
            <a:pPr marL="50800" lvl="0" indent="0" algn="ctr" rtl="0">
              <a:lnSpc>
                <a:spcPct val="100000"/>
              </a:lnSpc>
              <a:spcBef>
                <a:spcPts val="0"/>
              </a:spcBef>
              <a:spcAft>
                <a:spcPts val="0"/>
              </a:spcAft>
              <a:buClr>
                <a:srgbClr val="233445"/>
              </a:buClr>
              <a:buSzPts val="2400"/>
              <a:buFont typeface="Helvetica Neue Light"/>
              <a:buNone/>
            </a:pPr>
            <a:endParaRPr sz="2400" b="1" i="1">
              <a:solidFill>
                <a:srgbClr val="F17E3A"/>
              </a:solidFill>
              <a:latin typeface="Helvetica Neue"/>
              <a:ea typeface="Helvetica Neue"/>
              <a:cs typeface="Helvetica Neue"/>
              <a:sym typeface="Helvetica Neue"/>
            </a:endParaRPr>
          </a:p>
          <a:p>
            <a:pPr marL="50800" lvl="0" indent="0" algn="ctr" rtl="0">
              <a:lnSpc>
                <a:spcPct val="100000"/>
              </a:lnSpc>
              <a:spcBef>
                <a:spcPts val="0"/>
              </a:spcBef>
              <a:spcAft>
                <a:spcPts val="0"/>
              </a:spcAft>
              <a:buClr>
                <a:srgbClr val="233445"/>
              </a:buClr>
              <a:buSzPts val="2400"/>
              <a:buFont typeface="Helvetica Neue Light"/>
              <a:buNone/>
            </a:pPr>
            <a:r>
              <a:rPr lang="en-US" sz="2400" i="1"/>
              <a:t>THANKS FOR BEING HERE!</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128"/>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What should I do now?</a:t>
            </a:r>
            <a:endParaRPr b="1">
              <a:latin typeface="Helvetica Neue"/>
              <a:ea typeface="Helvetica Neue"/>
              <a:cs typeface="Helvetica Neue"/>
              <a:sym typeface="Helvetica Neue"/>
            </a:endParaRPr>
          </a:p>
        </p:txBody>
      </p:sp>
      <p:sp>
        <p:nvSpPr>
          <p:cNvPr id="906" name="Google Shape;906;p128"/>
          <p:cNvSpPr txBox="1">
            <a:spLocks noGrp="1"/>
          </p:cNvSpPr>
          <p:nvPr>
            <p:ph type="body" idx="1"/>
          </p:nvPr>
        </p:nvSpPr>
        <p:spPr>
          <a:xfrm>
            <a:off x="626625" y="1143375"/>
            <a:ext cx="7884000" cy="3478200"/>
          </a:xfrm>
          <a:prstGeom prst="rect">
            <a:avLst/>
          </a:prstGeom>
          <a:noFill/>
          <a:ln>
            <a:noFill/>
          </a:ln>
        </p:spPr>
        <p:txBody>
          <a:bodyPr spcFirstLastPara="1" wrap="square" lIns="0" tIns="35100" rIns="68575" bIns="34275" anchor="t" anchorCtr="0">
            <a:noAutofit/>
          </a:bodyPr>
          <a:lstStyle/>
          <a:p>
            <a:pPr marL="0" marR="0" lvl="0" indent="0" algn="l" rtl="0">
              <a:lnSpc>
                <a:spcPct val="115000"/>
              </a:lnSpc>
              <a:spcBef>
                <a:spcPts val="0"/>
              </a:spcBef>
              <a:spcAft>
                <a:spcPts val="0"/>
              </a:spcAft>
              <a:buNone/>
            </a:pPr>
            <a:endParaRPr dirty="0">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dirty="0">
                <a:solidFill>
                  <a:srgbClr val="000000"/>
                </a:solidFill>
              </a:rPr>
              <a:t>Get in touch at any time: </a:t>
            </a:r>
            <a:r>
              <a:rPr lang="en-US" u="sng" dirty="0">
                <a:solidFill>
                  <a:schemeClr val="hlink"/>
                </a:solidFill>
              </a:rPr>
              <a:t>chris@devbyaccident.com</a:t>
            </a:r>
            <a:endParaRPr dirty="0">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dirty="0">
                <a:solidFill>
                  <a:srgbClr val="000000"/>
                </a:solidFill>
              </a:rPr>
              <a:t>Take what you’ve learned, experiment, and then experiment some more!</a:t>
            </a:r>
            <a:endParaRPr dirty="0">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dirty="0">
                <a:solidFill>
                  <a:srgbClr val="000000"/>
                </a:solidFill>
              </a:rPr>
              <a:t>Get involved in the Terraform community</a:t>
            </a:r>
            <a:endParaRPr dirty="0">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dirty="0">
                <a:solidFill>
                  <a:srgbClr val="000000"/>
                </a:solidFill>
              </a:rPr>
              <a:t>Follow releases, </a:t>
            </a:r>
            <a:r>
              <a:rPr lang="en-US" dirty="0" err="1">
                <a:solidFill>
                  <a:srgbClr val="000000"/>
                </a:solidFill>
              </a:rPr>
              <a:t>Github</a:t>
            </a:r>
            <a:r>
              <a:rPr lang="en-US" dirty="0">
                <a:solidFill>
                  <a:srgbClr val="000000"/>
                </a:solidFill>
              </a:rPr>
              <a:t> issues, etc.</a:t>
            </a:r>
            <a:endParaRPr dirty="0">
              <a:solidFill>
                <a:srgbClr val="000000"/>
              </a:solidFill>
            </a:endParaRPr>
          </a:p>
          <a:p>
            <a:pPr marL="685800" marR="0" lvl="1" indent="-273050" algn="l" rtl="0">
              <a:lnSpc>
                <a:spcPct val="115000"/>
              </a:lnSpc>
              <a:spcBef>
                <a:spcPts val="0"/>
              </a:spcBef>
              <a:spcAft>
                <a:spcPts val="0"/>
              </a:spcAft>
              <a:buClr>
                <a:srgbClr val="000000"/>
              </a:buClr>
              <a:buSzPts val="1700"/>
              <a:buChar char="○"/>
            </a:pPr>
            <a:r>
              <a:rPr lang="en-US" dirty="0">
                <a:solidFill>
                  <a:srgbClr val="000000"/>
                </a:solidFill>
              </a:rPr>
              <a:t>It’s the best way to stay up on the current state of affairs!</a:t>
            </a:r>
            <a:endParaRPr dirty="0">
              <a:solidFill>
                <a:srgbClr val="000000"/>
              </a:solidFill>
            </a:endParaRPr>
          </a:p>
        </p:txBody>
      </p:sp>
      <p:sp>
        <p:nvSpPr>
          <p:cNvPr id="907" name="Google Shape;907;p128"/>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113</a:t>
            </a:fld>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129"/>
          <p:cNvSpPr txBox="1">
            <a:spLocks noGrp="1"/>
          </p:cNvSpPr>
          <p:nvPr>
            <p:ph type="sldNum" idx="12"/>
          </p:nvPr>
        </p:nvSpPr>
        <p:spPr>
          <a:xfrm>
            <a:off x="8504999" y="4902993"/>
            <a:ext cx="625500" cy="2238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114</a:t>
            </a:fld>
            <a:endParaRPr/>
          </a:p>
        </p:txBody>
      </p:sp>
      <p:pic>
        <p:nvPicPr>
          <p:cNvPr id="913" name="Google Shape;913;p129"/>
          <p:cNvPicPr preferRelativeResize="0"/>
          <p:nvPr/>
        </p:nvPicPr>
        <p:blipFill>
          <a:blip r:embed="rId3">
            <a:alphaModFix/>
          </a:blip>
          <a:stretch>
            <a:fillRect/>
          </a:stretch>
        </p:blipFill>
        <p:spPr>
          <a:xfrm>
            <a:off x="0" y="0"/>
            <a:ext cx="9141714"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4"/>
          <p:cNvSpPr txBox="1">
            <a:spLocks noGrp="1"/>
          </p:cNvSpPr>
          <p:nvPr>
            <p:ph type="title"/>
          </p:nvPr>
        </p:nvSpPr>
        <p:spPr>
          <a:xfrm>
            <a:off x="714373" y="243000"/>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Discussion</a:t>
            </a:r>
            <a:endParaRPr b="1">
              <a:latin typeface="Helvetica Neue"/>
              <a:ea typeface="Helvetica Neue"/>
              <a:cs typeface="Helvetica Neue"/>
              <a:sym typeface="Helvetica Neue"/>
            </a:endParaRPr>
          </a:p>
        </p:txBody>
      </p:sp>
      <p:sp>
        <p:nvSpPr>
          <p:cNvPr id="145" name="Google Shape;145;p24"/>
          <p:cNvSpPr txBox="1">
            <a:spLocks noGrp="1"/>
          </p:cNvSpPr>
          <p:nvPr>
            <p:ph type="body" idx="1"/>
          </p:nvPr>
        </p:nvSpPr>
        <p:spPr>
          <a:xfrm>
            <a:off x="621000" y="1134000"/>
            <a:ext cx="7884000" cy="3510000"/>
          </a:xfrm>
          <a:prstGeom prst="rect">
            <a:avLst/>
          </a:prstGeom>
          <a:noFill/>
          <a:ln>
            <a:noFill/>
          </a:ln>
        </p:spPr>
        <p:txBody>
          <a:bodyPr spcFirstLastPara="1" wrap="square" lIns="67500" tIns="35100" rIns="68575" bIns="34275" anchor="t" anchorCtr="0">
            <a:noAutofit/>
          </a:bodyPr>
          <a:lstStyle/>
          <a:p>
            <a:pPr marL="342900" lvl="0" indent="-279400" algn="l" rtl="0">
              <a:lnSpc>
                <a:spcPct val="115000"/>
              </a:lnSpc>
              <a:spcBef>
                <a:spcPts val="0"/>
              </a:spcBef>
              <a:spcAft>
                <a:spcPts val="0"/>
              </a:spcAft>
              <a:buSzPts val="1800"/>
              <a:buChar char="•"/>
            </a:pPr>
            <a:r>
              <a:rPr lang="en-US" dirty="0"/>
              <a:t>Lecture-style presentation</a:t>
            </a:r>
            <a:endParaRPr dirty="0"/>
          </a:p>
          <a:p>
            <a:pPr marL="342900" lvl="0" indent="0" algn="l" rtl="0">
              <a:lnSpc>
                <a:spcPct val="115000"/>
              </a:lnSpc>
              <a:spcBef>
                <a:spcPts val="0"/>
              </a:spcBef>
              <a:spcAft>
                <a:spcPts val="0"/>
              </a:spcAft>
              <a:buNone/>
            </a:pPr>
            <a:endParaRPr dirty="0"/>
          </a:p>
          <a:p>
            <a:pPr marL="342900" lvl="0" indent="-279400" algn="l" rtl="0">
              <a:lnSpc>
                <a:spcPct val="115000"/>
              </a:lnSpc>
              <a:spcBef>
                <a:spcPts val="0"/>
              </a:spcBef>
              <a:spcAft>
                <a:spcPts val="0"/>
              </a:spcAft>
              <a:buSzPts val="1800"/>
              <a:buChar char="•"/>
            </a:pPr>
            <a:r>
              <a:rPr lang="en-US" dirty="0"/>
              <a:t>Questions and thoughts are welcome at any time</a:t>
            </a:r>
            <a:endParaRPr dirty="0"/>
          </a:p>
          <a:p>
            <a:pPr marL="342900" lvl="0" indent="0" algn="l" rtl="0">
              <a:lnSpc>
                <a:spcPct val="115000"/>
              </a:lnSpc>
              <a:spcBef>
                <a:spcPts val="0"/>
              </a:spcBef>
              <a:spcAft>
                <a:spcPts val="0"/>
              </a:spcAft>
              <a:buNone/>
            </a:pPr>
            <a:endParaRPr dirty="0"/>
          </a:p>
          <a:p>
            <a:pPr marL="342900" lvl="0" indent="-279400" algn="l" rtl="0">
              <a:lnSpc>
                <a:spcPct val="115000"/>
              </a:lnSpc>
              <a:spcBef>
                <a:spcPts val="0"/>
              </a:spcBef>
              <a:spcAft>
                <a:spcPts val="0"/>
              </a:spcAft>
              <a:buSzPts val="1800"/>
              <a:buChar char="•"/>
            </a:pPr>
            <a:r>
              <a:rPr lang="en-US" dirty="0"/>
              <a:t>Tangents are welcome as well–this part of the course should be interactive and stimulating</a:t>
            </a:r>
            <a:endParaRPr dirty="0"/>
          </a:p>
          <a:p>
            <a:pPr marL="177800" lvl="0" indent="-63500" algn="l" rtl="0">
              <a:lnSpc>
                <a:spcPct val="90000"/>
              </a:lnSpc>
              <a:spcBef>
                <a:spcPts val="0"/>
              </a:spcBef>
              <a:spcAft>
                <a:spcPts val="0"/>
              </a:spcAft>
              <a:buClr>
                <a:srgbClr val="3F3F3F"/>
              </a:buClr>
              <a:buSzPts val="1800"/>
              <a:buFont typeface="Helvetica Neue Light"/>
              <a:buNone/>
            </a:pPr>
            <a:endParaRPr dirty="0"/>
          </a:p>
          <a:p>
            <a:pPr marL="177800" lvl="0" indent="-63500" algn="l" rtl="0">
              <a:lnSpc>
                <a:spcPct val="90000"/>
              </a:lnSpc>
              <a:spcBef>
                <a:spcPts val="0"/>
              </a:spcBef>
              <a:spcAft>
                <a:spcPts val="0"/>
              </a:spcAft>
              <a:buClr>
                <a:srgbClr val="3F3F3F"/>
              </a:buClr>
              <a:buSzPts val="1800"/>
              <a:buFont typeface="Helvetica Neue Light"/>
              <a:buNone/>
            </a:pPr>
            <a:endParaRPr dirty="0"/>
          </a:p>
          <a:p>
            <a:pPr marL="177800" lvl="0" indent="-63500" algn="l" rtl="0">
              <a:lnSpc>
                <a:spcPct val="90000"/>
              </a:lnSpc>
              <a:spcBef>
                <a:spcPts val="0"/>
              </a:spcBef>
              <a:spcAft>
                <a:spcPts val="0"/>
              </a:spcAft>
              <a:buClr>
                <a:srgbClr val="3F3F3F"/>
              </a:buClr>
              <a:buSzPts val="1800"/>
              <a:buFont typeface="Helvetica Neue Light"/>
              <a:buNone/>
            </a:pPr>
            <a:endParaRPr dirty="0"/>
          </a:p>
        </p:txBody>
      </p:sp>
      <p:sp>
        <p:nvSpPr>
          <p:cNvPr id="146" name="Google Shape;146;p24"/>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5"/>
          <p:cNvSpPr txBox="1">
            <a:spLocks noGrp="1"/>
          </p:cNvSpPr>
          <p:nvPr>
            <p:ph type="title"/>
          </p:nvPr>
        </p:nvSpPr>
        <p:spPr>
          <a:xfrm>
            <a:off x="714373" y="243000"/>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Exercises</a:t>
            </a:r>
            <a:endParaRPr b="1">
              <a:latin typeface="Helvetica Neue"/>
              <a:ea typeface="Helvetica Neue"/>
              <a:cs typeface="Helvetica Neue"/>
              <a:sym typeface="Helvetica Neue"/>
            </a:endParaRPr>
          </a:p>
        </p:txBody>
      </p:sp>
      <p:sp>
        <p:nvSpPr>
          <p:cNvPr id="152" name="Google Shape;152;p25"/>
          <p:cNvSpPr txBox="1">
            <a:spLocks noGrp="1"/>
          </p:cNvSpPr>
          <p:nvPr>
            <p:ph type="body" idx="1"/>
          </p:nvPr>
        </p:nvSpPr>
        <p:spPr>
          <a:xfrm>
            <a:off x="621000" y="1134000"/>
            <a:ext cx="7884000" cy="3510000"/>
          </a:xfrm>
          <a:prstGeom prst="rect">
            <a:avLst/>
          </a:prstGeom>
          <a:noFill/>
          <a:ln>
            <a:noFill/>
          </a:ln>
        </p:spPr>
        <p:txBody>
          <a:bodyPr spcFirstLastPara="1" wrap="square" lIns="67500" tIns="35100" rIns="68575" bIns="34275" anchor="t" anchorCtr="0">
            <a:noAutofit/>
          </a:bodyPr>
          <a:lstStyle/>
          <a:p>
            <a:pPr marL="342900" lvl="0" indent="-292100" algn="l" rtl="0">
              <a:lnSpc>
                <a:spcPct val="115000"/>
              </a:lnSpc>
              <a:spcBef>
                <a:spcPts val="0"/>
              </a:spcBef>
              <a:spcAft>
                <a:spcPts val="0"/>
              </a:spcAft>
              <a:buSzPts val="2000"/>
              <a:buChar char="●"/>
            </a:pPr>
            <a:r>
              <a:rPr lang="en-US" sz="2000" dirty="0"/>
              <a:t>Groups of 2-3 recommended</a:t>
            </a:r>
            <a:endParaRPr sz="2000" dirty="0"/>
          </a:p>
          <a:p>
            <a:pPr marL="685800" lvl="1" indent="-292100" algn="l" rtl="0">
              <a:lnSpc>
                <a:spcPct val="115000"/>
              </a:lnSpc>
              <a:spcBef>
                <a:spcPts val="0"/>
              </a:spcBef>
              <a:spcAft>
                <a:spcPts val="0"/>
              </a:spcAft>
              <a:buSzPts val="2000"/>
              <a:buChar char="○"/>
            </a:pPr>
            <a:r>
              <a:rPr lang="en-US" sz="2000" dirty="0"/>
              <a:t>i.e., You are encouraged to work through things together, but may work individually if you wish</a:t>
            </a:r>
          </a:p>
          <a:p>
            <a:pPr marL="685800" lvl="1" indent="-292100" algn="l" rtl="0">
              <a:lnSpc>
                <a:spcPct val="115000"/>
              </a:lnSpc>
              <a:spcBef>
                <a:spcPts val="0"/>
              </a:spcBef>
              <a:spcAft>
                <a:spcPts val="0"/>
              </a:spcAft>
              <a:buSzPts val="2000"/>
              <a:buChar char="○"/>
            </a:pPr>
            <a:endParaRPr sz="2000" dirty="0"/>
          </a:p>
          <a:p>
            <a:pPr marL="342900" lvl="0" indent="-292100" algn="l" rtl="0">
              <a:lnSpc>
                <a:spcPct val="115000"/>
              </a:lnSpc>
              <a:spcBef>
                <a:spcPts val="0"/>
              </a:spcBef>
              <a:spcAft>
                <a:spcPts val="0"/>
              </a:spcAft>
              <a:buSzPts val="2000"/>
              <a:buChar char="●"/>
            </a:pPr>
            <a:r>
              <a:rPr lang="en-US" sz="2000" dirty="0"/>
              <a:t>I’m here to help if you’re stuck or have questions </a:t>
            </a:r>
            <a:endParaRPr sz="2000" dirty="0"/>
          </a:p>
          <a:p>
            <a:pPr marL="177800" lvl="0" indent="-63500" algn="l" rtl="0">
              <a:lnSpc>
                <a:spcPct val="90000"/>
              </a:lnSpc>
              <a:spcBef>
                <a:spcPts val="0"/>
              </a:spcBef>
              <a:spcAft>
                <a:spcPts val="0"/>
              </a:spcAft>
              <a:buClr>
                <a:srgbClr val="3F3F3F"/>
              </a:buClr>
              <a:buSzPts val="1800"/>
              <a:buFont typeface="Helvetica Neue Light"/>
              <a:buNone/>
            </a:pPr>
            <a:endParaRPr sz="2000" dirty="0"/>
          </a:p>
          <a:p>
            <a:pPr marL="177800" lvl="0" indent="-63500" algn="l" rtl="0">
              <a:lnSpc>
                <a:spcPct val="90000"/>
              </a:lnSpc>
              <a:spcBef>
                <a:spcPts val="0"/>
              </a:spcBef>
              <a:spcAft>
                <a:spcPts val="0"/>
              </a:spcAft>
              <a:buClr>
                <a:srgbClr val="3F3F3F"/>
              </a:buClr>
              <a:buSzPts val="1800"/>
              <a:buFont typeface="Helvetica Neue Light"/>
              <a:buNone/>
            </a:pPr>
            <a:endParaRPr sz="2000" dirty="0"/>
          </a:p>
          <a:p>
            <a:pPr marL="177800" lvl="0" indent="-63500" algn="l" rtl="0">
              <a:lnSpc>
                <a:spcPct val="90000"/>
              </a:lnSpc>
              <a:spcBef>
                <a:spcPts val="0"/>
              </a:spcBef>
              <a:spcAft>
                <a:spcPts val="0"/>
              </a:spcAft>
              <a:buClr>
                <a:srgbClr val="3F3F3F"/>
              </a:buClr>
              <a:buSzPts val="1800"/>
              <a:buFont typeface="Helvetica Neue Light"/>
              <a:buNone/>
            </a:pPr>
            <a:endParaRPr sz="2000" dirty="0"/>
          </a:p>
          <a:p>
            <a:pPr marL="177800" lvl="0" indent="-63500" algn="l" rtl="0">
              <a:lnSpc>
                <a:spcPct val="90000"/>
              </a:lnSpc>
              <a:spcBef>
                <a:spcPts val="0"/>
              </a:spcBef>
              <a:spcAft>
                <a:spcPts val="0"/>
              </a:spcAft>
              <a:buClr>
                <a:srgbClr val="3F3F3F"/>
              </a:buClr>
              <a:buSzPts val="1800"/>
              <a:buFont typeface="Helvetica Neue Light"/>
              <a:buNone/>
            </a:pPr>
            <a:endParaRPr sz="2000" dirty="0"/>
          </a:p>
        </p:txBody>
      </p:sp>
      <p:sp>
        <p:nvSpPr>
          <p:cNvPr id="153" name="Google Shape;153;p25"/>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6"/>
          <p:cNvSpPr txBox="1">
            <a:spLocks noGrp="1"/>
          </p:cNvSpPr>
          <p:nvPr>
            <p:ph type="title"/>
          </p:nvPr>
        </p:nvSpPr>
        <p:spPr>
          <a:xfrm>
            <a:off x="714373" y="243000"/>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Experiments</a:t>
            </a:r>
            <a:endParaRPr b="1">
              <a:latin typeface="Helvetica Neue"/>
              <a:ea typeface="Helvetica Neue"/>
              <a:cs typeface="Helvetica Neue"/>
              <a:sym typeface="Helvetica Neue"/>
            </a:endParaRPr>
          </a:p>
        </p:txBody>
      </p:sp>
      <p:sp>
        <p:nvSpPr>
          <p:cNvPr id="159" name="Google Shape;159;p26"/>
          <p:cNvSpPr txBox="1">
            <a:spLocks noGrp="1"/>
          </p:cNvSpPr>
          <p:nvPr>
            <p:ph type="body" idx="1"/>
          </p:nvPr>
        </p:nvSpPr>
        <p:spPr>
          <a:xfrm>
            <a:off x="621000" y="1134000"/>
            <a:ext cx="7884000" cy="3510000"/>
          </a:xfrm>
          <a:prstGeom prst="rect">
            <a:avLst/>
          </a:prstGeom>
          <a:noFill/>
          <a:ln>
            <a:noFill/>
          </a:ln>
        </p:spPr>
        <p:txBody>
          <a:bodyPr spcFirstLastPara="1" wrap="square" lIns="67500" tIns="35100" rIns="68575" bIns="34275" anchor="t" anchorCtr="0">
            <a:noAutofit/>
          </a:bodyPr>
          <a:lstStyle/>
          <a:p>
            <a:pPr marL="342900" lvl="0" indent="-292100" algn="l" rtl="0">
              <a:lnSpc>
                <a:spcPct val="115000"/>
              </a:lnSpc>
              <a:spcBef>
                <a:spcPts val="0"/>
              </a:spcBef>
              <a:spcAft>
                <a:spcPts val="0"/>
              </a:spcAft>
              <a:buSzPts val="2000"/>
              <a:buChar char="●"/>
            </a:pPr>
            <a:r>
              <a:rPr lang="en-US" sz="2000" dirty="0"/>
              <a:t>An extension of exercises</a:t>
            </a:r>
            <a:endParaRPr sz="2000" dirty="0"/>
          </a:p>
          <a:p>
            <a:pPr marL="685800" lvl="1" indent="-292100" algn="l" rtl="0">
              <a:lnSpc>
                <a:spcPct val="115000"/>
              </a:lnSpc>
              <a:spcBef>
                <a:spcPts val="0"/>
              </a:spcBef>
              <a:spcAft>
                <a:spcPts val="0"/>
              </a:spcAft>
              <a:buSzPts val="2000"/>
              <a:buChar char="○"/>
            </a:pPr>
            <a:r>
              <a:rPr lang="en-US" sz="2000" dirty="0"/>
              <a:t>We can take a closer look together as to how this applies to real scenarios in your current work</a:t>
            </a:r>
            <a:endParaRPr sz="2000" dirty="0"/>
          </a:p>
          <a:p>
            <a:pPr marL="342900" lvl="0" indent="-292100" algn="l" rtl="0">
              <a:lnSpc>
                <a:spcPct val="115000"/>
              </a:lnSpc>
              <a:spcBef>
                <a:spcPts val="0"/>
              </a:spcBef>
              <a:spcAft>
                <a:spcPts val="0"/>
              </a:spcAft>
              <a:buSzPts val="2000"/>
              <a:buChar char="●"/>
            </a:pPr>
            <a:r>
              <a:rPr lang="en-US" sz="2000" dirty="0"/>
              <a:t>Choose your own adventure or I can give some ideas to explore</a:t>
            </a:r>
            <a:endParaRPr sz="2000" dirty="0"/>
          </a:p>
          <a:p>
            <a:pPr marL="342900" lvl="0" indent="-292100" algn="l" rtl="0">
              <a:lnSpc>
                <a:spcPct val="115000"/>
              </a:lnSpc>
              <a:spcBef>
                <a:spcPts val="0"/>
              </a:spcBef>
              <a:spcAft>
                <a:spcPts val="0"/>
              </a:spcAft>
              <a:buSzPts val="2000"/>
              <a:buChar char="●"/>
            </a:pPr>
            <a:r>
              <a:rPr lang="en-US" sz="2000" dirty="0"/>
              <a:t>Uncovering Terraform “gotchas” and limitations</a:t>
            </a:r>
            <a:endParaRPr sz="2000" dirty="0"/>
          </a:p>
          <a:p>
            <a:pPr marL="342900" lvl="0" indent="-292100" algn="l" rtl="0">
              <a:lnSpc>
                <a:spcPct val="115000"/>
              </a:lnSpc>
              <a:spcBef>
                <a:spcPts val="0"/>
              </a:spcBef>
              <a:spcAft>
                <a:spcPts val="0"/>
              </a:spcAft>
              <a:buSzPts val="2000"/>
              <a:buChar char="●"/>
            </a:pPr>
            <a:r>
              <a:rPr lang="en-US" sz="2000" dirty="0"/>
              <a:t>Anything spark ideas for you along the way that you’d like to see in action?</a:t>
            </a:r>
            <a:endParaRPr sz="2000" dirty="0"/>
          </a:p>
          <a:p>
            <a:pPr marL="342900" lvl="0" indent="-292100" algn="l" rtl="0">
              <a:lnSpc>
                <a:spcPct val="115000"/>
              </a:lnSpc>
              <a:spcBef>
                <a:spcPts val="0"/>
              </a:spcBef>
              <a:spcAft>
                <a:spcPts val="0"/>
              </a:spcAft>
              <a:buSzPts val="2000"/>
              <a:buChar char="●"/>
            </a:pPr>
            <a:r>
              <a:rPr lang="en-US" sz="2000" dirty="0"/>
              <a:t>How can I help you get what you need to out of this course?</a:t>
            </a:r>
            <a:endParaRPr sz="2000" dirty="0"/>
          </a:p>
          <a:p>
            <a:pPr marL="177800" lvl="0" indent="-63500" algn="l" rtl="0">
              <a:lnSpc>
                <a:spcPct val="90000"/>
              </a:lnSpc>
              <a:spcBef>
                <a:spcPts val="0"/>
              </a:spcBef>
              <a:spcAft>
                <a:spcPts val="0"/>
              </a:spcAft>
              <a:buClr>
                <a:srgbClr val="3F3F3F"/>
              </a:buClr>
              <a:buSzPts val="1800"/>
              <a:buFont typeface="Helvetica Neue Light"/>
              <a:buNone/>
            </a:pPr>
            <a:endParaRPr sz="2000" dirty="0"/>
          </a:p>
          <a:p>
            <a:pPr marL="177800" lvl="0" indent="-63500" algn="l" rtl="0">
              <a:lnSpc>
                <a:spcPct val="90000"/>
              </a:lnSpc>
              <a:spcBef>
                <a:spcPts val="0"/>
              </a:spcBef>
              <a:spcAft>
                <a:spcPts val="0"/>
              </a:spcAft>
              <a:buClr>
                <a:srgbClr val="3F3F3F"/>
              </a:buClr>
              <a:buSzPts val="1800"/>
              <a:buFont typeface="Helvetica Neue Light"/>
              <a:buNone/>
            </a:pPr>
            <a:endParaRPr sz="2000" dirty="0"/>
          </a:p>
          <a:p>
            <a:pPr marL="177800" lvl="0" indent="-63500" algn="l" rtl="0">
              <a:lnSpc>
                <a:spcPct val="90000"/>
              </a:lnSpc>
              <a:spcBef>
                <a:spcPts val="0"/>
              </a:spcBef>
              <a:spcAft>
                <a:spcPts val="0"/>
              </a:spcAft>
              <a:buClr>
                <a:srgbClr val="3F3F3F"/>
              </a:buClr>
              <a:buSzPts val="1800"/>
              <a:buFont typeface="Helvetica Neue Light"/>
              <a:buNone/>
            </a:pPr>
            <a:endParaRPr sz="2000" dirty="0"/>
          </a:p>
          <a:p>
            <a:pPr marL="177800" lvl="0" indent="-63500" algn="l" rtl="0">
              <a:lnSpc>
                <a:spcPct val="90000"/>
              </a:lnSpc>
              <a:spcBef>
                <a:spcPts val="0"/>
              </a:spcBef>
              <a:spcAft>
                <a:spcPts val="0"/>
              </a:spcAft>
              <a:buClr>
                <a:srgbClr val="3F3F3F"/>
              </a:buClr>
              <a:buSzPts val="1800"/>
              <a:buFont typeface="Helvetica Neue Light"/>
              <a:buNone/>
            </a:pPr>
            <a:endParaRPr sz="2000" dirty="0"/>
          </a:p>
        </p:txBody>
      </p:sp>
      <p:sp>
        <p:nvSpPr>
          <p:cNvPr id="160" name="Google Shape;160;p26"/>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7"/>
          <p:cNvSpPr txBox="1">
            <a:spLocks noGrp="1"/>
          </p:cNvSpPr>
          <p:nvPr>
            <p:ph type="title"/>
          </p:nvPr>
        </p:nvSpPr>
        <p:spPr>
          <a:xfrm>
            <a:off x="714373" y="243000"/>
            <a:ext cx="8424000" cy="681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US" b="1" dirty="0">
                <a:latin typeface="Helvetica Neue"/>
                <a:ea typeface="Helvetica Neue"/>
                <a:cs typeface="Helvetica Neue"/>
                <a:sym typeface="Helvetica Neue"/>
              </a:rPr>
              <a:t>Some Notes about Terraform</a:t>
            </a:r>
            <a:endParaRPr b="1" dirty="0">
              <a:latin typeface="Helvetica Neue"/>
              <a:ea typeface="Helvetica Neue"/>
              <a:cs typeface="Helvetica Neue"/>
              <a:sym typeface="Helvetica Neue"/>
            </a:endParaRPr>
          </a:p>
        </p:txBody>
      </p:sp>
      <p:sp>
        <p:nvSpPr>
          <p:cNvPr id="167" name="Google Shape;167;p27"/>
          <p:cNvSpPr txBox="1">
            <a:spLocks noGrp="1"/>
          </p:cNvSpPr>
          <p:nvPr>
            <p:ph type="body" idx="1"/>
          </p:nvPr>
        </p:nvSpPr>
        <p:spPr>
          <a:xfrm>
            <a:off x="621000" y="1134000"/>
            <a:ext cx="7884000" cy="3510000"/>
          </a:xfrm>
          <a:prstGeom prst="rect">
            <a:avLst/>
          </a:prstGeom>
        </p:spPr>
        <p:txBody>
          <a:bodyPr spcFirstLastPara="1" wrap="square" lIns="67500" tIns="35100" rIns="68575" bIns="34275" anchor="t" anchorCtr="0">
            <a:noAutofit/>
          </a:bodyPr>
          <a:lstStyle/>
          <a:p>
            <a:pPr marL="457200" lvl="0" indent="-342900" algn="l" rtl="0">
              <a:lnSpc>
                <a:spcPct val="115000"/>
              </a:lnSpc>
              <a:spcBef>
                <a:spcPts val="800"/>
              </a:spcBef>
              <a:spcAft>
                <a:spcPts val="0"/>
              </a:spcAft>
              <a:buSzPts val="1800"/>
              <a:buChar char="•"/>
            </a:pPr>
            <a:r>
              <a:rPr lang="en-US" dirty="0"/>
              <a:t>Terraform released version v1.0 in June 2021</a:t>
            </a:r>
          </a:p>
          <a:p>
            <a:pPr lvl="1" indent="-342900">
              <a:lnSpc>
                <a:spcPct val="115000"/>
              </a:lnSpc>
              <a:spcBef>
                <a:spcPts val="800"/>
              </a:spcBef>
              <a:buSzPts val="1800"/>
            </a:pPr>
            <a:r>
              <a:rPr lang="en-US" dirty="0"/>
              <a:t>Backwards Compatible with v0.15.5 and up</a:t>
            </a:r>
          </a:p>
          <a:p>
            <a:pPr lvl="1" indent="-342900">
              <a:lnSpc>
                <a:spcPct val="115000"/>
              </a:lnSpc>
              <a:spcBef>
                <a:spcPts val="800"/>
              </a:spcBef>
              <a:buSzPts val="1800"/>
            </a:pPr>
            <a:r>
              <a:rPr lang="en-US" dirty="0">
                <a:hlinkClick r:id="rId3"/>
              </a:rPr>
              <a:t>https://www.hashicorp.com/blog/announcing-hashicorp-terraform-1-0-general-availability</a:t>
            </a:r>
            <a:endParaRPr lang="en-US" dirty="0"/>
          </a:p>
          <a:p>
            <a:pPr marL="457200" lvl="0" indent="-342900" algn="l" rtl="0">
              <a:lnSpc>
                <a:spcPct val="115000"/>
              </a:lnSpc>
              <a:spcBef>
                <a:spcPts val="800"/>
              </a:spcBef>
              <a:spcAft>
                <a:spcPts val="0"/>
              </a:spcAft>
              <a:buSzPts val="1800"/>
              <a:buChar char="•"/>
            </a:pPr>
            <a:r>
              <a:rPr lang="en-US" dirty="0"/>
              <a:t>You will be spending a lot of time in the docs</a:t>
            </a:r>
          </a:p>
          <a:p>
            <a:pPr lvl="1" indent="-342900">
              <a:lnSpc>
                <a:spcPct val="115000"/>
              </a:lnSpc>
              <a:spcBef>
                <a:spcPts val="800"/>
              </a:spcBef>
              <a:buSzPts val="1800"/>
            </a:pPr>
            <a:r>
              <a:rPr lang="en-US" dirty="0">
                <a:hlinkClick r:id="rId4"/>
              </a:rPr>
              <a:t>https://www.terraform.io/docs/</a:t>
            </a:r>
            <a:endParaRPr lang="en-US" dirty="0"/>
          </a:p>
          <a:p>
            <a:pPr marL="457200" lvl="0" indent="-342900" algn="l" rtl="0">
              <a:lnSpc>
                <a:spcPct val="115000"/>
              </a:lnSpc>
              <a:spcBef>
                <a:spcPts val="800"/>
              </a:spcBef>
              <a:spcAft>
                <a:spcPts val="0"/>
              </a:spcAft>
              <a:buSzPts val="1800"/>
              <a:buChar char="•"/>
            </a:pPr>
            <a:r>
              <a:rPr lang="en-US" dirty="0"/>
              <a:t>There is a certification path</a:t>
            </a:r>
          </a:p>
          <a:p>
            <a:pPr lvl="1" indent="-342900">
              <a:lnSpc>
                <a:spcPct val="115000"/>
              </a:lnSpc>
              <a:spcBef>
                <a:spcPts val="800"/>
              </a:spcBef>
              <a:buSzPts val="1800"/>
            </a:pPr>
            <a:r>
              <a:rPr lang="en-US" dirty="0">
                <a:hlinkClick r:id="rId5"/>
              </a:rPr>
              <a:t>https://www.hashicorp.com/certification#hashicorp-certified-terraform-associate</a:t>
            </a:r>
            <a:endParaRPr dirty="0"/>
          </a:p>
        </p:txBody>
      </p:sp>
      <p:sp>
        <p:nvSpPr>
          <p:cNvPr id="168" name="Google Shape;168;p27"/>
          <p:cNvSpPr txBox="1">
            <a:spLocks noGrp="1"/>
          </p:cNvSpPr>
          <p:nvPr>
            <p:ph type="sldNum" idx="12"/>
          </p:nvPr>
        </p:nvSpPr>
        <p:spPr>
          <a:xfrm>
            <a:off x="8504999" y="4902993"/>
            <a:ext cx="625500" cy="2238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txBox="1">
            <a:spLocks noGrp="1"/>
          </p:cNvSpPr>
          <p:nvPr>
            <p:ph type="title"/>
          </p:nvPr>
        </p:nvSpPr>
        <p:spPr>
          <a:xfrm>
            <a:off x="714373" y="243000"/>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Other Good Sources for Learning</a:t>
            </a:r>
            <a:endParaRPr b="1">
              <a:latin typeface="Helvetica Neue"/>
              <a:ea typeface="Helvetica Neue"/>
              <a:cs typeface="Helvetica Neue"/>
              <a:sym typeface="Helvetica Neue"/>
            </a:endParaRPr>
          </a:p>
        </p:txBody>
      </p:sp>
      <p:sp>
        <p:nvSpPr>
          <p:cNvPr id="174" name="Google Shape;174;p28"/>
          <p:cNvSpPr txBox="1">
            <a:spLocks noGrp="1"/>
          </p:cNvSpPr>
          <p:nvPr>
            <p:ph type="body" idx="1"/>
          </p:nvPr>
        </p:nvSpPr>
        <p:spPr>
          <a:xfrm>
            <a:off x="621000" y="1134000"/>
            <a:ext cx="7884000" cy="3510000"/>
          </a:xfrm>
          <a:prstGeom prst="rect">
            <a:avLst/>
          </a:prstGeom>
          <a:noFill/>
          <a:ln>
            <a:noFill/>
          </a:ln>
        </p:spPr>
        <p:txBody>
          <a:bodyPr spcFirstLastPara="1" wrap="square" lIns="67500" tIns="35100" rIns="68575" bIns="34275" anchor="t" anchorCtr="0">
            <a:noAutofit/>
          </a:bodyPr>
          <a:lstStyle/>
          <a:p>
            <a:pPr marL="342900" lvl="0" indent="-292100" algn="l" rtl="0">
              <a:lnSpc>
                <a:spcPct val="150000"/>
              </a:lnSpc>
              <a:spcBef>
                <a:spcPts val="0"/>
              </a:spcBef>
              <a:spcAft>
                <a:spcPts val="0"/>
              </a:spcAft>
              <a:buClr>
                <a:srgbClr val="000000"/>
              </a:buClr>
              <a:buSzPts val="2000"/>
              <a:buChar char="●"/>
            </a:pPr>
            <a:r>
              <a:rPr lang="en-US" dirty="0">
                <a:solidFill>
                  <a:schemeClr val="dk1"/>
                </a:solidFill>
              </a:rPr>
              <a:t>Terraform has been around a while now, and is pretty popular, so there are plenty of other sources for learning</a:t>
            </a:r>
            <a:endParaRPr dirty="0">
              <a:solidFill>
                <a:schemeClr val="dk1"/>
              </a:solidFill>
            </a:endParaRPr>
          </a:p>
          <a:p>
            <a:pPr marL="685800" lvl="1" indent="-292100" algn="l" rtl="0">
              <a:lnSpc>
                <a:spcPct val="150000"/>
              </a:lnSpc>
              <a:spcBef>
                <a:spcPts val="0"/>
              </a:spcBef>
              <a:spcAft>
                <a:spcPts val="0"/>
              </a:spcAft>
              <a:buClr>
                <a:srgbClr val="000000"/>
              </a:buClr>
              <a:buSzPts val="2000"/>
              <a:buChar char="○"/>
            </a:pPr>
            <a:r>
              <a:rPr lang="en-US" sz="1800" b="1" dirty="0" err="1">
                <a:solidFill>
                  <a:srgbClr val="000000"/>
                </a:solidFill>
              </a:rPr>
              <a:t>Hashicorp’s</a:t>
            </a:r>
            <a:r>
              <a:rPr lang="en-US" sz="1800" b="1" dirty="0">
                <a:solidFill>
                  <a:srgbClr val="000000"/>
                </a:solidFill>
              </a:rPr>
              <a:t> learning portal: </a:t>
            </a:r>
            <a:r>
              <a:rPr lang="en-US" sz="1800" u="sng" dirty="0">
                <a:solidFill>
                  <a:schemeClr val="hlink"/>
                </a:solidFill>
                <a:hlinkClick r:id="rId3"/>
              </a:rPr>
              <a:t>https://learn.hashicorp.com/terraform</a:t>
            </a:r>
            <a:r>
              <a:rPr lang="en-US" sz="1800" dirty="0">
                <a:solidFill>
                  <a:srgbClr val="000000"/>
                </a:solidFill>
              </a:rPr>
              <a:t> </a:t>
            </a:r>
            <a:endParaRPr sz="1800" dirty="0">
              <a:solidFill>
                <a:srgbClr val="000000"/>
              </a:solidFill>
            </a:endParaRPr>
          </a:p>
          <a:p>
            <a:pPr marL="685800" lvl="1" indent="-292100" algn="l" rtl="0">
              <a:lnSpc>
                <a:spcPct val="150000"/>
              </a:lnSpc>
              <a:spcBef>
                <a:spcPts val="0"/>
              </a:spcBef>
              <a:spcAft>
                <a:spcPts val="0"/>
              </a:spcAft>
              <a:buClr>
                <a:srgbClr val="000000"/>
              </a:buClr>
              <a:buSzPts val="2000"/>
              <a:buChar char="○"/>
            </a:pPr>
            <a:r>
              <a:rPr lang="en-US" sz="1800" b="1" dirty="0">
                <a:solidFill>
                  <a:srgbClr val="000000"/>
                </a:solidFill>
              </a:rPr>
              <a:t>Terraform </a:t>
            </a:r>
            <a:r>
              <a:rPr lang="en-US" sz="1800" b="1" dirty="0" err="1">
                <a:solidFill>
                  <a:srgbClr val="000000"/>
                </a:solidFill>
              </a:rPr>
              <a:t>Github</a:t>
            </a:r>
            <a:r>
              <a:rPr lang="en-US" sz="1800" b="1" dirty="0">
                <a:solidFill>
                  <a:srgbClr val="000000"/>
                </a:solidFill>
              </a:rPr>
              <a:t> repository: </a:t>
            </a:r>
            <a:r>
              <a:rPr lang="en-US" sz="1800" u="sng" dirty="0">
                <a:solidFill>
                  <a:schemeClr val="hlink"/>
                </a:solidFill>
              </a:rPr>
              <a:t>https://github.com/hashicorp/terraform/</a:t>
            </a:r>
            <a:endParaRPr sz="1800" dirty="0">
              <a:solidFill>
                <a:srgbClr val="000000"/>
              </a:solidFill>
            </a:endParaRPr>
          </a:p>
          <a:p>
            <a:pPr marL="685800" lvl="1" indent="-273050" algn="l" rtl="0">
              <a:lnSpc>
                <a:spcPct val="150000"/>
              </a:lnSpc>
              <a:spcBef>
                <a:spcPts val="0"/>
              </a:spcBef>
              <a:spcAft>
                <a:spcPts val="0"/>
              </a:spcAft>
              <a:buClr>
                <a:srgbClr val="000000"/>
              </a:buClr>
              <a:buSzPts val="1700"/>
              <a:buChar char="○"/>
            </a:pPr>
            <a:r>
              <a:rPr lang="en-US" sz="1800" b="1" dirty="0">
                <a:solidFill>
                  <a:srgbClr val="000000"/>
                </a:solidFill>
              </a:rPr>
              <a:t>Terraform courses on Pluralsight:</a:t>
            </a:r>
            <a:br>
              <a:rPr lang="en-US" sz="1800" dirty="0">
                <a:solidFill>
                  <a:srgbClr val="000000"/>
                </a:solidFill>
              </a:rPr>
            </a:br>
            <a:r>
              <a:rPr lang="en-US" sz="1800" dirty="0">
                <a:solidFill>
                  <a:srgbClr val="000000"/>
                </a:solidFill>
                <a:hlinkClick r:id="rId4"/>
              </a:rPr>
              <a:t>https://app.pluralsight.com/paths/skill/managing-infrastructure-with-terraform</a:t>
            </a:r>
            <a:endParaRPr sz="1800" dirty="0">
              <a:solidFill>
                <a:srgbClr val="000000"/>
              </a:solidFill>
            </a:endParaRPr>
          </a:p>
        </p:txBody>
      </p:sp>
      <p:sp>
        <p:nvSpPr>
          <p:cNvPr id="175" name="Google Shape;175;p28"/>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9"/>
          <p:cNvSpPr txBox="1">
            <a:spLocks noGrp="1"/>
          </p:cNvSpPr>
          <p:nvPr>
            <p:ph type="title"/>
          </p:nvPr>
        </p:nvSpPr>
        <p:spPr>
          <a:xfrm>
            <a:off x="714373" y="243000"/>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What is Terraform?</a:t>
            </a:r>
            <a:endParaRPr b="1">
              <a:latin typeface="Helvetica Neue"/>
              <a:ea typeface="Helvetica Neue"/>
              <a:cs typeface="Helvetica Neue"/>
              <a:sym typeface="Helvetica Neue"/>
            </a:endParaRPr>
          </a:p>
        </p:txBody>
      </p:sp>
      <p:sp>
        <p:nvSpPr>
          <p:cNvPr id="181" name="Google Shape;181;p29"/>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17</a:t>
            </a:fld>
            <a:endParaRPr/>
          </a:p>
        </p:txBody>
      </p:sp>
      <p:sp>
        <p:nvSpPr>
          <p:cNvPr id="182" name="Google Shape;182;p29"/>
          <p:cNvSpPr txBox="1"/>
          <p:nvPr/>
        </p:nvSpPr>
        <p:spPr>
          <a:xfrm>
            <a:off x="803988" y="1087475"/>
            <a:ext cx="7701000" cy="3274500"/>
          </a:xfrm>
          <a:prstGeom prst="rect">
            <a:avLst/>
          </a:prstGeom>
          <a:noFill/>
          <a:ln>
            <a:noFill/>
          </a:ln>
        </p:spPr>
        <p:txBody>
          <a:bodyPr spcFirstLastPara="1" wrap="square" lIns="68575" tIns="68575" rIns="68575" bIns="68575" anchor="t" anchorCtr="0">
            <a:noAutofit/>
          </a:bodyPr>
          <a:lstStyle/>
          <a:p>
            <a:pPr marL="342900" lvl="0" indent="-279400" algn="l" rtl="0">
              <a:lnSpc>
                <a:spcPct val="115000"/>
              </a:lnSpc>
              <a:spcBef>
                <a:spcPts val="0"/>
              </a:spcBef>
              <a:spcAft>
                <a:spcPts val="0"/>
              </a:spcAft>
              <a:buClr>
                <a:schemeClr val="dk1"/>
              </a:buClr>
              <a:buSzPts val="1800"/>
              <a:buFont typeface="Helvetica Neue Light"/>
              <a:buChar char="●"/>
            </a:pPr>
            <a:r>
              <a:rPr lang="en-US" sz="1800" dirty="0">
                <a:solidFill>
                  <a:schemeClr val="dk1"/>
                </a:solidFill>
                <a:latin typeface="Helvetica Neue Light"/>
                <a:ea typeface="Helvetica Neue Light"/>
                <a:cs typeface="Helvetica Neue Light"/>
                <a:sym typeface="Helvetica Neue Light"/>
              </a:rPr>
              <a:t>Infrastructure as Code (</a:t>
            </a:r>
            <a:r>
              <a:rPr lang="en-US" sz="1800" dirty="0" err="1">
                <a:solidFill>
                  <a:schemeClr val="dk1"/>
                </a:solidFill>
                <a:latin typeface="Helvetica Neue Light"/>
                <a:ea typeface="Helvetica Neue Light"/>
                <a:cs typeface="Helvetica Neue Light"/>
                <a:sym typeface="Helvetica Neue Light"/>
              </a:rPr>
              <a:t>IaC</a:t>
            </a:r>
            <a:r>
              <a:rPr lang="en-US" sz="1800" dirty="0">
                <a:solidFill>
                  <a:schemeClr val="dk1"/>
                </a:solidFill>
                <a:latin typeface="Helvetica Neue Light"/>
                <a:ea typeface="Helvetica Neue Light"/>
                <a:cs typeface="Helvetica Neue Light"/>
                <a:sym typeface="Helvetica Neue Light"/>
              </a:rPr>
              <a:t>)</a:t>
            </a:r>
            <a:endParaRPr sz="1800" dirty="0">
              <a:solidFill>
                <a:schemeClr val="dk1"/>
              </a:solidFill>
              <a:latin typeface="Helvetica Neue Light"/>
              <a:ea typeface="Helvetica Neue Light"/>
              <a:cs typeface="Helvetica Neue Light"/>
              <a:sym typeface="Helvetica Neue Light"/>
            </a:endParaRPr>
          </a:p>
          <a:p>
            <a:pPr marL="342900" lvl="0" indent="-279400" algn="l" rtl="0">
              <a:lnSpc>
                <a:spcPct val="115000"/>
              </a:lnSpc>
              <a:spcBef>
                <a:spcPts val="0"/>
              </a:spcBef>
              <a:spcAft>
                <a:spcPts val="0"/>
              </a:spcAft>
              <a:buClr>
                <a:schemeClr val="dk1"/>
              </a:buClr>
              <a:buSzPts val="1800"/>
              <a:buFont typeface="Helvetica Neue Light"/>
              <a:buChar char="●"/>
            </a:pPr>
            <a:r>
              <a:rPr lang="en-US" sz="1800" i="1" dirty="0">
                <a:solidFill>
                  <a:schemeClr val="dk1"/>
                </a:solidFill>
                <a:latin typeface="Helvetica Neue Light"/>
                <a:ea typeface="Helvetica Neue Light"/>
                <a:cs typeface="Helvetica Neue Light"/>
                <a:sym typeface="Helvetica Neue Light"/>
              </a:rPr>
              <a:t>Declarative</a:t>
            </a:r>
            <a:r>
              <a:rPr lang="en-US" sz="1800" dirty="0">
                <a:solidFill>
                  <a:schemeClr val="dk1"/>
                </a:solidFill>
                <a:latin typeface="Helvetica Neue Light"/>
                <a:ea typeface="Helvetica Neue Light"/>
                <a:cs typeface="Helvetica Neue Light"/>
                <a:sym typeface="Helvetica Neue Light"/>
              </a:rPr>
              <a:t> domain-specific language</a:t>
            </a:r>
            <a:endParaRPr sz="1800" dirty="0">
              <a:solidFill>
                <a:schemeClr val="dk1"/>
              </a:solidFill>
              <a:latin typeface="Helvetica Neue Light"/>
              <a:ea typeface="Helvetica Neue Light"/>
              <a:cs typeface="Helvetica Neue Light"/>
              <a:sym typeface="Helvetica Neue Light"/>
            </a:endParaRPr>
          </a:p>
          <a:p>
            <a:pPr marL="685800" lvl="1" indent="-279400" algn="l" rtl="0">
              <a:lnSpc>
                <a:spcPct val="115000"/>
              </a:lnSpc>
              <a:spcBef>
                <a:spcPts val="0"/>
              </a:spcBef>
              <a:spcAft>
                <a:spcPts val="0"/>
              </a:spcAft>
              <a:buClr>
                <a:schemeClr val="dk1"/>
              </a:buClr>
              <a:buSzPts val="1800"/>
              <a:buFont typeface="Lato"/>
              <a:buChar char="○"/>
            </a:pPr>
            <a:r>
              <a:rPr lang="en-US" sz="1800" dirty="0">
                <a:solidFill>
                  <a:schemeClr val="dk1"/>
                </a:solidFill>
                <a:latin typeface="Helvetica Neue Light"/>
                <a:ea typeface="Helvetica Neue Light"/>
                <a:cs typeface="Helvetica Neue Light"/>
                <a:sym typeface="Helvetica Neue Light"/>
              </a:rPr>
              <a:t>What is declarative?</a:t>
            </a:r>
            <a:endParaRPr sz="1800" dirty="0">
              <a:solidFill>
                <a:schemeClr val="dk1"/>
              </a:solidFill>
              <a:latin typeface="Helvetica Neue Light"/>
              <a:ea typeface="Helvetica Neue Light"/>
              <a:cs typeface="Helvetica Neue Light"/>
              <a:sym typeface="Helvetica Neue Light"/>
            </a:endParaRPr>
          </a:p>
          <a:p>
            <a:pPr marL="342900" lvl="0" indent="-279400" algn="l" rtl="0">
              <a:lnSpc>
                <a:spcPct val="115000"/>
              </a:lnSpc>
              <a:spcBef>
                <a:spcPts val="0"/>
              </a:spcBef>
              <a:spcAft>
                <a:spcPts val="0"/>
              </a:spcAft>
              <a:buClr>
                <a:schemeClr val="dk1"/>
              </a:buClr>
              <a:buSzPts val="1800"/>
              <a:buFont typeface="Helvetica Neue Light"/>
              <a:buChar char="●"/>
            </a:pPr>
            <a:r>
              <a:rPr lang="en-US" sz="1800" dirty="0">
                <a:solidFill>
                  <a:schemeClr val="dk1"/>
                </a:solidFill>
                <a:latin typeface="Helvetica Neue Light"/>
                <a:ea typeface="Helvetica Neue Light"/>
                <a:cs typeface="Helvetica Neue Light"/>
                <a:sym typeface="Helvetica Neue Light"/>
              </a:rPr>
              <a:t>Used to describe </a:t>
            </a:r>
            <a:r>
              <a:rPr lang="en-US" sz="1800" i="1" dirty="0">
                <a:solidFill>
                  <a:schemeClr val="dk1"/>
                </a:solidFill>
                <a:latin typeface="Helvetica Neue Light"/>
                <a:ea typeface="Helvetica Neue Light"/>
                <a:cs typeface="Helvetica Neue Light"/>
                <a:sym typeface="Helvetica Neue Light"/>
              </a:rPr>
              <a:t>idempotent</a:t>
            </a:r>
            <a:r>
              <a:rPr lang="en-US" sz="1800" dirty="0">
                <a:solidFill>
                  <a:schemeClr val="dk1"/>
                </a:solidFill>
                <a:latin typeface="Helvetica Neue Light"/>
                <a:ea typeface="Helvetica Neue Light"/>
                <a:cs typeface="Helvetica Neue Light"/>
                <a:sym typeface="Helvetica Neue Light"/>
              </a:rPr>
              <a:t> resource configurations</a:t>
            </a:r>
            <a:endParaRPr sz="1800" dirty="0">
              <a:solidFill>
                <a:schemeClr val="dk1"/>
              </a:solidFill>
              <a:latin typeface="Helvetica Neue Light"/>
              <a:ea typeface="Helvetica Neue Light"/>
              <a:cs typeface="Helvetica Neue Light"/>
              <a:sym typeface="Helvetica Neue Light"/>
            </a:endParaRPr>
          </a:p>
          <a:p>
            <a:pPr marL="342900" lvl="0" indent="-279400" algn="l" rtl="0">
              <a:lnSpc>
                <a:spcPct val="115000"/>
              </a:lnSpc>
              <a:spcBef>
                <a:spcPts val="0"/>
              </a:spcBef>
              <a:spcAft>
                <a:spcPts val="0"/>
              </a:spcAft>
              <a:buClr>
                <a:schemeClr val="dk1"/>
              </a:buClr>
              <a:buSzPts val="1800"/>
              <a:buFont typeface="Lato"/>
              <a:buChar char="●"/>
            </a:pPr>
            <a:r>
              <a:rPr lang="en-US" sz="1800" dirty="0">
                <a:solidFill>
                  <a:schemeClr val="dk1"/>
                </a:solidFill>
                <a:latin typeface="Helvetica Neue Light"/>
                <a:ea typeface="Helvetica Neue Light"/>
                <a:cs typeface="Helvetica Neue Light"/>
                <a:sym typeface="Helvetica Neue Light"/>
              </a:rPr>
              <a:t>According to </a:t>
            </a:r>
            <a:r>
              <a:rPr lang="en-US" sz="1800" dirty="0" err="1">
                <a:solidFill>
                  <a:schemeClr val="dk1"/>
                </a:solidFill>
                <a:latin typeface="Helvetica Neue Light"/>
                <a:ea typeface="Helvetica Neue Light"/>
                <a:cs typeface="Helvetica Neue Light"/>
                <a:sym typeface="Helvetica Neue Light"/>
              </a:rPr>
              <a:t>Hashicorp</a:t>
            </a:r>
            <a:r>
              <a:rPr lang="en-US" sz="1800" dirty="0">
                <a:solidFill>
                  <a:schemeClr val="dk1"/>
                </a:solidFill>
                <a:latin typeface="Helvetica Neue Light"/>
                <a:ea typeface="Helvetica Neue Light"/>
                <a:cs typeface="Helvetica Neue Light"/>
                <a:sym typeface="Helvetica Neue Light"/>
              </a:rPr>
              <a:t>:</a:t>
            </a:r>
            <a:endParaRPr sz="1800" dirty="0">
              <a:solidFill>
                <a:schemeClr val="dk1"/>
              </a:solidFill>
              <a:latin typeface="Helvetica Neue Light"/>
              <a:ea typeface="Helvetica Neue Light"/>
              <a:cs typeface="Helvetica Neue Light"/>
              <a:sym typeface="Helvetica Neue Light"/>
            </a:endParaRPr>
          </a:p>
          <a:p>
            <a:pPr marL="685800" lvl="1" indent="-234950" algn="l" rtl="0">
              <a:lnSpc>
                <a:spcPct val="115000"/>
              </a:lnSpc>
              <a:spcBef>
                <a:spcPts val="0"/>
              </a:spcBef>
              <a:spcAft>
                <a:spcPts val="0"/>
              </a:spcAft>
              <a:buClr>
                <a:schemeClr val="dk1"/>
              </a:buClr>
              <a:buSzPts val="1100"/>
              <a:buFont typeface="Lato"/>
              <a:buChar char="○"/>
            </a:pPr>
            <a:r>
              <a:rPr lang="en-US" sz="1800" i="1" dirty="0">
                <a:solidFill>
                  <a:srgbClr val="999999"/>
                </a:solidFill>
                <a:latin typeface="Helvetica Neue Light"/>
                <a:ea typeface="Helvetica Neue Light"/>
                <a:cs typeface="Helvetica Neue Light"/>
                <a:sym typeface="Helvetica Neue Light"/>
              </a:rPr>
              <a:t>Terraform enables you to safely and predictably create, change, and improve infrastructure. It is an open source tool that codifies APIs into declarative configuration files that can be shared amongst team members, treated as code, edited, reviewed, and versioned</a:t>
            </a:r>
            <a:endParaRPr sz="1700" dirty="0">
              <a:solidFill>
                <a:schemeClr val="dk1"/>
              </a:solidFill>
              <a:latin typeface="Helvetica Neue Light"/>
              <a:ea typeface="Helvetica Neue Light"/>
              <a:cs typeface="Helvetica Neue Light"/>
              <a:sym typeface="Helvetica Neue Light"/>
            </a:endParaRPr>
          </a:p>
          <a:p>
            <a:pPr marL="0" lvl="0" indent="0" algn="l" rtl="0">
              <a:lnSpc>
                <a:spcPct val="115000"/>
              </a:lnSpc>
              <a:spcBef>
                <a:spcPts val="0"/>
              </a:spcBef>
              <a:spcAft>
                <a:spcPts val="0"/>
              </a:spcAft>
              <a:buNone/>
            </a:pPr>
            <a:endParaRPr sz="1800" dirty="0">
              <a:solidFill>
                <a:schemeClr val="dk1"/>
              </a:solidFill>
              <a:latin typeface="Helvetica Neue Light"/>
              <a:ea typeface="Helvetica Neue Light"/>
              <a:cs typeface="Helvetica Neue Light"/>
              <a:sym typeface="Helvetica Neue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0"/>
          <p:cNvSpPr txBox="1">
            <a:spLocks noGrp="1"/>
          </p:cNvSpPr>
          <p:nvPr>
            <p:ph type="title"/>
          </p:nvPr>
        </p:nvSpPr>
        <p:spPr>
          <a:xfrm>
            <a:off x="714373" y="243000"/>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What is Terraform? (cont’d)</a:t>
            </a:r>
            <a:endParaRPr b="1">
              <a:latin typeface="Helvetica Neue"/>
              <a:ea typeface="Helvetica Neue"/>
              <a:cs typeface="Helvetica Neue"/>
              <a:sym typeface="Helvetica Neue"/>
            </a:endParaRPr>
          </a:p>
        </p:txBody>
      </p:sp>
      <p:sp>
        <p:nvSpPr>
          <p:cNvPr id="188" name="Google Shape;188;p30"/>
          <p:cNvSpPr txBox="1">
            <a:spLocks noGrp="1"/>
          </p:cNvSpPr>
          <p:nvPr>
            <p:ph type="body" idx="1"/>
          </p:nvPr>
        </p:nvSpPr>
        <p:spPr>
          <a:xfrm>
            <a:off x="621000" y="1134000"/>
            <a:ext cx="6584700" cy="3510000"/>
          </a:xfrm>
          <a:prstGeom prst="rect">
            <a:avLst/>
          </a:prstGeom>
          <a:noFill/>
          <a:ln>
            <a:noFill/>
          </a:ln>
        </p:spPr>
        <p:txBody>
          <a:bodyPr spcFirstLastPara="1" wrap="square" lIns="67500" tIns="35100" rIns="68575" bIns="34275" anchor="t" anchorCtr="0">
            <a:noAutofit/>
          </a:bodyPr>
          <a:lstStyle/>
          <a:p>
            <a:pPr marL="342900" lvl="0" indent="0" algn="l" rtl="0">
              <a:lnSpc>
                <a:spcPct val="115000"/>
              </a:lnSpc>
              <a:spcBef>
                <a:spcPts val="0"/>
              </a:spcBef>
              <a:spcAft>
                <a:spcPts val="0"/>
              </a:spcAft>
              <a:buNone/>
            </a:pPr>
            <a:endParaRPr sz="1800" i="1">
              <a:solidFill>
                <a:srgbClr val="999999"/>
              </a:solidFill>
            </a:endParaRPr>
          </a:p>
          <a:p>
            <a:pPr marL="0" lvl="0" indent="0" algn="l" rtl="0">
              <a:lnSpc>
                <a:spcPct val="90000"/>
              </a:lnSpc>
              <a:spcBef>
                <a:spcPts val="0"/>
              </a:spcBef>
              <a:spcAft>
                <a:spcPts val="0"/>
              </a:spcAft>
              <a:buNone/>
            </a:pPr>
            <a:endParaRPr>
              <a:solidFill>
                <a:srgbClr val="000000"/>
              </a:solidFill>
            </a:endParaRPr>
          </a:p>
        </p:txBody>
      </p:sp>
      <p:sp>
        <p:nvSpPr>
          <p:cNvPr id="189" name="Google Shape;189;p30"/>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18</a:t>
            </a:fld>
            <a:endParaRPr/>
          </a:p>
        </p:txBody>
      </p:sp>
      <p:sp>
        <p:nvSpPr>
          <p:cNvPr id="190" name="Google Shape;190;p30"/>
          <p:cNvSpPr txBox="1"/>
          <p:nvPr/>
        </p:nvSpPr>
        <p:spPr>
          <a:xfrm>
            <a:off x="301200" y="1135275"/>
            <a:ext cx="6904200" cy="3521700"/>
          </a:xfrm>
          <a:prstGeom prst="rect">
            <a:avLst/>
          </a:prstGeom>
          <a:noFill/>
          <a:ln>
            <a:noFill/>
          </a:ln>
        </p:spPr>
        <p:txBody>
          <a:bodyPr spcFirstLastPara="1" wrap="square" lIns="68575" tIns="68575" rIns="68575" bIns="68575" anchor="t" anchorCtr="0">
            <a:noAutofit/>
          </a:bodyPr>
          <a:lstStyle/>
          <a:p>
            <a:pPr marL="342900" lvl="0" indent="-279400" algn="l" rtl="0">
              <a:lnSpc>
                <a:spcPct val="90000"/>
              </a:lnSpc>
              <a:spcBef>
                <a:spcPts val="0"/>
              </a:spcBef>
              <a:spcAft>
                <a:spcPts val="0"/>
              </a:spcAft>
              <a:buSzPts val="1800"/>
              <a:buFont typeface="Helvetica Neue Light"/>
              <a:buChar char="●"/>
            </a:pPr>
            <a:r>
              <a:rPr lang="en-US" sz="1800" dirty="0">
                <a:solidFill>
                  <a:srgbClr val="3F3F3F"/>
                </a:solidFill>
                <a:latin typeface="Helvetica Neue Light"/>
                <a:ea typeface="Helvetica Neue Light"/>
                <a:cs typeface="Helvetica Neue Light"/>
                <a:sym typeface="Helvetica Neue Light"/>
              </a:rPr>
              <a:t>Open source CLI tool for </a:t>
            </a:r>
            <a:r>
              <a:rPr lang="en-US" sz="1800" i="1" dirty="0">
                <a:solidFill>
                  <a:srgbClr val="3F3F3F"/>
                </a:solidFill>
                <a:latin typeface="Helvetica Neue Light"/>
                <a:ea typeface="Helvetica Neue Light"/>
                <a:cs typeface="Helvetica Neue Light"/>
                <a:sym typeface="Helvetica Neue Light"/>
              </a:rPr>
              <a:t>infrastructure automation</a:t>
            </a:r>
          </a:p>
          <a:p>
            <a:pPr marL="342900" lvl="0" indent="-279400" algn="l" rtl="0">
              <a:lnSpc>
                <a:spcPct val="90000"/>
              </a:lnSpc>
              <a:spcBef>
                <a:spcPts val="0"/>
              </a:spcBef>
              <a:spcAft>
                <a:spcPts val="0"/>
              </a:spcAft>
              <a:buSzPts val="1800"/>
              <a:buFont typeface="Helvetica Neue Light"/>
              <a:buChar char="●"/>
            </a:pPr>
            <a:endParaRPr sz="1800" i="1" dirty="0">
              <a:solidFill>
                <a:srgbClr val="3F3F3F"/>
              </a:solidFill>
              <a:latin typeface="Helvetica Neue Light"/>
              <a:ea typeface="Helvetica Neue Light"/>
              <a:cs typeface="Helvetica Neue Light"/>
              <a:sym typeface="Helvetica Neue Light"/>
            </a:endParaRPr>
          </a:p>
          <a:p>
            <a:pPr marL="342900" lvl="0" indent="-279400" algn="l" rtl="0">
              <a:lnSpc>
                <a:spcPct val="90000"/>
              </a:lnSpc>
              <a:spcBef>
                <a:spcPts val="0"/>
              </a:spcBef>
              <a:spcAft>
                <a:spcPts val="0"/>
              </a:spcAft>
              <a:buSzPts val="1800"/>
              <a:buFont typeface="Helvetica Neue Light"/>
              <a:buChar char="●"/>
            </a:pPr>
            <a:r>
              <a:rPr lang="en-US" sz="1800" dirty="0">
                <a:solidFill>
                  <a:srgbClr val="3F3F3F"/>
                </a:solidFill>
                <a:latin typeface="Helvetica Neue Light"/>
                <a:ea typeface="Helvetica Neue Light"/>
                <a:cs typeface="Helvetica Neue Light"/>
                <a:sym typeface="Helvetica Neue Light"/>
              </a:rPr>
              <a:t>Utilizes plugin architecture</a:t>
            </a:r>
            <a:endParaRPr sz="1800" dirty="0">
              <a:solidFill>
                <a:srgbClr val="3F3F3F"/>
              </a:solidFill>
              <a:latin typeface="Helvetica Neue Light"/>
              <a:ea typeface="Helvetica Neue Light"/>
              <a:cs typeface="Helvetica Neue Light"/>
              <a:sym typeface="Helvetica Neue Light"/>
            </a:endParaRPr>
          </a:p>
          <a:p>
            <a:pPr marL="685800" lvl="1" indent="-279400" algn="l" rtl="0">
              <a:lnSpc>
                <a:spcPct val="90000"/>
              </a:lnSpc>
              <a:spcBef>
                <a:spcPts val="0"/>
              </a:spcBef>
              <a:spcAft>
                <a:spcPts val="0"/>
              </a:spcAft>
              <a:buSzPts val="1800"/>
              <a:buFont typeface="Helvetica Neue Light"/>
              <a:buChar char="○"/>
            </a:pPr>
            <a:r>
              <a:rPr lang="en-US" sz="1800" dirty="0">
                <a:solidFill>
                  <a:srgbClr val="3F3F3F"/>
                </a:solidFill>
                <a:latin typeface="Helvetica Neue Light"/>
                <a:ea typeface="Helvetica Neue Light"/>
                <a:cs typeface="Helvetica Neue Light"/>
                <a:sym typeface="Helvetica Neue Light"/>
              </a:rPr>
              <a:t>Extensible to any environment, tool, or framework and works primarily by making API calls to those environments, tools, or frameworks</a:t>
            </a:r>
            <a:endParaRPr sz="1800" dirty="0">
              <a:solidFill>
                <a:srgbClr val="3F3F3F"/>
              </a:solidFill>
              <a:latin typeface="Helvetica Neue Light"/>
              <a:ea typeface="Helvetica Neue Light"/>
              <a:cs typeface="Helvetica Neue Light"/>
              <a:sym typeface="Helvetica Neue Light"/>
            </a:endParaRPr>
          </a:p>
          <a:p>
            <a:pPr marL="342900" lvl="0" indent="-279400" algn="l" rtl="0">
              <a:lnSpc>
                <a:spcPct val="90000"/>
              </a:lnSpc>
              <a:spcBef>
                <a:spcPts val="0"/>
              </a:spcBef>
              <a:spcAft>
                <a:spcPts val="0"/>
              </a:spcAft>
              <a:buClr>
                <a:srgbClr val="3F3F3F"/>
              </a:buClr>
              <a:buSzPts val="1800"/>
              <a:buFont typeface="Helvetica Neue Light"/>
              <a:buChar char="●"/>
            </a:pPr>
            <a:endParaRPr lang="en-US" sz="1800" dirty="0">
              <a:solidFill>
                <a:srgbClr val="3F3F3F"/>
              </a:solidFill>
              <a:latin typeface="Helvetica Neue Light"/>
              <a:ea typeface="Helvetica Neue Light"/>
              <a:cs typeface="Helvetica Neue Light"/>
              <a:sym typeface="Helvetica Neue Light"/>
            </a:endParaRPr>
          </a:p>
          <a:p>
            <a:pPr marL="342900" lvl="0" indent="-279400" algn="l" rtl="0">
              <a:lnSpc>
                <a:spcPct val="90000"/>
              </a:lnSpc>
              <a:spcBef>
                <a:spcPts val="0"/>
              </a:spcBef>
              <a:spcAft>
                <a:spcPts val="0"/>
              </a:spcAft>
              <a:buClr>
                <a:srgbClr val="3F3F3F"/>
              </a:buClr>
              <a:buSzPts val="1800"/>
              <a:buFont typeface="Helvetica Neue Light"/>
              <a:buChar char="●"/>
            </a:pPr>
            <a:r>
              <a:rPr lang="en-US" sz="1800" dirty="0">
                <a:solidFill>
                  <a:srgbClr val="3F3F3F"/>
                </a:solidFill>
                <a:latin typeface="Helvetica Neue Light"/>
                <a:ea typeface="Helvetica Neue Light"/>
                <a:cs typeface="Helvetica Neue Light"/>
                <a:sym typeface="Helvetica Neue Light"/>
              </a:rPr>
              <a:t>Detects implicit dependencies between resources and automatically creates a dependency graph</a:t>
            </a:r>
            <a:endParaRPr sz="1800" dirty="0">
              <a:solidFill>
                <a:srgbClr val="3F3F3F"/>
              </a:solidFill>
              <a:latin typeface="Helvetica Neue Light"/>
              <a:ea typeface="Helvetica Neue Light"/>
              <a:cs typeface="Helvetica Neue Light"/>
              <a:sym typeface="Helvetica Neue Light"/>
            </a:endParaRPr>
          </a:p>
          <a:p>
            <a:pPr marL="342900" lvl="0" indent="-279400" algn="l" rtl="0">
              <a:lnSpc>
                <a:spcPct val="90000"/>
              </a:lnSpc>
              <a:spcBef>
                <a:spcPts val="0"/>
              </a:spcBef>
              <a:spcAft>
                <a:spcPts val="0"/>
              </a:spcAft>
              <a:buClr>
                <a:srgbClr val="3F3F3F"/>
              </a:buClr>
              <a:buSzPts val="1800"/>
              <a:buFont typeface="Helvetica Neue Light"/>
              <a:buChar char="●"/>
            </a:pPr>
            <a:endParaRPr lang="en-US" sz="1800" dirty="0">
              <a:solidFill>
                <a:srgbClr val="3F3F3F"/>
              </a:solidFill>
              <a:latin typeface="Helvetica Neue Light"/>
              <a:ea typeface="Helvetica Neue Light"/>
              <a:cs typeface="Helvetica Neue Light"/>
              <a:sym typeface="Helvetica Neue Light"/>
            </a:endParaRPr>
          </a:p>
          <a:p>
            <a:pPr marL="342900" lvl="0" indent="-279400" algn="l" rtl="0">
              <a:lnSpc>
                <a:spcPct val="90000"/>
              </a:lnSpc>
              <a:spcBef>
                <a:spcPts val="0"/>
              </a:spcBef>
              <a:spcAft>
                <a:spcPts val="0"/>
              </a:spcAft>
              <a:buClr>
                <a:srgbClr val="3F3F3F"/>
              </a:buClr>
              <a:buSzPts val="1800"/>
              <a:buFont typeface="Helvetica Neue Light"/>
              <a:buChar char="●"/>
            </a:pPr>
            <a:r>
              <a:rPr lang="en-US" sz="1800" dirty="0">
                <a:solidFill>
                  <a:srgbClr val="3F3F3F"/>
                </a:solidFill>
                <a:latin typeface="Helvetica Neue Light"/>
                <a:ea typeface="Helvetica Neue Light"/>
                <a:cs typeface="Helvetica Neue Light"/>
                <a:sym typeface="Helvetica Neue Light"/>
              </a:rPr>
              <a:t>Builds in dependency order and automatically performs activities in parallel where possible</a:t>
            </a:r>
            <a:endParaRPr sz="1800" dirty="0">
              <a:solidFill>
                <a:srgbClr val="3F3F3F"/>
              </a:solidFill>
              <a:latin typeface="Helvetica Neue Light"/>
              <a:ea typeface="Helvetica Neue Light"/>
              <a:cs typeface="Helvetica Neue Light"/>
              <a:sym typeface="Helvetica Neue Light"/>
            </a:endParaRPr>
          </a:p>
          <a:p>
            <a:pPr marL="685800" lvl="1" indent="-279400" algn="l" rtl="0">
              <a:lnSpc>
                <a:spcPct val="90000"/>
              </a:lnSpc>
              <a:spcBef>
                <a:spcPts val="0"/>
              </a:spcBef>
              <a:spcAft>
                <a:spcPts val="0"/>
              </a:spcAft>
              <a:buClr>
                <a:srgbClr val="3F3F3F"/>
              </a:buClr>
              <a:buSzPts val="1800"/>
              <a:buFont typeface="Helvetica Neue Light"/>
              <a:buChar char="○"/>
            </a:pPr>
            <a:r>
              <a:rPr lang="en-US" sz="1800" dirty="0">
                <a:solidFill>
                  <a:srgbClr val="3F3F3F"/>
                </a:solidFill>
                <a:latin typeface="Helvetica Neue Light"/>
                <a:ea typeface="Helvetica Neue Light"/>
                <a:cs typeface="Helvetica Neue Light"/>
                <a:sym typeface="Helvetica Neue Light"/>
              </a:rPr>
              <a:t>...sequentially for dependent resources</a:t>
            </a:r>
            <a:endParaRPr sz="1800" dirty="0">
              <a:solidFill>
                <a:srgbClr val="3F3F3F"/>
              </a:solidFill>
              <a:latin typeface="Helvetica Neue Light"/>
              <a:ea typeface="Helvetica Neue Light"/>
              <a:cs typeface="Helvetica Neue Light"/>
              <a:sym typeface="Helvetica Neue Light"/>
            </a:endParaRPr>
          </a:p>
        </p:txBody>
      </p:sp>
      <p:pic>
        <p:nvPicPr>
          <p:cNvPr id="191" name="Google Shape;191;p30"/>
          <p:cNvPicPr preferRelativeResize="0"/>
          <p:nvPr/>
        </p:nvPicPr>
        <p:blipFill>
          <a:blip r:embed="rId3">
            <a:alphaModFix/>
          </a:blip>
          <a:stretch>
            <a:fillRect/>
          </a:stretch>
        </p:blipFill>
        <p:spPr>
          <a:xfrm>
            <a:off x="7343100" y="1675519"/>
            <a:ext cx="1643269" cy="162605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0">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1"/>
          <p:cNvSpPr txBox="1">
            <a:spLocks noGrp="1"/>
          </p:cNvSpPr>
          <p:nvPr>
            <p:ph type="title"/>
          </p:nvPr>
        </p:nvSpPr>
        <p:spPr>
          <a:xfrm>
            <a:off x="714373" y="243000"/>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Why Use Terraform?</a:t>
            </a:r>
            <a:endParaRPr b="1">
              <a:latin typeface="Helvetica Neue"/>
              <a:ea typeface="Helvetica Neue"/>
              <a:cs typeface="Helvetica Neue"/>
              <a:sym typeface="Helvetica Neue"/>
            </a:endParaRPr>
          </a:p>
        </p:txBody>
      </p:sp>
      <p:sp>
        <p:nvSpPr>
          <p:cNvPr id="197" name="Google Shape;197;p31"/>
          <p:cNvSpPr txBox="1">
            <a:spLocks noGrp="1"/>
          </p:cNvSpPr>
          <p:nvPr>
            <p:ph type="body" idx="1"/>
          </p:nvPr>
        </p:nvSpPr>
        <p:spPr>
          <a:xfrm>
            <a:off x="621000" y="1134000"/>
            <a:ext cx="7884000" cy="3510000"/>
          </a:xfrm>
          <a:prstGeom prst="rect">
            <a:avLst/>
          </a:prstGeom>
          <a:noFill/>
          <a:ln>
            <a:noFill/>
          </a:ln>
        </p:spPr>
        <p:txBody>
          <a:bodyPr spcFirstLastPara="1" wrap="square" lIns="67500" tIns="35100" rIns="68575" bIns="34275" anchor="t" anchorCtr="0">
            <a:noAutofit/>
          </a:bodyPr>
          <a:lstStyle/>
          <a:p>
            <a:pPr marL="342900" lvl="0" indent="-279400" algn="l" rtl="0">
              <a:lnSpc>
                <a:spcPct val="115000"/>
              </a:lnSpc>
              <a:spcBef>
                <a:spcPts val="0"/>
              </a:spcBef>
              <a:spcAft>
                <a:spcPts val="0"/>
              </a:spcAft>
              <a:buClr>
                <a:srgbClr val="000000"/>
              </a:buClr>
              <a:buSzPts val="1800"/>
              <a:buFont typeface="Helvetica Neue Light"/>
              <a:buChar char="●"/>
            </a:pPr>
            <a:r>
              <a:rPr lang="en-US" dirty="0">
                <a:solidFill>
                  <a:srgbClr val="000000"/>
                </a:solidFill>
              </a:rPr>
              <a:t>Readable</a:t>
            </a:r>
          </a:p>
          <a:p>
            <a:pPr marL="342900" lvl="0" indent="-279400" algn="l" rtl="0">
              <a:lnSpc>
                <a:spcPct val="115000"/>
              </a:lnSpc>
              <a:spcBef>
                <a:spcPts val="0"/>
              </a:spcBef>
              <a:spcAft>
                <a:spcPts val="0"/>
              </a:spcAft>
              <a:buClr>
                <a:srgbClr val="000000"/>
              </a:buClr>
              <a:buSzPts val="1800"/>
              <a:buFont typeface="Helvetica Neue Light"/>
              <a:buChar char="●"/>
            </a:pPr>
            <a:endParaRPr dirty="0">
              <a:solidFill>
                <a:srgbClr val="000000"/>
              </a:solidFill>
            </a:endParaRPr>
          </a:p>
          <a:p>
            <a:pPr marL="342900" lvl="0" indent="-279400" algn="l" rtl="0">
              <a:lnSpc>
                <a:spcPct val="115000"/>
              </a:lnSpc>
              <a:spcBef>
                <a:spcPts val="0"/>
              </a:spcBef>
              <a:spcAft>
                <a:spcPts val="0"/>
              </a:spcAft>
              <a:buClr>
                <a:srgbClr val="000000"/>
              </a:buClr>
              <a:buSzPts val="1800"/>
              <a:buFont typeface="Lato"/>
              <a:buChar char="●"/>
            </a:pPr>
            <a:r>
              <a:rPr lang="en-US" dirty="0">
                <a:solidFill>
                  <a:srgbClr val="000000"/>
                </a:solidFill>
              </a:rPr>
              <a:t>Repeatable</a:t>
            </a:r>
            <a:endParaRPr dirty="0">
              <a:solidFill>
                <a:srgbClr val="000000"/>
              </a:solidFill>
            </a:endParaRPr>
          </a:p>
          <a:p>
            <a:pPr marL="342900" lvl="0" indent="-279400" algn="l" rtl="0">
              <a:lnSpc>
                <a:spcPct val="115000"/>
              </a:lnSpc>
              <a:spcBef>
                <a:spcPts val="0"/>
              </a:spcBef>
              <a:spcAft>
                <a:spcPts val="0"/>
              </a:spcAft>
              <a:buClr>
                <a:srgbClr val="000000"/>
              </a:buClr>
              <a:buSzPts val="1800"/>
              <a:buFont typeface="Lato"/>
              <a:buChar char="●"/>
            </a:pPr>
            <a:endParaRPr lang="en-US" dirty="0">
              <a:solidFill>
                <a:srgbClr val="000000"/>
              </a:solidFill>
            </a:endParaRPr>
          </a:p>
          <a:p>
            <a:pPr marL="342900" lvl="0" indent="-279400" algn="l" rtl="0">
              <a:lnSpc>
                <a:spcPct val="115000"/>
              </a:lnSpc>
              <a:spcBef>
                <a:spcPts val="0"/>
              </a:spcBef>
              <a:spcAft>
                <a:spcPts val="0"/>
              </a:spcAft>
              <a:buClr>
                <a:srgbClr val="000000"/>
              </a:buClr>
              <a:buSzPts val="1800"/>
              <a:buFont typeface="Lato"/>
              <a:buChar char="●"/>
            </a:pPr>
            <a:r>
              <a:rPr lang="en-US" dirty="0">
                <a:solidFill>
                  <a:srgbClr val="000000"/>
                </a:solidFill>
              </a:rPr>
              <a:t>Certainty (i.e., no confusion about what will happen)</a:t>
            </a:r>
            <a:endParaRPr dirty="0">
              <a:solidFill>
                <a:srgbClr val="000000"/>
              </a:solidFill>
            </a:endParaRPr>
          </a:p>
          <a:p>
            <a:pPr marL="342900" lvl="0" indent="-279400" algn="l" rtl="0">
              <a:lnSpc>
                <a:spcPct val="115000"/>
              </a:lnSpc>
              <a:spcBef>
                <a:spcPts val="0"/>
              </a:spcBef>
              <a:spcAft>
                <a:spcPts val="0"/>
              </a:spcAft>
              <a:buClr>
                <a:srgbClr val="000000"/>
              </a:buClr>
              <a:buSzPts val="1800"/>
              <a:buFont typeface="Lato"/>
              <a:buChar char="●"/>
            </a:pPr>
            <a:endParaRPr lang="en-US" dirty="0">
              <a:solidFill>
                <a:srgbClr val="000000"/>
              </a:solidFill>
            </a:endParaRPr>
          </a:p>
          <a:p>
            <a:pPr marL="342900" lvl="0" indent="-279400" algn="l" rtl="0">
              <a:lnSpc>
                <a:spcPct val="115000"/>
              </a:lnSpc>
              <a:spcBef>
                <a:spcPts val="0"/>
              </a:spcBef>
              <a:spcAft>
                <a:spcPts val="0"/>
              </a:spcAft>
              <a:buClr>
                <a:srgbClr val="000000"/>
              </a:buClr>
              <a:buSzPts val="1800"/>
              <a:buFont typeface="Lato"/>
              <a:buChar char="●"/>
            </a:pPr>
            <a:r>
              <a:rPr lang="en-US" dirty="0">
                <a:solidFill>
                  <a:srgbClr val="000000"/>
                </a:solidFill>
              </a:rPr>
              <a:t>Standardized environments</a:t>
            </a:r>
            <a:endParaRPr dirty="0">
              <a:solidFill>
                <a:srgbClr val="000000"/>
              </a:solidFill>
            </a:endParaRPr>
          </a:p>
          <a:p>
            <a:pPr marL="342900" lvl="0" indent="-279400" algn="l" rtl="0">
              <a:lnSpc>
                <a:spcPct val="115000"/>
              </a:lnSpc>
              <a:spcBef>
                <a:spcPts val="0"/>
              </a:spcBef>
              <a:spcAft>
                <a:spcPts val="0"/>
              </a:spcAft>
              <a:buClr>
                <a:srgbClr val="000000"/>
              </a:buClr>
              <a:buSzPts val="1800"/>
              <a:buFont typeface="Lato"/>
              <a:buChar char="●"/>
            </a:pPr>
            <a:endParaRPr lang="en-US" dirty="0">
              <a:solidFill>
                <a:srgbClr val="000000"/>
              </a:solidFill>
            </a:endParaRPr>
          </a:p>
          <a:p>
            <a:pPr marL="342900" lvl="0" indent="-279400" algn="l" rtl="0">
              <a:lnSpc>
                <a:spcPct val="115000"/>
              </a:lnSpc>
              <a:spcBef>
                <a:spcPts val="0"/>
              </a:spcBef>
              <a:spcAft>
                <a:spcPts val="0"/>
              </a:spcAft>
              <a:buClr>
                <a:srgbClr val="000000"/>
              </a:buClr>
              <a:buSzPts val="1800"/>
              <a:buFont typeface="Lato"/>
              <a:buChar char="●"/>
            </a:pPr>
            <a:r>
              <a:rPr lang="en-US" dirty="0">
                <a:solidFill>
                  <a:srgbClr val="000000"/>
                </a:solidFill>
              </a:rPr>
              <a:t>Provision quickly</a:t>
            </a:r>
            <a:endParaRPr dirty="0">
              <a:solidFill>
                <a:srgbClr val="000000"/>
              </a:solidFill>
            </a:endParaRPr>
          </a:p>
          <a:p>
            <a:pPr marL="342900" lvl="0" indent="-279400" algn="l" rtl="0">
              <a:lnSpc>
                <a:spcPct val="115000"/>
              </a:lnSpc>
              <a:spcBef>
                <a:spcPts val="0"/>
              </a:spcBef>
              <a:spcAft>
                <a:spcPts val="0"/>
              </a:spcAft>
              <a:buClr>
                <a:srgbClr val="000000"/>
              </a:buClr>
              <a:buSzPts val="1800"/>
              <a:buFont typeface="Lato"/>
              <a:buChar char="●"/>
            </a:pPr>
            <a:endParaRPr lang="en-US" dirty="0">
              <a:solidFill>
                <a:srgbClr val="000000"/>
              </a:solidFill>
            </a:endParaRPr>
          </a:p>
          <a:p>
            <a:pPr marL="342900" lvl="0" indent="-279400" algn="l" rtl="0">
              <a:lnSpc>
                <a:spcPct val="115000"/>
              </a:lnSpc>
              <a:spcBef>
                <a:spcPts val="0"/>
              </a:spcBef>
              <a:spcAft>
                <a:spcPts val="0"/>
              </a:spcAft>
              <a:buClr>
                <a:srgbClr val="000000"/>
              </a:buClr>
              <a:buSzPts val="1800"/>
              <a:buFont typeface="Lato"/>
              <a:buChar char="●"/>
            </a:pPr>
            <a:r>
              <a:rPr lang="en-US" dirty="0">
                <a:solidFill>
                  <a:srgbClr val="000000"/>
                </a:solidFill>
              </a:rPr>
              <a:t>Disaster recovery </a:t>
            </a:r>
            <a:endParaRPr dirty="0">
              <a:solidFill>
                <a:srgbClr val="000000"/>
              </a:solidFill>
            </a:endParaRPr>
          </a:p>
        </p:txBody>
      </p:sp>
      <p:sp>
        <p:nvSpPr>
          <p:cNvPr id="198" name="Google Shape;198;p31"/>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p:nvPr/>
        </p:nvSpPr>
        <p:spPr>
          <a:xfrm>
            <a:off x="150652" y="609600"/>
            <a:ext cx="6935700" cy="762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4500" b="1" dirty="0">
                <a:solidFill>
                  <a:srgbClr val="F17E3A"/>
                </a:solidFill>
                <a:latin typeface="Calibri"/>
                <a:ea typeface="Calibri"/>
                <a:cs typeface="Calibri"/>
                <a:sym typeface="Calibri"/>
              </a:rPr>
              <a:t>Introduction to Terraform</a:t>
            </a:r>
            <a:endParaRPr sz="1100" dirty="0"/>
          </a:p>
        </p:txBody>
      </p:sp>
      <p:sp>
        <p:nvSpPr>
          <p:cNvPr id="112" name="Google Shape;112;p20"/>
          <p:cNvSpPr txBox="1"/>
          <p:nvPr/>
        </p:nvSpPr>
        <p:spPr>
          <a:xfrm>
            <a:off x="704495" y="3771900"/>
            <a:ext cx="4119600" cy="4845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US" sz="1800" dirty="0">
                <a:latin typeface="Helvetica Neue Light" panose="020B0604020202020204" charset="0"/>
              </a:rPr>
              <a:t>Christopher Blackden</a:t>
            </a:r>
          </a:p>
          <a:p>
            <a:pPr marL="0" marR="0" lvl="0" indent="0" algn="ctr" rtl="0">
              <a:spcBef>
                <a:spcPts val="0"/>
              </a:spcBef>
              <a:spcAft>
                <a:spcPts val="0"/>
              </a:spcAft>
              <a:buNone/>
            </a:pPr>
            <a:r>
              <a:rPr lang="en-US" sz="1800" dirty="0">
                <a:latin typeface="Helvetica Neue Light" panose="020B0604020202020204" charset="0"/>
              </a:rPr>
              <a:t>(DevOps Engineer)</a:t>
            </a:r>
            <a:endParaRPr sz="1800" dirty="0">
              <a:latin typeface="Helvetica Neue Light" panose="020B0604020202020204" charset="0"/>
            </a:endParaRPr>
          </a:p>
          <a:p>
            <a:pPr marL="0" marR="0" lvl="0" indent="0" algn="ctr" rtl="0">
              <a:spcBef>
                <a:spcPts val="0"/>
              </a:spcBef>
              <a:spcAft>
                <a:spcPts val="0"/>
              </a:spcAft>
              <a:buNone/>
            </a:pPr>
            <a:endParaRPr sz="1400" dirty="0">
              <a:latin typeface="Helvetica Neue Light" panose="020B0604020202020204" charset="0"/>
              <a:ea typeface="Calibri"/>
              <a:cs typeface="Calibri"/>
              <a:sym typeface="Calibri"/>
            </a:endParaRPr>
          </a:p>
          <a:p>
            <a:pPr marL="0" marR="0" lvl="0" indent="0" algn="ctr" rtl="0">
              <a:spcBef>
                <a:spcPts val="0"/>
              </a:spcBef>
              <a:spcAft>
                <a:spcPts val="0"/>
              </a:spcAft>
              <a:buNone/>
            </a:pPr>
            <a:endParaRPr sz="1400" dirty="0">
              <a:latin typeface="Helvetica Neue Light" panose="020B0604020202020204" charset="0"/>
              <a:ea typeface="Calibri"/>
              <a:cs typeface="Calibri"/>
              <a:sym typeface="Calibri"/>
            </a:endParaRPr>
          </a:p>
          <a:p>
            <a:pPr marL="0" marR="0" lvl="0" indent="0" algn="ctr" rtl="0">
              <a:spcBef>
                <a:spcPts val="0"/>
              </a:spcBef>
              <a:spcAft>
                <a:spcPts val="0"/>
              </a:spcAft>
              <a:buNone/>
            </a:pPr>
            <a:endParaRPr sz="1100" dirty="0">
              <a:solidFill>
                <a:srgbClr val="000000"/>
              </a:solidFill>
              <a:latin typeface="Helvetica Neue Light" panose="020B0604020202020204" charset="0"/>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2"/>
          <p:cNvSpPr txBox="1">
            <a:spLocks noGrp="1"/>
          </p:cNvSpPr>
          <p:nvPr>
            <p:ph type="title"/>
          </p:nvPr>
        </p:nvSpPr>
        <p:spPr>
          <a:xfrm>
            <a:off x="714373" y="243000"/>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What Does Terraform (HCL) Look Like?</a:t>
            </a:r>
            <a:endParaRPr b="1">
              <a:latin typeface="Helvetica Neue"/>
              <a:ea typeface="Helvetica Neue"/>
              <a:cs typeface="Helvetica Neue"/>
              <a:sym typeface="Helvetica Neue"/>
            </a:endParaRPr>
          </a:p>
        </p:txBody>
      </p:sp>
      <p:sp>
        <p:nvSpPr>
          <p:cNvPr id="204" name="Google Shape;204;p32"/>
          <p:cNvSpPr txBox="1">
            <a:spLocks noGrp="1"/>
          </p:cNvSpPr>
          <p:nvPr>
            <p:ph type="body" idx="1"/>
          </p:nvPr>
        </p:nvSpPr>
        <p:spPr>
          <a:xfrm>
            <a:off x="0" y="924075"/>
            <a:ext cx="9144000" cy="3978900"/>
          </a:xfrm>
          <a:prstGeom prst="rect">
            <a:avLst/>
          </a:prstGeom>
          <a:solidFill>
            <a:srgbClr val="000000"/>
          </a:solidFill>
          <a:ln>
            <a:noFill/>
          </a:ln>
        </p:spPr>
        <p:txBody>
          <a:bodyPr spcFirstLastPara="1" wrap="square" lIns="342900" tIns="308600" rIns="342900" bIns="308600" anchor="t" anchorCtr="0">
            <a:noAutofit/>
          </a:bodyPr>
          <a:lstStyle/>
          <a:p>
            <a:pPr marL="0" lvl="0" indent="0" algn="l" rtl="0">
              <a:lnSpc>
                <a:spcPct val="90000"/>
              </a:lnSpc>
              <a:spcBef>
                <a:spcPts val="0"/>
              </a:spcBef>
              <a:spcAft>
                <a:spcPts val="0"/>
              </a:spcAft>
              <a:buNone/>
            </a:pPr>
            <a:r>
              <a:rPr lang="en-US" sz="2700" b="1">
                <a:solidFill>
                  <a:srgbClr val="FF9900"/>
                </a:solidFill>
                <a:latin typeface="Courier"/>
                <a:ea typeface="Courier"/>
                <a:cs typeface="Courier"/>
                <a:sym typeface="Courier"/>
              </a:rPr>
              <a:t>resource</a:t>
            </a:r>
            <a:r>
              <a:rPr lang="en-US" sz="2700" b="1">
                <a:solidFill>
                  <a:srgbClr val="FFFFFF"/>
                </a:solidFill>
                <a:latin typeface="Courier"/>
                <a:ea typeface="Courier"/>
                <a:cs typeface="Courier"/>
                <a:sym typeface="Courier"/>
              </a:rPr>
              <a:t> </a:t>
            </a:r>
            <a:r>
              <a:rPr lang="en-US" sz="2700" b="1">
                <a:solidFill>
                  <a:srgbClr val="6FA8DC"/>
                </a:solidFill>
                <a:latin typeface="Courier"/>
                <a:ea typeface="Courier"/>
                <a:cs typeface="Courier"/>
                <a:sym typeface="Courier"/>
              </a:rPr>
              <a:t>“aws_instance” “web”</a:t>
            </a:r>
            <a:r>
              <a:rPr lang="en-US" sz="2700" b="1">
                <a:solidFill>
                  <a:srgbClr val="FFFFFF"/>
                </a:solidFill>
                <a:latin typeface="Courier"/>
                <a:ea typeface="Courier"/>
                <a:cs typeface="Courier"/>
                <a:sym typeface="Courier"/>
              </a:rPr>
              <a:t> </a:t>
            </a:r>
            <a:r>
              <a:rPr lang="en-US" sz="2700" b="1">
                <a:solidFill>
                  <a:srgbClr val="C9DAF8"/>
                </a:solidFill>
                <a:latin typeface="Courier"/>
                <a:ea typeface="Courier"/>
                <a:cs typeface="Courier"/>
                <a:sym typeface="Courier"/>
              </a:rPr>
              <a:t>{</a:t>
            </a:r>
            <a:endParaRPr sz="2700" b="1">
              <a:solidFill>
                <a:srgbClr val="C9DAF8"/>
              </a:solidFill>
              <a:latin typeface="Courier"/>
              <a:ea typeface="Courier"/>
              <a:cs typeface="Courier"/>
              <a:sym typeface="Courier"/>
            </a:endParaRPr>
          </a:p>
          <a:p>
            <a:pPr marL="0" lvl="0" indent="0" algn="l" rtl="0">
              <a:lnSpc>
                <a:spcPct val="90000"/>
              </a:lnSpc>
              <a:spcBef>
                <a:spcPts val="0"/>
              </a:spcBef>
              <a:spcAft>
                <a:spcPts val="0"/>
              </a:spcAft>
              <a:buNone/>
            </a:pPr>
            <a:r>
              <a:rPr lang="en-US" sz="2700" b="1">
                <a:solidFill>
                  <a:srgbClr val="C9DAF8"/>
                </a:solidFill>
                <a:latin typeface="Courier"/>
                <a:ea typeface="Courier"/>
                <a:cs typeface="Courier"/>
                <a:sym typeface="Courier"/>
              </a:rPr>
              <a:t>  </a:t>
            </a:r>
            <a:r>
              <a:rPr lang="en-US" sz="2700" b="1">
                <a:solidFill>
                  <a:srgbClr val="8E7CC3"/>
                </a:solidFill>
                <a:latin typeface="Courier"/>
                <a:ea typeface="Courier"/>
                <a:cs typeface="Courier"/>
                <a:sym typeface="Courier"/>
              </a:rPr>
              <a:t>ami</a:t>
            </a:r>
            <a:r>
              <a:rPr lang="en-US" sz="2700" b="1">
                <a:solidFill>
                  <a:srgbClr val="C9DAF8"/>
                </a:solidFill>
                <a:latin typeface="Courier"/>
                <a:ea typeface="Courier"/>
                <a:cs typeface="Courier"/>
                <a:sym typeface="Courier"/>
              </a:rPr>
              <a:t>           = </a:t>
            </a:r>
            <a:r>
              <a:rPr lang="en-US" sz="2700" b="1">
                <a:solidFill>
                  <a:srgbClr val="6AA84F"/>
                </a:solidFill>
                <a:latin typeface="Courier"/>
                <a:ea typeface="Courier"/>
                <a:cs typeface="Courier"/>
                <a:sym typeface="Courier"/>
              </a:rPr>
              <a:t>“ami-19827362728”</a:t>
            </a:r>
            <a:endParaRPr sz="2700" b="1">
              <a:solidFill>
                <a:srgbClr val="6AA84F"/>
              </a:solidFill>
              <a:latin typeface="Courier"/>
              <a:ea typeface="Courier"/>
              <a:cs typeface="Courier"/>
              <a:sym typeface="Courier"/>
            </a:endParaRPr>
          </a:p>
          <a:p>
            <a:pPr marL="0" lvl="0" indent="0" algn="l" rtl="0">
              <a:lnSpc>
                <a:spcPct val="90000"/>
              </a:lnSpc>
              <a:spcBef>
                <a:spcPts val="0"/>
              </a:spcBef>
              <a:spcAft>
                <a:spcPts val="0"/>
              </a:spcAft>
              <a:buNone/>
            </a:pPr>
            <a:r>
              <a:rPr lang="en-US" sz="2700" b="1">
                <a:solidFill>
                  <a:srgbClr val="C9DAF8"/>
                </a:solidFill>
                <a:latin typeface="Courier"/>
                <a:ea typeface="Courier"/>
                <a:cs typeface="Courier"/>
                <a:sym typeface="Courier"/>
              </a:rPr>
              <a:t>  </a:t>
            </a:r>
            <a:r>
              <a:rPr lang="en-US" sz="2700" b="1">
                <a:solidFill>
                  <a:srgbClr val="8E7CC3"/>
                </a:solidFill>
                <a:latin typeface="Courier"/>
                <a:ea typeface="Courier"/>
                <a:cs typeface="Courier"/>
                <a:sym typeface="Courier"/>
              </a:rPr>
              <a:t>instance_type</a:t>
            </a:r>
            <a:r>
              <a:rPr lang="en-US" sz="2700" b="1">
                <a:solidFill>
                  <a:srgbClr val="C9DAF8"/>
                </a:solidFill>
                <a:latin typeface="Courier"/>
                <a:ea typeface="Courier"/>
                <a:cs typeface="Courier"/>
                <a:sym typeface="Courier"/>
              </a:rPr>
              <a:t> = </a:t>
            </a:r>
            <a:r>
              <a:rPr lang="en-US" sz="2700" b="1">
                <a:solidFill>
                  <a:srgbClr val="6AA84F"/>
                </a:solidFill>
                <a:latin typeface="Courier"/>
                <a:ea typeface="Courier"/>
                <a:cs typeface="Courier"/>
                <a:sym typeface="Courier"/>
              </a:rPr>
              <a:t>“t2.micro”</a:t>
            </a:r>
            <a:endParaRPr sz="2700" b="1">
              <a:solidFill>
                <a:srgbClr val="6AA84F"/>
              </a:solidFill>
              <a:latin typeface="Courier"/>
              <a:ea typeface="Courier"/>
              <a:cs typeface="Courier"/>
              <a:sym typeface="Courier"/>
            </a:endParaRPr>
          </a:p>
          <a:p>
            <a:pPr marL="0" lvl="0" indent="0" algn="l" rtl="0">
              <a:lnSpc>
                <a:spcPct val="90000"/>
              </a:lnSpc>
              <a:spcBef>
                <a:spcPts val="0"/>
              </a:spcBef>
              <a:spcAft>
                <a:spcPts val="0"/>
              </a:spcAft>
              <a:buNone/>
            </a:pPr>
            <a:r>
              <a:rPr lang="en-US" sz="2700" b="1">
                <a:solidFill>
                  <a:srgbClr val="C9DAF8"/>
                </a:solidFill>
                <a:latin typeface="Courier"/>
                <a:ea typeface="Courier"/>
                <a:cs typeface="Courier"/>
                <a:sym typeface="Courier"/>
              </a:rPr>
              <a:t>  </a:t>
            </a:r>
            <a:endParaRPr sz="2700" b="1">
              <a:solidFill>
                <a:srgbClr val="C9DAF8"/>
              </a:solidFill>
              <a:latin typeface="Courier"/>
              <a:ea typeface="Courier"/>
              <a:cs typeface="Courier"/>
              <a:sym typeface="Courier"/>
            </a:endParaRPr>
          </a:p>
          <a:p>
            <a:pPr marL="0" lvl="0" indent="0" algn="l" rtl="0">
              <a:lnSpc>
                <a:spcPct val="90000"/>
              </a:lnSpc>
              <a:spcBef>
                <a:spcPts val="0"/>
              </a:spcBef>
              <a:spcAft>
                <a:spcPts val="0"/>
              </a:spcAft>
              <a:buNone/>
            </a:pPr>
            <a:r>
              <a:rPr lang="en-US" sz="2700" b="1">
                <a:solidFill>
                  <a:srgbClr val="C9DAF8"/>
                </a:solidFill>
                <a:latin typeface="Courier"/>
                <a:ea typeface="Courier"/>
                <a:cs typeface="Courier"/>
                <a:sym typeface="Courier"/>
              </a:rPr>
              <a:t>  </a:t>
            </a:r>
            <a:r>
              <a:rPr lang="en-US" sz="2700" b="1">
                <a:solidFill>
                  <a:srgbClr val="8E7CC3"/>
                </a:solidFill>
                <a:latin typeface="Courier"/>
                <a:ea typeface="Courier"/>
                <a:cs typeface="Courier"/>
                <a:sym typeface="Courier"/>
              </a:rPr>
              <a:t>tags</a:t>
            </a:r>
            <a:r>
              <a:rPr lang="en-US" sz="2700" b="1">
                <a:solidFill>
                  <a:srgbClr val="C9DAF8"/>
                </a:solidFill>
                <a:latin typeface="Courier"/>
                <a:ea typeface="Courier"/>
                <a:cs typeface="Courier"/>
                <a:sym typeface="Courier"/>
              </a:rPr>
              <a:t> = {</a:t>
            </a:r>
            <a:endParaRPr sz="2700" b="1">
              <a:solidFill>
                <a:srgbClr val="C9DAF8"/>
              </a:solidFill>
              <a:latin typeface="Courier"/>
              <a:ea typeface="Courier"/>
              <a:cs typeface="Courier"/>
              <a:sym typeface="Courier"/>
            </a:endParaRPr>
          </a:p>
          <a:p>
            <a:pPr marL="0" lvl="0" indent="0" algn="l" rtl="0">
              <a:lnSpc>
                <a:spcPct val="90000"/>
              </a:lnSpc>
              <a:spcBef>
                <a:spcPts val="0"/>
              </a:spcBef>
              <a:spcAft>
                <a:spcPts val="0"/>
              </a:spcAft>
              <a:buNone/>
            </a:pPr>
            <a:r>
              <a:rPr lang="en-US" sz="2700" b="1">
                <a:solidFill>
                  <a:srgbClr val="C9DAF8"/>
                </a:solidFill>
                <a:latin typeface="Courier"/>
                <a:ea typeface="Courier"/>
                <a:cs typeface="Courier"/>
                <a:sym typeface="Courier"/>
              </a:rPr>
              <a:t>    </a:t>
            </a:r>
            <a:r>
              <a:rPr lang="en-US" sz="2700" b="1">
                <a:solidFill>
                  <a:srgbClr val="8E7CC3"/>
                </a:solidFill>
                <a:latin typeface="Courier"/>
                <a:ea typeface="Courier"/>
                <a:cs typeface="Courier"/>
                <a:sym typeface="Courier"/>
              </a:rPr>
              <a:t>Name</a:t>
            </a:r>
            <a:r>
              <a:rPr lang="en-US" sz="2700" b="1">
                <a:solidFill>
                  <a:srgbClr val="C9DAF8"/>
                </a:solidFill>
                <a:latin typeface="Courier"/>
                <a:ea typeface="Courier"/>
                <a:cs typeface="Courier"/>
                <a:sym typeface="Courier"/>
              </a:rPr>
              <a:t> = </a:t>
            </a:r>
            <a:r>
              <a:rPr lang="en-US" sz="2700" b="1">
                <a:solidFill>
                  <a:srgbClr val="6AA84F"/>
                </a:solidFill>
                <a:latin typeface="Courier"/>
                <a:ea typeface="Courier"/>
                <a:cs typeface="Courier"/>
                <a:sym typeface="Courier"/>
              </a:rPr>
              <a:t>“my-first-instance”</a:t>
            </a:r>
            <a:endParaRPr sz="2700" b="1">
              <a:solidFill>
                <a:srgbClr val="6AA84F"/>
              </a:solidFill>
              <a:latin typeface="Courier"/>
              <a:ea typeface="Courier"/>
              <a:cs typeface="Courier"/>
              <a:sym typeface="Courier"/>
            </a:endParaRPr>
          </a:p>
          <a:p>
            <a:pPr marL="0" lvl="0" indent="0" algn="l" rtl="0">
              <a:lnSpc>
                <a:spcPct val="90000"/>
              </a:lnSpc>
              <a:spcBef>
                <a:spcPts val="0"/>
              </a:spcBef>
              <a:spcAft>
                <a:spcPts val="0"/>
              </a:spcAft>
              <a:buNone/>
            </a:pPr>
            <a:r>
              <a:rPr lang="en-US" sz="2700" b="1">
                <a:solidFill>
                  <a:srgbClr val="C9DAF8"/>
                </a:solidFill>
                <a:latin typeface="Courier"/>
                <a:ea typeface="Courier"/>
                <a:cs typeface="Courier"/>
                <a:sym typeface="Courier"/>
              </a:rPr>
              <a:t>  }</a:t>
            </a:r>
            <a:endParaRPr sz="2700" b="1">
              <a:solidFill>
                <a:srgbClr val="C9DAF8"/>
              </a:solidFill>
              <a:latin typeface="Courier"/>
              <a:ea typeface="Courier"/>
              <a:cs typeface="Courier"/>
              <a:sym typeface="Courier"/>
            </a:endParaRPr>
          </a:p>
          <a:p>
            <a:pPr marL="0" lvl="0" indent="0" algn="l" rtl="0">
              <a:lnSpc>
                <a:spcPct val="90000"/>
              </a:lnSpc>
              <a:spcBef>
                <a:spcPts val="0"/>
              </a:spcBef>
              <a:spcAft>
                <a:spcPts val="0"/>
              </a:spcAft>
              <a:buNone/>
            </a:pPr>
            <a:r>
              <a:rPr lang="en-US" sz="2700" b="1">
                <a:solidFill>
                  <a:srgbClr val="C9DAF8"/>
                </a:solidFill>
                <a:latin typeface="Courier"/>
                <a:ea typeface="Courier"/>
                <a:cs typeface="Courier"/>
                <a:sym typeface="Courier"/>
              </a:rPr>
              <a:t>}</a:t>
            </a:r>
            <a:endParaRPr sz="2700" b="1">
              <a:solidFill>
                <a:srgbClr val="C9DAF8"/>
              </a:solidFill>
              <a:latin typeface="Courier"/>
              <a:ea typeface="Courier"/>
              <a:cs typeface="Courier"/>
              <a:sym typeface="Courier"/>
            </a:endParaRPr>
          </a:p>
        </p:txBody>
      </p:sp>
      <p:sp>
        <p:nvSpPr>
          <p:cNvPr id="205" name="Google Shape;205;p32"/>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3"/>
          <p:cNvSpPr txBox="1">
            <a:spLocks noGrp="1"/>
          </p:cNvSpPr>
          <p:nvPr>
            <p:ph type="title"/>
          </p:nvPr>
        </p:nvSpPr>
        <p:spPr>
          <a:xfrm>
            <a:off x="714373" y="243000"/>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Exercise Prep: Let’s Get Set Up</a:t>
            </a:r>
            <a:endParaRPr b="1">
              <a:latin typeface="Helvetica Neue"/>
              <a:ea typeface="Helvetica Neue"/>
              <a:cs typeface="Helvetica Neue"/>
              <a:sym typeface="Helvetica Neue"/>
            </a:endParaRPr>
          </a:p>
        </p:txBody>
      </p:sp>
      <p:sp>
        <p:nvSpPr>
          <p:cNvPr id="211" name="Google Shape;211;p33"/>
          <p:cNvSpPr txBox="1">
            <a:spLocks noGrp="1"/>
          </p:cNvSpPr>
          <p:nvPr>
            <p:ph type="body" idx="1"/>
          </p:nvPr>
        </p:nvSpPr>
        <p:spPr>
          <a:xfrm>
            <a:off x="621000" y="1134000"/>
            <a:ext cx="7884000" cy="3510000"/>
          </a:xfrm>
          <a:prstGeom prst="rect">
            <a:avLst/>
          </a:prstGeom>
          <a:noFill/>
          <a:ln>
            <a:noFill/>
          </a:ln>
        </p:spPr>
        <p:txBody>
          <a:bodyPr spcFirstLastPara="1" wrap="square" lIns="67500" tIns="35100" rIns="68575" bIns="34275" anchor="t" anchorCtr="0">
            <a:noAutofit/>
          </a:bodyPr>
          <a:lstStyle/>
          <a:p>
            <a:pPr marL="342900" lvl="0" indent="-279400" algn="l" rtl="0">
              <a:lnSpc>
                <a:spcPct val="90000"/>
              </a:lnSpc>
              <a:spcBef>
                <a:spcPts val="0"/>
              </a:spcBef>
              <a:spcAft>
                <a:spcPts val="0"/>
              </a:spcAft>
              <a:buSzPts val="1800"/>
              <a:buAutoNum type="arabicPeriod"/>
            </a:pPr>
            <a:r>
              <a:rPr lang="en-US" dirty="0"/>
              <a:t>We will create an isolated (and consistent) development and execution environment where you can run Terraform</a:t>
            </a:r>
          </a:p>
          <a:p>
            <a:pPr marL="342900" lvl="0" indent="-279400" algn="l" rtl="0">
              <a:lnSpc>
                <a:spcPct val="90000"/>
              </a:lnSpc>
              <a:spcBef>
                <a:spcPts val="0"/>
              </a:spcBef>
              <a:spcAft>
                <a:spcPts val="0"/>
              </a:spcAft>
              <a:buSzPts val="1800"/>
              <a:buAutoNum type="arabicPeriod"/>
            </a:pPr>
            <a:endParaRPr lang="en-US" dirty="0"/>
          </a:p>
          <a:p>
            <a:pPr marL="342900" lvl="0" indent="-279400" algn="l" rtl="0">
              <a:lnSpc>
                <a:spcPct val="90000"/>
              </a:lnSpc>
              <a:spcBef>
                <a:spcPts val="0"/>
              </a:spcBef>
              <a:spcAft>
                <a:spcPts val="0"/>
              </a:spcAft>
              <a:buSzPts val="1800"/>
              <a:buAutoNum type="arabicPeriod"/>
            </a:pPr>
            <a:r>
              <a:rPr lang="en-US" dirty="0"/>
              <a:t>You have been emailed your student alias, access key, secret key, and console password (check your Junk folder if you don’t have an email from me, and I can also send you the info via Zoom Chat)</a:t>
            </a:r>
          </a:p>
          <a:p>
            <a:pPr marL="342900" lvl="0" indent="-279400" algn="l" rtl="0">
              <a:lnSpc>
                <a:spcPct val="90000"/>
              </a:lnSpc>
              <a:spcBef>
                <a:spcPts val="0"/>
              </a:spcBef>
              <a:spcAft>
                <a:spcPts val="0"/>
              </a:spcAft>
              <a:buSzPts val="1800"/>
              <a:buAutoNum type="arabicPeriod"/>
            </a:pPr>
            <a:endParaRPr lang="en-US" dirty="0"/>
          </a:p>
          <a:p>
            <a:pPr marL="342900" lvl="0" indent="-279400" algn="l" rtl="0">
              <a:lnSpc>
                <a:spcPct val="90000"/>
              </a:lnSpc>
              <a:spcBef>
                <a:spcPts val="0"/>
              </a:spcBef>
              <a:spcAft>
                <a:spcPts val="0"/>
              </a:spcAft>
              <a:buSzPts val="1800"/>
              <a:buAutoNum type="arabicPeriod"/>
            </a:pPr>
            <a:r>
              <a:rPr lang="en-US" dirty="0"/>
              <a:t>Let’s get these working in your development environment–this will allow you to create things and verify they exist in AWS</a:t>
            </a:r>
          </a:p>
          <a:p>
            <a:pPr marL="342900" lvl="0" indent="-279400" algn="l" rtl="0">
              <a:lnSpc>
                <a:spcPct val="90000"/>
              </a:lnSpc>
              <a:spcBef>
                <a:spcPts val="0"/>
              </a:spcBef>
              <a:spcAft>
                <a:spcPts val="0"/>
              </a:spcAft>
              <a:buSzPts val="1800"/>
              <a:buAutoNum type="arabicPeriod"/>
            </a:pPr>
            <a:endParaRPr lang="en-US" dirty="0"/>
          </a:p>
          <a:p>
            <a:pPr marL="342900" lvl="0" indent="-279400" algn="l" rtl="0">
              <a:lnSpc>
                <a:spcPct val="90000"/>
              </a:lnSpc>
              <a:spcBef>
                <a:spcPts val="0"/>
              </a:spcBef>
              <a:spcAft>
                <a:spcPts val="0"/>
              </a:spcAft>
              <a:buSzPts val="1800"/>
              <a:buAutoNum type="arabicPeriod"/>
            </a:pPr>
            <a:r>
              <a:rPr lang="en-US" dirty="0"/>
              <a:t>Access to your instructional repository: </a:t>
            </a:r>
            <a:r>
              <a:rPr lang="en-US" u="sng" dirty="0">
                <a:solidFill>
                  <a:schemeClr val="hlink"/>
                </a:solidFill>
                <a:hlinkClick r:id="rId3"/>
              </a:rPr>
              <a:t>Course Setup</a:t>
            </a:r>
            <a:endParaRPr dirty="0"/>
          </a:p>
        </p:txBody>
      </p:sp>
      <p:sp>
        <p:nvSpPr>
          <p:cNvPr id="212" name="Google Shape;212;p33"/>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21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4"/>
          <p:cNvSpPr txBox="1">
            <a:spLocks noGrp="1"/>
          </p:cNvSpPr>
          <p:nvPr>
            <p:ph type="title"/>
          </p:nvPr>
        </p:nvSpPr>
        <p:spPr>
          <a:xfrm>
            <a:off x="714373" y="243000"/>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Format of a Terraform Project</a:t>
            </a:r>
            <a:endParaRPr b="1">
              <a:latin typeface="Helvetica Neue"/>
              <a:ea typeface="Helvetica Neue"/>
              <a:cs typeface="Helvetica Neue"/>
              <a:sym typeface="Helvetica Neue"/>
            </a:endParaRPr>
          </a:p>
        </p:txBody>
      </p:sp>
      <p:sp>
        <p:nvSpPr>
          <p:cNvPr id="218" name="Google Shape;218;p34"/>
          <p:cNvSpPr txBox="1">
            <a:spLocks noGrp="1"/>
          </p:cNvSpPr>
          <p:nvPr>
            <p:ph type="body" idx="1"/>
          </p:nvPr>
        </p:nvSpPr>
        <p:spPr>
          <a:xfrm>
            <a:off x="621000" y="1134000"/>
            <a:ext cx="7884000" cy="3510000"/>
          </a:xfrm>
          <a:prstGeom prst="rect">
            <a:avLst/>
          </a:prstGeom>
          <a:noFill/>
          <a:ln>
            <a:noFill/>
          </a:ln>
        </p:spPr>
        <p:txBody>
          <a:bodyPr spcFirstLastPara="1" wrap="square" lIns="67500" tIns="35100" rIns="68575" bIns="34275" anchor="t" anchorCtr="0">
            <a:noAutofit/>
          </a:bodyPr>
          <a:lstStyle/>
          <a:p>
            <a:pPr marL="0" lvl="0" indent="0" algn="l" rtl="0">
              <a:lnSpc>
                <a:spcPct val="150000"/>
              </a:lnSpc>
              <a:spcBef>
                <a:spcPts val="0"/>
              </a:spcBef>
              <a:spcAft>
                <a:spcPts val="0"/>
              </a:spcAft>
              <a:buNone/>
            </a:pPr>
            <a:r>
              <a:rPr lang="en-US" b="1" dirty="0">
                <a:solidFill>
                  <a:srgbClr val="000000"/>
                </a:solidFill>
                <a:latin typeface="Helvetica Neue"/>
                <a:ea typeface="Helvetica Neue"/>
                <a:cs typeface="Helvetica Neue"/>
                <a:sym typeface="Helvetica Neue"/>
              </a:rPr>
              <a:t>    example-terraform-project</a:t>
            </a:r>
          </a:p>
          <a:p>
            <a:pPr marL="0" lvl="0" indent="0" algn="l" rtl="0">
              <a:lnSpc>
                <a:spcPct val="150000"/>
              </a:lnSpc>
              <a:spcBef>
                <a:spcPts val="0"/>
              </a:spcBef>
              <a:spcAft>
                <a:spcPts val="0"/>
              </a:spcAft>
              <a:buNone/>
            </a:pPr>
            <a:r>
              <a:rPr lang="en-US" b="1" dirty="0">
                <a:solidFill>
                  <a:srgbClr val="000000"/>
                </a:solidFill>
                <a:latin typeface="Helvetica Neue"/>
                <a:sym typeface="Helvetica Neue"/>
              </a:rPr>
              <a:t>         </a:t>
            </a:r>
            <a:r>
              <a:rPr lang="en-US" dirty="0">
                <a:solidFill>
                  <a:srgbClr val="000000"/>
                </a:solidFill>
              </a:rPr>
              <a:t>.terraform (more on this directory later)</a:t>
            </a:r>
            <a:endParaRPr dirty="0">
              <a:solidFill>
                <a:srgbClr val="000000"/>
              </a:solidFill>
            </a:endParaRPr>
          </a:p>
          <a:p>
            <a:pPr marL="0" lvl="0" indent="0" algn="l" rtl="0">
              <a:lnSpc>
                <a:spcPct val="150000"/>
              </a:lnSpc>
              <a:spcBef>
                <a:spcPts val="0"/>
              </a:spcBef>
              <a:spcAft>
                <a:spcPts val="0"/>
              </a:spcAft>
              <a:buNone/>
            </a:pPr>
            <a:r>
              <a:rPr lang="en-US" dirty="0">
                <a:solidFill>
                  <a:srgbClr val="000000"/>
                </a:solidFill>
              </a:rPr>
              <a:t>         main.tf</a:t>
            </a:r>
            <a:endParaRPr dirty="0">
              <a:solidFill>
                <a:srgbClr val="000000"/>
              </a:solidFill>
            </a:endParaRPr>
          </a:p>
          <a:p>
            <a:pPr marL="0" lvl="0" indent="0" algn="l" rtl="0">
              <a:lnSpc>
                <a:spcPct val="150000"/>
              </a:lnSpc>
              <a:spcBef>
                <a:spcPts val="0"/>
              </a:spcBef>
              <a:spcAft>
                <a:spcPts val="0"/>
              </a:spcAft>
              <a:buNone/>
            </a:pPr>
            <a:r>
              <a:rPr lang="en-US" dirty="0">
                <a:solidFill>
                  <a:srgbClr val="000000"/>
                </a:solidFill>
              </a:rPr>
              <a:t>         outputs.tf</a:t>
            </a:r>
            <a:endParaRPr dirty="0">
              <a:solidFill>
                <a:srgbClr val="000000"/>
              </a:solidFill>
            </a:endParaRPr>
          </a:p>
          <a:p>
            <a:pPr marL="0" lvl="0" indent="0" algn="l" rtl="0">
              <a:lnSpc>
                <a:spcPct val="150000"/>
              </a:lnSpc>
              <a:spcBef>
                <a:spcPts val="0"/>
              </a:spcBef>
              <a:spcAft>
                <a:spcPts val="0"/>
              </a:spcAft>
              <a:buNone/>
            </a:pPr>
            <a:r>
              <a:rPr lang="en-US" dirty="0">
                <a:solidFill>
                  <a:srgbClr val="000000"/>
                </a:solidFill>
              </a:rPr>
              <a:t>         variables.tf</a:t>
            </a:r>
            <a:endParaRPr dirty="0">
              <a:solidFill>
                <a:srgbClr val="000000"/>
              </a:solidFill>
            </a:endParaRPr>
          </a:p>
          <a:p>
            <a:pPr marL="0" lvl="0" indent="0" algn="l" rtl="0">
              <a:lnSpc>
                <a:spcPct val="150000"/>
              </a:lnSpc>
              <a:spcBef>
                <a:spcPts val="0"/>
              </a:spcBef>
              <a:spcAft>
                <a:spcPts val="0"/>
              </a:spcAft>
              <a:buNone/>
            </a:pPr>
            <a:r>
              <a:rPr lang="en-US" dirty="0">
                <a:solidFill>
                  <a:srgbClr val="000000"/>
                </a:solidFill>
              </a:rPr>
              <a:t>         </a:t>
            </a:r>
            <a:r>
              <a:rPr lang="en-US" dirty="0" err="1">
                <a:solidFill>
                  <a:srgbClr val="000000"/>
                </a:solidFill>
              </a:rPr>
              <a:t>terraform.tfvars</a:t>
            </a:r>
            <a:endParaRPr dirty="0">
              <a:solidFill>
                <a:srgbClr val="000000"/>
              </a:solidFill>
            </a:endParaRPr>
          </a:p>
          <a:p>
            <a:pPr marL="0" lvl="0" indent="0" algn="l" rtl="0">
              <a:lnSpc>
                <a:spcPct val="150000"/>
              </a:lnSpc>
              <a:spcBef>
                <a:spcPts val="0"/>
              </a:spcBef>
              <a:spcAft>
                <a:spcPts val="0"/>
              </a:spcAft>
              <a:buNone/>
            </a:pPr>
            <a:r>
              <a:rPr lang="en-US" dirty="0">
                <a:solidFill>
                  <a:srgbClr val="000000"/>
                </a:solidFill>
              </a:rPr>
              <a:t>         </a:t>
            </a:r>
            <a:r>
              <a:rPr lang="en-US" dirty="0" err="1">
                <a:solidFill>
                  <a:srgbClr val="000000"/>
                </a:solidFill>
              </a:rPr>
              <a:t>others.auto.tfvars</a:t>
            </a:r>
            <a:endParaRPr dirty="0">
              <a:solidFill>
                <a:srgbClr val="000000"/>
              </a:solidFill>
            </a:endParaRPr>
          </a:p>
          <a:p>
            <a:pPr marL="0" lvl="0" indent="0" algn="l" rtl="0">
              <a:lnSpc>
                <a:spcPct val="90000"/>
              </a:lnSpc>
              <a:spcBef>
                <a:spcPts val="0"/>
              </a:spcBef>
              <a:spcAft>
                <a:spcPts val="0"/>
              </a:spcAft>
              <a:buNone/>
            </a:pPr>
            <a:endParaRPr dirty="0">
              <a:solidFill>
                <a:srgbClr val="000000"/>
              </a:solidFill>
            </a:endParaRPr>
          </a:p>
        </p:txBody>
      </p:sp>
      <p:sp>
        <p:nvSpPr>
          <p:cNvPr id="219" name="Google Shape;219;p34"/>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22</a:t>
            </a:fld>
            <a:endParaRPr/>
          </a:p>
        </p:txBody>
      </p:sp>
      <p:sp>
        <p:nvSpPr>
          <p:cNvPr id="220" name="Google Shape;220;p34"/>
          <p:cNvSpPr/>
          <p:nvPr/>
        </p:nvSpPr>
        <p:spPr>
          <a:xfrm>
            <a:off x="676500" y="1272619"/>
            <a:ext cx="196969" cy="128775"/>
          </a:xfrm>
          <a:prstGeom prst="flowChartMerge">
            <a:avLst/>
          </a:prstGeom>
          <a:solidFill>
            <a:schemeClr val="lt2"/>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r>
              <a:rPr lang="en-US" sz="1100"/>
              <a:t> </a:t>
            </a:r>
            <a:endParaRPr sz="1100"/>
          </a:p>
        </p:txBody>
      </p:sp>
      <p:pic>
        <p:nvPicPr>
          <p:cNvPr id="221" name="Google Shape;221;p34"/>
          <p:cNvPicPr preferRelativeResize="0"/>
          <p:nvPr/>
        </p:nvPicPr>
        <p:blipFill>
          <a:blip r:embed="rId3">
            <a:alphaModFix/>
          </a:blip>
          <a:stretch>
            <a:fillRect/>
          </a:stretch>
        </p:blipFill>
        <p:spPr>
          <a:xfrm>
            <a:off x="928031" y="1989506"/>
            <a:ext cx="297150" cy="297150"/>
          </a:xfrm>
          <a:prstGeom prst="rect">
            <a:avLst/>
          </a:prstGeom>
          <a:noFill/>
          <a:ln>
            <a:noFill/>
          </a:ln>
        </p:spPr>
      </p:pic>
      <p:pic>
        <p:nvPicPr>
          <p:cNvPr id="222" name="Google Shape;222;p34"/>
          <p:cNvPicPr preferRelativeResize="0"/>
          <p:nvPr/>
        </p:nvPicPr>
        <p:blipFill>
          <a:blip r:embed="rId3">
            <a:alphaModFix/>
          </a:blip>
          <a:stretch>
            <a:fillRect/>
          </a:stretch>
        </p:blipFill>
        <p:spPr>
          <a:xfrm>
            <a:off x="928031" y="2403394"/>
            <a:ext cx="297150" cy="297150"/>
          </a:xfrm>
          <a:prstGeom prst="rect">
            <a:avLst/>
          </a:prstGeom>
          <a:noFill/>
          <a:ln>
            <a:noFill/>
          </a:ln>
        </p:spPr>
      </p:pic>
      <p:pic>
        <p:nvPicPr>
          <p:cNvPr id="223" name="Google Shape;223;p34"/>
          <p:cNvPicPr preferRelativeResize="0"/>
          <p:nvPr/>
        </p:nvPicPr>
        <p:blipFill>
          <a:blip r:embed="rId3">
            <a:alphaModFix/>
          </a:blip>
          <a:stretch>
            <a:fillRect/>
          </a:stretch>
        </p:blipFill>
        <p:spPr>
          <a:xfrm>
            <a:off x="928031" y="2802994"/>
            <a:ext cx="297150" cy="297150"/>
          </a:xfrm>
          <a:prstGeom prst="rect">
            <a:avLst/>
          </a:prstGeom>
          <a:noFill/>
          <a:ln>
            <a:noFill/>
          </a:ln>
        </p:spPr>
      </p:pic>
      <p:pic>
        <p:nvPicPr>
          <p:cNvPr id="224" name="Google Shape;224;p34"/>
          <p:cNvPicPr preferRelativeResize="0"/>
          <p:nvPr/>
        </p:nvPicPr>
        <p:blipFill>
          <a:blip r:embed="rId3">
            <a:alphaModFix/>
          </a:blip>
          <a:stretch>
            <a:fillRect/>
          </a:stretch>
        </p:blipFill>
        <p:spPr>
          <a:xfrm>
            <a:off x="928031" y="3202594"/>
            <a:ext cx="297150" cy="297150"/>
          </a:xfrm>
          <a:prstGeom prst="rect">
            <a:avLst/>
          </a:prstGeom>
          <a:noFill/>
          <a:ln>
            <a:noFill/>
          </a:ln>
        </p:spPr>
      </p:pic>
      <p:sp>
        <p:nvSpPr>
          <p:cNvPr id="225" name="Google Shape;225;p34"/>
          <p:cNvSpPr/>
          <p:nvPr/>
        </p:nvSpPr>
        <p:spPr>
          <a:xfrm>
            <a:off x="2394413" y="2025244"/>
            <a:ext cx="517313" cy="1105969"/>
          </a:xfrm>
          <a:custGeom>
            <a:avLst/>
            <a:gdLst/>
            <a:ahLst/>
            <a:cxnLst/>
            <a:rect l="l" t="t" r="r" b="b"/>
            <a:pathLst>
              <a:path w="27590" h="58985" extrusionOk="0">
                <a:moveTo>
                  <a:pt x="0" y="0"/>
                </a:moveTo>
                <a:cubicBezTo>
                  <a:pt x="4579" y="4579"/>
                  <a:pt x="26529" y="17642"/>
                  <a:pt x="27472" y="27473"/>
                </a:cubicBezTo>
                <a:cubicBezTo>
                  <a:pt x="28415" y="37304"/>
                  <a:pt x="9292" y="53733"/>
                  <a:pt x="5656" y="58985"/>
                </a:cubicBezTo>
              </a:path>
            </a:pathLst>
          </a:custGeom>
          <a:noFill/>
          <a:ln w="9525" cap="flat" cmpd="sng">
            <a:solidFill>
              <a:schemeClr val="dk2"/>
            </a:solidFill>
            <a:prstDash val="solid"/>
            <a:round/>
            <a:headEnd type="none" w="med" len="med"/>
            <a:tailEnd type="none" w="med" len="med"/>
          </a:ln>
        </p:spPr>
      </p:sp>
      <p:sp>
        <p:nvSpPr>
          <p:cNvPr id="226" name="Google Shape;226;p34"/>
          <p:cNvSpPr/>
          <p:nvPr/>
        </p:nvSpPr>
        <p:spPr>
          <a:xfrm>
            <a:off x="3061013" y="2483213"/>
            <a:ext cx="1371300" cy="203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7" name="Google Shape;227;p34"/>
          <p:cNvSpPr txBox="1"/>
          <p:nvPr/>
        </p:nvSpPr>
        <p:spPr>
          <a:xfrm>
            <a:off x="4530580" y="2430188"/>
            <a:ext cx="2550157" cy="2973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dirty="0">
                <a:latin typeface="Helvetica Neue Light"/>
                <a:ea typeface="Helvetica Neue Light"/>
                <a:cs typeface="Helvetica Neue Light"/>
                <a:sym typeface="Helvetica Neue Light"/>
              </a:rPr>
              <a:t>*.</a:t>
            </a:r>
            <a:r>
              <a:rPr lang="en-US" dirty="0" err="1">
                <a:latin typeface="Helvetica Neue Light"/>
                <a:ea typeface="Helvetica Neue Light"/>
                <a:cs typeface="Helvetica Neue Light"/>
                <a:sym typeface="Helvetica Neue Light"/>
              </a:rPr>
              <a:t>tf</a:t>
            </a:r>
            <a:r>
              <a:rPr lang="en-US" dirty="0">
                <a:latin typeface="Helvetica Neue Light"/>
                <a:ea typeface="Helvetica Neue Light"/>
                <a:cs typeface="Helvetica Neue Light"/>
                <a:sym typeface="Helvetica Neue Light"/>
              </a:rPr>
              <a:t> files get merged at runtime</a:t>
            </a:r>
            <a:endParaRPr dirty="0">
              <a:latin typeface="Helvetica Neue Light"/>
              <a:ea typeface="Helvetica Neue Light"/>
              <a:cs typeface="Helvetica Neue Light"/>
              <a:sym typeface="Helvetica Neue Light"/>
            </a:endParaRPr>
          </a:p>
        </p:txBody>
      </p:sp>
      <p:sp>
        <p:nvSpPr>
          <p:cNvPr id="228" name="Google Shape;228;p34"/>
          <p:cNvSpPr/>
          <p:nvPr/>
        </p:nvSpPr>
        <p:spPr>
          <a:xfrm>
            <a:off x="3175370" y="3385313"/>
            <a:ext cx="273169" cy="689344"/>
          </a:xfrm>
          <a:custGeom>
            <a:avLst/>
            <a:gdLst/>
            <a:ahLst/>
            <a:cxnLst/>
            <a:rect l="l" t="t" r="r" b="b"/>
            <a:pathLst>
              <a:path w="14569" h="36765" extrusionOk="0">
                <a:moveTo>
                  <a:pt x="0" y="0"/>
                </a:moveTo>
                <a:cubicBezTo>
                  <a:pt x="2424" y="2289"/>
                  <a:pt x="14342" y="7609"/>
                  <a:pt x="14544" y="13736"/>
                </a:cubicBezTo>
                <a:cubicBezTo>
                  <a:pt x="14746" y="19864"/>
                  <a:pt x="3434" y="32927"/>
                  <a:pt x="1212" y="36765"/>
                </a:cubicBezTo>
              </a:path>
            </a:pathLst>
          </a:custGeom>
          <a:noFill/>
          <a:ln w="9525" cap="flat" cmpd="sng">
            <a:solidFill>
              <a:schemeClr val="dk2"/>
            </a:solidFill>
            <a:prstDash val="solid"/>
            <a:round/>
            <a:headEnd type="none" w="med" len="med"/>
            <a:tailEnd type="none" w="med" len="med"/>
          </a:ln>
        </p:spPr>
      </p:sp>
      <p:sp>
        <p:nvSpPr>
          <p:cNvPr id="229" name="Google Shape;229;p34"/>
          <p:cNvSpPr/>
          <p:nvPr/>
        </p:nvSpPr>
        <p:spPr>
          <a:xfrm>
            <a:off x="3555073" y="3561694"/>
            <a:ext cx="1371300" cy="203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0" name="Google Shape;230;p34"/>
          <p:cNvSpPr txBox="1"/>
          <p:nvPr/>
        </p:nvSpPr>
        <p:spPr>
          <a:xfrm>
            <a:off x="5032906" y="3467794"/>
            <a:ext cx="2938785" cy="2973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dirty="0" err="1">
                <a:latin typeface="Helvetica Neue Light"/>
                <a:ea typeface="Helvetica Neue Light"/>
                <a:cs typeface="Helvetica Neue Light"/>
                <a:sym typeface="Helvetica Neue Light"/>
              </a:rPr>
              <a:t>terraform.tfvars</a:t>
            </a:r>
            <a:r>
              <a:rPr lang="en-US" dirty="0">
                <a:latin typeface="Helvetica Neue Light"/>
                <a:ea typeface="Helvetica Neue Light"/>
                <a:cs typeface="Helvetica Neue Light"/>
                <a:sym typeface="Helvetica Neue Light"/>
              </a:rPr>
              <a:t> and *.</a:t>
            </a:r>
            <a:r>
              <a:rPr lang="en-US" dirty="0" err="1">
                <a:latin typeface="Helvetica Neue Light"/>
                <a:ea typeface="Helvetica Neue Light"/>
                <a:cs typeface="Helvetica Neue Light"/>
                <a:sym typeface="Helvetica Neue Light"/>
              </a:rPr>
              <a:t>auto.tfvars</a:t>
            </a:r>
            <a:r>
              <a:rPr lang="en-US" dirty="0">
                <a:latin typeface="Helvetica Neue Light"/>
                <a:ea typeface="Helvetica Neue Light"/>
                <a:cs typeface="Helvetica Neue Light"/>
                <a:sym typeface="Helvetica Neue Light"/>
              </a:rPr>
              <a:t> files get merged at runtime</a:t>
            </a:r>
            <a:endParaRPr dirty="0">
              <a:latin typeface="Helvetica Neue Light"/>
              <a:ea typeface="Helvetica Neue Light"/>
              <a:cs typeface="Helvetica Neue Light"/>
              <a:sym typeface="Helvetica Neue Light"/>
            </a:endParaRPr>
          </a:p>
        </p:txBody>
      </p:sp>
      <p:sp>
        <p:nvSpPr>
          <p:cNvPr id="231" name="Google Shape;231;p34"/>
          <p:cNvSpPr/>
          <p:nvPr/>
        </p:nvSpPr>
        <p:spPr>
          <a:xfrm rot="-5400000">
            <a:off x="978122" y="1652044"/>
            <a:ext cx="196969" cy="128775"/>
          </a:xfrm>
          <a:prstGeom prst="flowChartMerge">
            <a:avLst/>
          </a:prstGeom>
          <a:solidFill>
            <a:schemeClr val="lt2"/>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r>
              <a:rPr lang="en-US" sz="1100"/>
              <a:t> </a:t>
            </a:r>
            <a:endParaRPr sz="1100"/>
          </a:p>
        </p:txBody>
      </p:sp>
      <p:pic>
        <p:nvPicPr>
          <p:cNvPr id="232" name="Google Shape;232;p34"/>
          <p:cNvPicPr preferRelativeResize="0"/>
          <p:nvPr/>
        </p:nvPicPr>
        <p:blipFill>
          <a:blip r:embed="rId3">
            <a:alphaModFix/>
          </a:blip>
          <a:stretch>
            <a:fillRect/>
          </a:stretch>
        </p:blipFill>
        <p:spPr>
          <a:xfrm>
            <a:off x="928031" y="3635625"/>
            <a:ext cx="297150" cy="297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5"/>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Hashicorp Configuration Language (HCL)</a:t>
            </a:r>
            <a:endParaRPr b="1">
              <a:latin typeface="Helvetica Neue"/>
              <a:ea typeface="Helvetica Neue"/>
              <a:cs typeface="Helvetica Neue"/>
              <a:sym typeface="Helvetica Neue"/>
            </a:endParaRPr>
          </a:p>
        </p:txBody>
      </p:sp>
      <p:sp>
        <p:nvSpPr>
          <p:cNvPr id="238" name="Google Shape;238;p35"/>
          <p:cNvSpPr txBox="1">
            <a:spLocks noGrp="1"/>
          </p:cNvSpPr>
          <p:nvPr>
            <p:ph type="body" idx="1"/>
          </p:nvPr>
        </p:nvSpPr>
        <p:spPr>
          <a:xfrm>
            <a:off x="630000" y="1277474"/>
            <a:ext cx="7884000" cy="3321000"/>
          </a:xfrm>
          <a:prstGeom prst="rect">
            <a:avLst/>
          </a:prstGeom>
          <a:noFill/>
          <a:ln>
            <a:noFill/>
          </a:ln>
        </p:spPr>
        <p:txBody>
          <a:bodyPr spcFirstLastPara="1" wrap="square" lIns="67500" tIns="35100" rIns="68575" bIns="34275" anchor="t" anchorCtr="0">
            <a:noAutofit/>
          </a:bodyPr>
          <a:lstStyle/>
          <a:p>
            <a:pPr marL="342900" lvl="0" indent="-279400" algn="l" rtl="0">
              <a:lnSpc>
                <a:spcPct val="90000"/>
              </a:lnSpc>
              <a:spcBef>
                <a:spcPts val="0"/>
              </a:spcBef>
              <a:spcAft>
                <a:spcPts val="0"/>
              </a:spcAft>
              <a:buClr>
                <a:srgbClr val="000000"/>
              </a:buClr>
              <a:buSzPts val="1800"/>
              <a:buChar char="●"/>
            </a:pPr>
            <a:r>
              <a:rPr lang="en-US" dirty="0">
                <a:solidFill>
                  <a:srgbClr val="000000"/>
                </a:solidFill>
              </a:rPr>
              <a:t>The goal of HCL is to build a structured configuration language that is both human and machine friendly for use with command-line tools, but specifically targeted towards DevOps tools, servers, etc.</a:t>
            </a:r>
            <a:endParaRPr dirty="0">
              <a:solidFill>
                <a:srgbClr val="000000"/>
              </a:solidFill>
            </a:endParaRPr>
          </a:p>
          <a:p>
            <a:pPr marL="342900" lvl="0" indent="0" algn="l" rtl="0">
              <a:lnSpc>
                <a:spcPct val="90000"/>
              </a:lnSpc>
              <a:spcBef>
                <a:spcPts val="0"/>
              </a:spcBef>
              <a:spcAft>
                <a:spcPts val="0"/>
              </a:spcAft>
              <a:buNone/>
            </a:pPr>
            <a:endParaRPr dirty="0">
              <a:solidFill>
                <a:srgbClr val="000000"/>
              </a:solidFill>
            </a:endParaRPr>
          </a:p>
          <a:p>
            <a:pPr marL="342900" lvl="0" indent="-279400" algn="l" rtl="0">
              <a:lnSpc>
                <a:spcPct val="90000"/>
              </a:lnSpc>
              <a:spcBef>
                <a:spcPts val="0"/>
              </a:spcBef>
              <a:spcAft>
                <a:spcPts val="0"/>
              </a:spcAft>
              <a:buClr>
                <a:srgbClr val="000000"/>
              </a:buClr>
              <a:buSzPts val="1800"/>
              <a:buChar char="●"/>
            </a:pPr>
            <a:r>
              <a:rPr lang="en-US" dirty="0">
                <a:solidFill>
                  <a:srgbClr val="000000"/>
                </a:solidFill>
              </a:rPr>
              <a:t>Fully JSON compatible</a:t>
            </a:r>
            <a:endParaRPr dirty="0">
              <a:solidFill>
                <a:srgbClr val="000000"/>
              </a:solidFill>
            </a:endParaRPr>
          </a:p>
          <a:p>
            <a:pPr marL="0" lvl="0" indent="0" algn="l" rtl="0">
              <a:lnSpc>
                <a:spcPct val="90000"/>
              </a:lnSpc>
              <a:spcBef>
                <a:spcPts val="0"/>
              </a:spcBef>
              <a:spcAft>
                <a:spcPts val="0"/>
              </a:spcAft>
              <a:buNone/>
            </a:pPr>
            <a:endParaRPr dirty="0">
              <a:solidFill>
                <a:srgbClr val="000000"/>
              </a:solidFill>
            </a:endParaRPr>
          </a:p>
          <a:p>
            <a:pPr marL="342900" lvl="0" indent="-279400" algn="l" rtl="0">
              <a:lnSpc>
                <a:spcPct val="90000"/>
              </a:lnSpc>
              <a:spcBef>
                <a:spcPts val="0"/>
              </a:spcBef>
              <a:spcAft>
                <a:spcPts val="0"/>
              </a:spcAft>
              <a:buClr>
                <a:srgbClr val="000000"/>
              </a:buClr>
              <a:buSzPts val="1800"/>
              <a:buChar char="●"/>
            </a:pPr>
            <a:r>
              <a:rPr lang="en-US" dirty="0">
                <a:solidFill>
                  <a:srgbClr val="000000"/>
                </a:solidFill>
              </a:rPr>
              <a:t>Made up of </a:t>
            </a:r>
            <a:r>
              <a:rPr lang="en-US" b="1" dirty="0">
                <a:solidFill>
                  <a:srgbClr val="000000"/>
                </a:solidFill>
                <a:latin typeface="Helvetica Neue"/>
                <a:ea typeface="Helvetica Neue"/>
                <a:cs typeface="Helvetica Neue"/>
                <a:sym typeface="Helvetica Neue"/>
              </a:rPr>
              <a:t>blocks</a:t>
            </a:r>
            <a:r>
              <a:rPr lang="en-US" dirty="0">
                <a:solidFill>
                  <a:srgbClr val="000000"/>
                </a:solidFill>
              </a:rPr>
              <a:t>, which roughly equate to JSON objects. Each block maps to an object type as defined by </a:t>
            </a:r>
            <a:r>
              <a:rPr lang="en-US" b="1" dirty="0">
                <a:solidFill>
                  <a:srgbClr val="000000"/>
                </a:solidFill>
                <a:latin typeface="Helvetica Neue"/>
                <a:ea typeface="Helvetica Neue"/>
                <a:cs typeface="Helvetica Neue"/>
                <a:sym typeface="Helvetica Neue"/>
              </a:rPr>
              <a:t>Terraform providers</a:t>
            </a:r>
            <a:r>
              <a:rPr lang="en-US" dirty="0">
                <a:solidFill>
                  <a:srgbClr val="000000"/>
                </a:solidFill>
              </a:rPr>
              <a:t> (we’ll talk more about providers later)</a:t>
            </a:r>
            <a:endParaRPr dirty="0">
              <a:solidFill>
                <a:srgbClr val="000000"/>
              </a:solidFill>
            </a:endParaRPr>
          </a:p>
          <a:p>
            <a:pPr marL="0" lvl="0" indent="0" algn="l" rtl="0">
              <a:lnSpc>
                <a:spcPct val="90000"/>
              </a:lnSpc>
              <a:spcBef>
                <a:spcPts val="0"/>
              </a:spcBef>
              <a:spcAft>
                <a:spcPts val="0"/>
              </a:spcAft>
              <a:buNone/>
            </a:pPr>
            <a:endParaRPr dirty="0">
              <a:solidFill>
                <a:srgbClr val="000000"/>
              </a:solidFill>
            </a:endParaRPr>
          </a:p>
          <a:p>
            <a:pPr marL="342900" lvl="0" indent="-279400" algn="l" rtl="0">
              <a:lnSpc>
                <a:spcPct val="90000"/>
              </a:lnSpc>
              <a:spcBef>
                <a:spcPts val="0"/>
              </a:spcBef>
              <a:spcAft>
                <a:spcPts val="0"/>
              </a:spcAft>
              <a:buClr>
                <a:srgbClr val="000000"/>
              </a:buClr>
              <a:buSzPts val="1800"/>
              <a:buChar char="●"/>
            </a:pPr>
            <a:r>
              <a:rPr lang="en-US" u="sng" dirty="0">
                <a:solidFill>
                  <a:schemeClr val="hlink"/>
                </a:solidFill>
                <a:hlinkClick r:id="rId3"/>
              </a:rPr>
              <a:t>https://github.com/hashicorp/hcl</a:t>
            </a:r>
            <a:r>
              <a:rPr lang="en-US" dirty="0">
                <a:solidFill>
                  <a:srgbClr val="000000"/>
                </a:solidFill>
              </a:rPr>
              <a:t> </a:t>
            </a:r>
            <a:endParaRPr dirty="0">
              <a:solidFill>
                <a:srgbClr val="000000"/>
              </a:solidFill>
            </a:endParaRPr>
          </a:p>
        </p:txBody>
      </p:sp>
      <p:sp>
        <p:nvSpPr>
          <p:cNvPr id="239" name="Google Shape;239;p35"/>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23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6"/>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Terraform Project Content Types</a:t>
            </a:r>
            <a:endParaRPr b="1">
              <a:latin typeface="Helvetica Neue"/>
              <a:ea typeface="Helvetica Neue"/>
              <a:cs typeface="Helvetica Neue"/>
              <a:sym typeface="Helvetica Neue"/>
            </a:endParaRPr>
          </a:p>
        </p:txBody>
      </p:sp>
      <p:sp>
        <p:nvSpPr>
          <p:cNvPr id="245" name="Google Shape;245;p36"/>
          <p:cNvSpPr txBox="1">
            <a:spLocks noGrp="1"/>
          </p:cNvSpPr>
          <p:nvPr>
            <p:ph type="body" idx="1"/>
          </p:nvPr>
        </p:nvSpPr>
        <p:spPr>
          <a:xfrm>
            <a:off x="626625" y="1111275"/>
            <a:ext cx="7884000" cy="3510000"/>
          </a:xfrm>
          <a:prstGeom prst="rect">
            <a:avLst/>
          </a:prstGeom>
          <a:noFill/>
          <a:ln>
            <a:noFill/>
          </a:ln>
        </p:spPr>
        <p:txBody>
          <a:bodyPr spcFirstLastPara="1" wrap="square" lIns="67500" tIns="35100" rIns="68575" bIns="34275" anchor="t" anchorCtr="0">
            <a:noAutofit/>
          </a:bodyPr>
          <a:lstStyle/>
          <a:p>
            <a:pPr marL="0" lvl="0" indent="0" algn="l" rtl="0">
              <a:lnSpc>
                <a:spcPct val="90000"/>
              </a:lnSpc>
              <a:spcBef>
                <a:spcPts val="0"/>
              </a:spcBef>
              <a:spcAft>
                <a:spcPts val="0"/>
              </a:spcAft>
              <a:buNone/>
            </a:pPr>
            <a:r>
              <a:rPr lang="en-US" b="1" dirty="0">
                <a:solidFill>
                  <a:srgbClr val="000000"/>
                </a:solidFill>
                <a:latin typeface="Consolas"/>
                <a:ea typeface="Consolas"/>
                <a:cs typeface="Consolas"/>
                <a:sym typeface="Consolas"/>
              </a:rPr>
              <a:t>*.</a:t>
            </a:r>
            <a:r>
              <a:rPr lang="en-US" b="1" dirty="0" err="1">
                <a:solidFill>
                  <a:srgbClr val="000000"/>
                </a:solidFill>
                <a:latin typeface="Consolas"/>
                <a:ea typeface="Consolas"/>
                <a:cs typeface="Consolas"/>
                <a:sym typeface="Consolas"/>
              </a:rPr>
              <a:t>tf</a:t>
            </a:r>
            <a:r>
              <a:rPr lang="en-US" b="1" dirty="0">
                <a:solidFill>
                  <a:srgbClr val="000000"/>
                </a:solidFill>
                <a:latin typeface="Consolas"/>
                <a:ea typeface="Consolas"/>
                <a:cs typeface="Consolas"/>
                <a:sym typeface="Consolas"/>
              </a:rPr>
              <a:t>, *.</a:t>
            </a:r>
            <a:r>
              <a:rPr lang="en-US" b="1" dirty="0" err="1">
                <a:solidFill>
                  <a:srgbClr val="000000"/>
                </a:solidFill>
                <a:latin typeface="Consolas"/>
                <a:ea typeface="Consolas"/>
                <a:cs typeface="Consolas"/>
                <a:sym typeface="Consolas"/>
              </a:rPr>
              <a:t>tf.json</a:t>
            </a:r>
            <a:endParaRPr b="1" dirty="0">
              <a:solidFill>
                <a:srgbClr val="000000"/>
              </a:solidFill>
              <a:latin typeface="Consolas"/>
              <a:ea typeface="Consolas"/>
              <a:cs typeface="Consolas"/>
              <a:sym typeface="Consolas"/>
            </a:endParaRPr>
          </a:p>
          <a:p>
            <a:pPr marL="685800" lvl="1" indent="-279400" algn="l" rtl="0">
              <a:lnSpc>
                <a:spcPct val="90000"/>
              </a:lnSpc>
              <a:spcBef>
                <a:spcPts val="0"/>
              </a:spcBef>
              <a:spcAft>
                <a:spcPts val="0"/>
              </a:spcAft>
              <a:buClr>
                <a:srgbClr val="000000"/>
              </a:buClr>
              <a:buSzPts val="1800"/>
              <a:buChar char="○"/>
            </a:pPr>
            <a:r>
              <a:rPr lang="en-US" sz="1800" dirty="0">
                <a:solidFill>
                  <a:srgbClr val="000000"/>
                </a:solidFill>
              </a:rPr>
              <a:t>HCL or JSON</a:t>
            </a:r>
            <a:endParaRPr sz="1800" dirty="0">
              <a:solidFill>
                <a:srgbClr val="000000"/>
              </a:solidFill>
            </a:endParaRPr>
          </a:p>
          <a:p>
            <a:pPr marL="685800" lvl="1" indent="-279400" algn="l" rtl="0">
              <a:lnSpc>
                <a:spcPct val="90000"/>
              </a:lnSpc>
              <a:spcBef>
                <a:spcPts val="0"/>
              </a:spcBef>
              <a:spcAft>
                <a:spcPts val="0"/>
              </a:spcAft>
              <a:buClr>
                <a:srgbClr val="000000"/>
              </a:buClr>
              <a:buSzPts val="1800"/>
              <a:buChar char="○"/>
            </a:pPr>
            <a:r>
              <a:rPr lang="en-US" sz="1800" dirty="0">
                <a:solidFill>
                  <a:srgbClr val="000000"/>
                </a:solidFill>
              </a:rPr>
              <a:t>These files define your declarative infrastructure and resources</a:t>
            </a:r>
            <a:endParaRPr sz="1800" dirty="0">
              <a:solidFill>
                <a:srgbClr val="000000"/>
              </a:solidFill>
            </a:endParaRPr>
          </a:p>
          <a:p>
            <a:pPr marL="0" lvl="0" indent="0" algn="l" rtl="0">
              <a:lnSpc>
                <a:spcPct val="90000"/>
              </a:lnSpc>
              <a:spcBef>
                <a:spcPts val="0"/>
              </a:spcBef>
              <a:spcAft>
                <a:spcPts val="0"/>
              </a:spcAft>
              <a:buNone/>
            </a:pPr>
            <a:endParaRPr dirty="0">
              <a:solidFill>
                <a:srgbClr val="000000"/>
              </a:solidFill>
            </a:endParaRPr>
          </a:p>
          <a:p>
            <a:pPr marL="0" lvl="0" indent="0" algn="l" rtl="0">
              <a:lnSpc>
                <a:spcPct val="90000"/>
              </a:lnSpc>
              <a:spcBef>
                <a:spcPts val="0"/>
              </a:spcBef>
              <a:spcAft>
                <a:spcPts val="0"/>
              </a:spcAft>
              <a:buNone/>
            </a:pPr>
            <a:r>
              <a:rPr lang="en-US" b="1" dirty="0">
                <a:solidFill>
                  <a:srgbClr val="000000"/>
                </a:solidFill>
                <a:latin typeface="Consolas"/>
                <a:ea typeface="Consolas"/>
                <a:cs typeface="Consolas"/>
                <a:sym typeface="Consolas"/>
              </a:rPr>
              <a:t>*.</a:t>
            </a:r>
            <a:r>
              <a:rPr lang="en-US" b="1" dirty="0" err="1">
                <a:solidFill>
                  <a:srgbClr val="000000"/>
                </a:solidFill>
                <a:latin typeface="Consolas"/>
                <a:ea typeface="Consolas"/>
                <a:cs typeface="Consolas"/>
                <a:sym typeface="Consolas"/>
              </a:rPr>
              <a:t>tfstate</a:t>
            </a:r>
            <a:endParaRPr b="1" dirty="0">
              <a:solidFill>
                <a:srgbClr val="000000"/>
              </a:solidFill>
              <a:latin typeface="Consolas"/>
              <a:ea typeface="Consolas"/>
              <a:cs typeface="Consolas"/>
              <a:sym typeface="Consolas"/>
            </a:endParaRPr>
          </a:p>
          <a:p>
            <a:pPr marL="685800" lvl="1" indent="-279400" algn="l" rtl="0">
              <a:lnSpc>
                <a:spcPct val="90000"/>
              </a:lnSpc>
              <a:spcBef>
                <a:spcPts val="0"/>
              </a:spcBef>
              <a:spcAft>
                <a:spcPts val="0"/>
              </a:spcAft>
              <a:buClr>
                <a:srgbClr val="000000"/>
              </a:buClr>
              <a:buSzPts val="1800"/>
              <a:buChar char="○"/>
            </a:pPr>
            <a:r>
              <a:rPr lang="en-US" sz="1800" dirty="0">
                <a:solidFill>
                  <a:srgbClr val="000000"/>
                </a:solidFill>
              </a:rPr>
              <a:t>JSON files that store state, reference to resources</a:t>
            </a:r>
            <a:endParaRPr sz="1800" dirty="0">
              <a:solidFill>
                <a:srgbClr val="000000"/>
              </a:solidFill>
            </a:endParaRPr>
          </a:p>
          <a:p>
            <a:pPr marL="685800" lvl="1" indent="-279400" algn="l" rtl="0">
              <a:lnSpc>
                <a:spcPct val="90000"/>
              </a:lnSpc>
              <a:spcBef>
                <a:spcPts val="0"/>
              </a:spcBef>
              <a:spcAft>
                <a:spcPts val="0"/>
              </a:spcAft>
              <a:buClr>
                <a:srgbClr val="000000"/>
              </a:buClr>
              <a:buSzPts val="1800"/>
              <a:buChar char="○"/>
            </a:pPr>
            <a:r>
              <a:rPr lang="en-US" sz="1800" dirty="0">
                <a:solidFill>
                  <a:srgbClr val="000000"/>
                </a:solidFill>
              </a:rPr>
              <a:t>Created and maintained by terraform</a:t>
            </a:r>
            <a:endParaRPr sz="1800" dirty="0">
              <a:solidFill>
                <a:srgbClr val="000000"/>
              </a:solidFill>
            </a:endParaRPr>
          </a:p>
          <a:p>
            <a:pPr marL="0" lvl="0" indent="0" algn="l" rtl="0">
              <a:lnSpc>
                <a:spcPct val="90000"/>
              </a:lnSpc>
              <a:spcBef>
                <a:spcPts val="0"/>
              </a:spcBef>
              <a:spcAft>
                <a:spcPts val="0"/>
              </a:spcAft>
              <a:buNone/>
            </a:pPr>
            <a:endParaRPr dirty="0">
              <a:solidFill>
                <a:srgbClr val="000000"/>
              </a:solidFill>
            </a:endParaRPr>
          </a:p>
          <a:p>
            <a:pPr marL="0" lvl="0" indent="0" algn="l" rtl="0">
              <a:lnSpc>
                <a:spcPct val="90000"/>
              </a:lnSpc>
              <a:spcBef>
                <a:spcPts val="0"/>
              </a:spcBef>
              <a:spcAft>
                <a:spcPts val="0"/>
              </a:spcAft>
              <a:buNone/>
            </a:pPr>
            <a:r>
              <a:rPr lang="en-US" b="1" dirty="0">
                <a:solidFill>
                  <a:srgbClr val="000000"/>
                </a:solidFill>
                <a:latin typeface="Consolas"/>
                <a:ea typeface="Consolas"/>
                <a:cs typeface="Consolas"/>
                <a:sym typeface="Consolas"/>
              </a:rPr>
              <a:t>*.</a:t>
            </a:r>
            <a:r>
              <a:rPr lang="en-US" b="1" dirty="0" err="1">
                <a:solidFill>
                  <a:srgbClr val="000000"/>
                </a:solidFill>
                <a:latin typeface="Consolas"/>
                <a:ea typeface="Consolas"/>
                <a:cs typeface="Consolas"/>
                <a:sym typeface="Consolas"/>
              </a:rPr>
              <a:t>tfvars</a:t>
            </a:r>
            <a:r>
              <a:rPr lang="en-US" b="1" dirty="0">
                <a:solidFill>
                  <a:srgbClr val="000000"/>
                </a:solidFill>
                <a:latin typeface="Consolas"/>
                <a:ea typeface="Consolas"/>
                <a:cs typeface="Consolas"/>
                <a:sym typeface="Consolas"/>
              </a:rPr>
              <a:t>,</a:t>
            </a:r>
            <a:r>
              <a:rPr lang="en-US" dirty="0">
                <a:solidFill>
                  <a:srgbClr val="000000"/>
                </a:solidFill>
              </a:rPr>
              <a:t> *</a:t>
            </a:r>
            <a:r>
              <a:rPr lang="en-US" b="1" dirty="0">
                <a:solidFill>
                  <a:srgbClr val="000000"/>
                </a:solidFill>
                <a:latin typeface="Consolas"/>
                <a:ea typeface="Consolas"/>
                <a:cs typeface="Consolas"/>
                <a:sym typeface="Consolas"/>
              </a:rPr>
              <a:t>.</a:t>
            </a:r>
            <a:r>
              <a:rPr lang="en-US" b="1" dirty="0" err="1">
                <a:solidFill>
                  <a:srgbClr val="000000"/>
                </a:solidFill>
                <a:latin typeface="Consolas"/>
                <a:ea typeface="Consolas"/>
                <a:cs typeface="Consolas"/>
                <a:sym typeface="Consolas"/>
              </a:rPr>
              <a:t>tfvars.json</a:t>
            </a:r>
            <a:r>
              <a:rPr lang="en-US" b="1" dirty="0">
                <a:solidFill>
                  <a:srgbClr val="000000"/>
                </a:solidFill>
                <a:latin typeface="Consolas"/>
                <a:ea typeface="Consolas"/>
                <a:cs typeface="Consolas"/>
                <a:sym typeface="Consolas"/>
              </a:rPr>
              <a:t>,</a:t>
            </a:r>
            <a:r>
              <a:rPr lang="en-US" dirty="0">
                <a:solidFill>
                  <a:srgbClr val="000000"/>
                </a:solidFill>
              </a:rPr>
              <a:t> </a:t>
            </a:r>
            <a:r>
              <a:rPr lang="en-US" b="1" dirty="0">
                <a:solidFill>
                  <a:srgbClr val="000000"/>
                </a:solidFill>
                <a:latin typeface="Consolas"/>
                <a:ea typeface="Consolas"/>
                <a:cs typeface="Consolas"/>
                <a:sym typeface="Consolas"/>
              </a:rPr>
              <a:t>*.</a:t>
            </a:r>
            <a:r>
              <a:rPr lang="en-US" b="1" dirty="0" err="1">
                <a:solidFill>
                  <a:srgbClr val="000000"/>
                </a:solidFill>
                <a:latin typeface="Consolas"/>
                <a:ea typeface="Consolas"/>
                <a:cs typeface="Consolas"/>
                <a:sym typeface="Consolas"/>
              </a:rPr>
              <a:t>auto.tfvars</a:t>
            </a:r>
            <a:r>
              <a:rPr lang="en-US" b="1" dirty="0">
                <a:solidFill>
                  <a:srgbClr val="000000"/>
                </a:solidFill>
                <a:latin typeface="Consolas"/>
                <a:ea typeface="Consolas"/>
                <a:cs typeface="Consolas"/>
                <a:sym typeface="Consolas"/>
              </a:rPr>
              <a:t>, *.</a:t>
            </a:r>
            <a:r>
              <a:rPr lang="en-US" b="1" dirty="0" err="1">
                <a:solidFill>
                  <a:srgbClr val="000000"/>
                </a:solidFill>
                <a:latin typeface="Consolas"/>
                <a:ea typeface="Consolas"/>
                <a:cs typeface="Consolas"/>
                <a:sym typeface="Consolas"/>
              </a:rPr>
              <a:t>auto.tfvars.json</a:t>
            </a:r>
            <a:endParaRPr b="1" dirty="0">
              <a:solidFill>
                <a:srgbClr val="000000"/>
              </a:solidFill>
              <a:latin typeface="Consolas"/>
              <a:ea typeface="Consolas"/>
              <a:cs typeface="Consolas"/>
              <a:sym typeface="Consolas"/>
            </a:endParaRPr>
          </a:p>
          <a:p>
            <a:pPr marL="685800" lvl="1" indent="-279400" algn="l" rtl="0">
              <a:lnSpc>
                <a:spcPct val="90000"/>
              </a:lnSpc>
              <a:spcBef>
                <a:spcPts val="0"/>
              </a:spcBef>
              <a:spcAft>
                <a:spcPts val="0"/>
              </a:spcAft>
              <a:buClr>
                <a:srgbClr val="000000"/>
              </a:buClr>
              <a:buSzPts val="1800"/>
              <a:buChar char="○"/>
            </a:pPr>
            <a:r>
              <a:rPr lang="en-US" sz="1800" dirty="0">
                <a:solidFill>
                  <a:srgbClr val="000000"/>
                </a:solidFill>
              </a:rPr>
              <a:t>HCL or JSON</a:t>
            </a:r>
            <a:endParaRPr sz="1800" dirty="0">
              <a:solidFill>
                <a:srgbClr val="000000"/>
              </a:solidFill>
            </a:endParaRPr>
          </a:p>
          <a:p>
            <a:pPr marL="685800" lvl="1" indent="-279400" algn="l" rtl="0">
              <a:lnSpc>
                <a:spcPct val="90000"/>
              </a:lnSpc>
              <a:spcBef>
                <a:spcPts val="0"/>
              </a:spcBef>
              <a:spcAft>
                <a:spcPts val="0"/>
              </a:spcAft>
              <a:buClr>
                <a:srgbClr val="000000"/>
              </a:buClr>
              <a:buSzPts val="1800"/>
              <a:buChar char="○"/>
            </a:pPr>
            <a:r>
              <a:rPr lang="en-US" sz="1800" dirty="0">
                <a:solidFill>
                  <a:srgbClr val="000000"/>
                </a:solidFill>
              </a:rPr>
              <a:t>Variable definitions in bulk</a:t>
            </a:r>
            <a:endParaRPr sz="1800" dirty="0">
              <a:solidFill>
                <a:srgbClr val="000000"/>
              </a:solidFill>
            </a:endParaRPr>
          </a:p>
          <a:p>
            <a:pPr marL="685800" lvl="1" indent="-279400" algn="l" rtl="0">
              <a:lnSpc>
                <a:spcPct val="90000"/>
              </a:lnSpc>
              <a:spcBef>
                <a:spcPts val="0"/>
              </a:spcBef>
              <a:spcAft>
                <a:spcPts val="0"/>
              </a:spcAft>
              <a:buClr>
                <a:srgbClr val="000000"/>
              </a:buClr>
              <a:buSzPts val="1800"/>
              <a:buChar char="○"/>
            </a:pPr>
            <a:r>
              <a:rPr lang="en-US" sz="1800" dirty="0">
                <a:solidFill>
                  <a:srgbClr val="000000"/>
                </a:solidFill>
              </a:rPr>
              <a:t>(More to come on setting variable values at runtime)</a:t>
            </a:r>
            <a:endParaRPr sz="1800" dirty="0">
              <a:solidFill>
                <a:srgbClr val="000000"/>
              </a:solidFill>
            </a:endParaRPr>
          </a:p>
        </p:txBody>
      </p:sp>
      <p:sp>
        <p:nvSpPr>
          <p:cNvPr id="246" name="Google Shape;246;p36"/>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7"/>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Resources</a:t>
            </a:r>
            <a:endParaRPr b="1">
              <a:latin typeface="Helvetica Neue"/>
              <a:ea typeface="Helvetica Neue"/>
              <a:cs typeface="Helvetica Neue"/>
              <a:sym typeface="Helvetica Neue"/>
            </a:endParaRPr>
          </a:p>
        </p:txBody>
      </p:sp>
      <p:sp>
        <p:nvSpPr>
          <p:cNvPr id="252" name="Google Shape;252;p37"/>
          <p:cNvSpPr txBox="1">
            <a:spLocks noGrp="1"/>
          </p:cNvSpPr>
          <p:nvPr>
            <p:ph type="body" idx="1"/>
          </p:nvPr>
        </p:nvSpPr>
        <p:spPr>
          <a:xfrm>
            <a:off x="626625" y="1111275"/>
            <a:ext cx="7884000" cy="355200"/>
          </a:xfrm>
          <a:prstGeom prst="rect">
            <a:avLst/>
          </a:prstGeom>
          <a:noFill/>
          <a:ln>
            <a:noFill/>
          </a:ln>
        </p:spPr>
        <p:txBody>
          <a:bodyPr spcFirstLastPara="1" wrap="square" lIns="67500" tIns="35100" rIns="68575" bIns="34275" anchor="t" anchorCtr="0">
            <a:noAutofit/>
          </a:bodyPr>
          <a:lstStyle/>
          <a:p>
            <a:pPr marL="342900" marR="0" lvl="0" indent="-279400" algn="l" rtl="0">
              <a:lnSpc>
                <a:spcPct val="90000"/>
              </a:lnSpc>
              <a:spcBef>
                <a:spcPts val="0"/>
              </a:spcBef>
              <a:spcAft>
                <a:spcPts val="0"/>
              </a:spcAft>
              <a:buClr>
                <a:srgbClr val="000000"/>
              </a:buClr>
              <a:buSzPts val="1800"/>
              <a:buChar char="●"/>
            </a:pPr>
            <a:r>
              <a:rPr lang="en-US" b="1">
                <a:solidFill>
                  <a:srgbClr val="000000"/>
                </a:solidFill>
                <a:latin typeface="Consolas"/>
                <a:ea typeface="Consolas"/>
                <a:cs typeface="Consolas"/>
                <a:sym typeface="Consolas"/>
              </a:rPr>
              <a:t>*.tf</a:t>
            </a:r>
            <a:r>
              <a:rPr lang="en-US">
                <a:solidFill>
                  <a:srgbClr val="000000"/>
                </a:solidFill>
              </a:rPr>
              <a:t> files contain your </a:t>
            </a:r>
            <a:r>
              <a:rPr lang="en-US" b="1">
                <a:solidFill>
                  <a:srgbClr val="000000"/>
                </a:solidFill>
                <a:latin typeface="Helvetica Neue"/>
                <a:ea typeface="Helvetica Neue"/>
                <a:cs typeface="Helvetica Neue"/>
                <a:sym typeface="Helvetica Neue"/>
              </a:rPr>
              <a:t>HCL declarative</a:t>
            </a:r>
            <a:r>
              <a:rPr lang="en-US">
                <a:solidFill>
                  <a:srgbClr val="000000"/>
                </a:solidFill>
              </a:rPr>
              <a:t> definitions</a:t>
            </a:r>
            <a:endParaRPr>
              <a:solidFill>
                <a:srgbClr val="000000"/>
              </a:solidFill>
            </a:endParaRPr>
          </a:p>
          <a:p>
            <a:pPr marL="0" lvl="0" indent="0" algn="l" rtl="0">
              <a:spcBef>
                <a:spcPts val="0"/>
              </a:spcBef>
              <a:spcAft>
                <a:spcPts val="0"/>
              </a:spcAft>
              <a:buNone/>
            </a:pPr>
            <a:endParaRPr>
              <a:solidFill>
                <a:srgbClr val="000000"/>
              </a:solidFill>
            </a:endParaRPr>
          </a:p>
        </p:txBody>
      </p:sp>
      <p:sp>
        <p:nvSpPr>
          <p:cNvPr id="253" name="Google Shape;253;p37"/>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25</a:t>
            </a:fld>
            <a:endParaRPr/>
          </a:p>
        </p:txBody>
      </p:sp>
      <p:sp>
        <p:nvSpPr>
          <p:cNvPr id="254" name="Google Shape;254;p37"/>
          <p:cNvSpPr txBox="1"/>
          <p:nvPr/>
        </p:nvSpPr>
        <p:spPr>
          <a:xfrm>
            <a:off x="873075" y="1564594"/>
            <a:ext cx="6138300" cy="2431500"/>
          </a:xfrm>
          <a:prstGeom prst="rect">
            <a:avLst/>
          </a:prstGeom>
          <a:solidFill>
            <a:srgbClr val="000000"/>
          </a:solidFill>
          <a:ln>
            <a:noFill/>
          </a:ln>
        </p:spPr>
        <p:txBody>
          <a:bodyPr spcFirstLastPara="1" wrap="square" lIns="68575" tIns="68575" rIns="68575" bIns="68575" anchor="t" anchorCtr="0">
            <a:noAutofit/>
          </a:bodyPr>
          <a:lstStyle/>
          <a:p>
            <a:pPr marL="0" lvl="0" indent="0" algn="l" rtl="0">
              <a:lnSpc>
                <a:spcPct val="90000"/>
              </a:lnSpc>
              <a:spcBef>
                <a:spcPts val="0"/>
              </a:spcBef>
              <a:spcAft>
                <a:spcPts val="0"/>
              </a:spcAft>
              <a:buClr>
                <a:schemeClr val="dk1"/>
              </a:buClr>
              <a:buSzPts val="800"/>
              <a:buFont typeface="Arial"/>
              <a:buNone/>
            </a:pPr>
            <a:r>
              <a:rPr lang="en-US" sz="2000" b="1">
                <a:solidFill>
                  <a:srgbClr val="FF9900"/>
                </a:solidFill>
                <a:latin typeface="Courier"/>
                <a:ea typeface="Courier"/>
                <a:cs typeface="Courier"/>
                <a:sym typeface="Courier"/>
              </a:rPr>
              <a:t>resource</a:t>
            </a:r>
            <a:r>
              <a:rPr lang="en-US" sz="2000" b="1">
                <a:solidFill>
                  <a:srgbClr val="FFFFFF"/>
                </a:solidFill>
                <a:latin typeface="Courier"/>
                <a:ea typeface="Courier"/>
                <a:cs typeface="Courier"/>
                <a:sym typeface="Courier"/>
              </a:rPr>
              <a:t> </a:t>
            </a:r>
            <a:r>
              <a:rPr lang="en-US" sz="2000" b="1">
                <a:solidFill>
                  <a:srgbClr val="6FA8DC"/>
                </a:solidFill>
                <a:latin typeface="Courier"/>
                <a:ea typeface="Courier"/>
                <a:cs typeface="Courier"/>
                <a:sym typeface="Courier"/>
              </a:rPr>
              <a:t>“aws_instance” “web”</a:t>
            </a:r>
            <a:r>
              <a:rPr lang="en-US" sz="2000" b="1">
                <a:solidFill>
                  <a:srgbClr val="FFFFFF"/>
                </a:solidFill>
                <a:latin typeface="Courier"/>
                <a:ea typeface="Courier"/>
                <a:cs typeface="Courier"/>
                <a:sym typeface="Courier"/>
              </a:rPr>
              <a:t> </a:t>
            </a:r>
            <a:r>
              <a:rPr lang="en-US" sz="2000" b="1">
                <a:solidFill>
                  <a:srgbClr val="C9DAF8"/>
                </a:solidFill>
                <a:latin typeface="Courier"/>
                <a:ea typeface="Courier"/>
                <a:cs typeface="Courier"/>
                <a:sym typeface="Courier"/>
              </a:rPr>
              <a:t>{</a:t>
            </a:r>
            <a:endParaRPr sz="2000" b="1">
              <a:solidFill>
                <a:srgbClr val="C9DAF8"/>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sz="2000" b="1">
                <a:solidFill>
                  <a:srgbClr val="C9DAF8"/>
                </a:solidFill>
                <a:latin typeface="Courier"/>
                <a:ea typeface="Courier"/>
                <a:cs typeface="Courier"/>
                <a:sym typeface="Courier"/>
              </a:rPr>
              <a:t>  </a:t>
            </a:r>
            <a:r>
              <a:rPr lang="en-US" sz="2000" b="1">
                <a:solidFill>
                  <a:srgbClr val="8E7CC3"/>
                </a:solidFill>
                <a:latin typeface="Courier"/>
                <a:ea typeface="Courier"/>
                <a:cs typeface="Courier"/>
                <a:sym typeface="Courier"/>
              </a:rPr>
              <a:t>ami</a:t>
            </a:r>
            <a:r>
              <a:rPr lang="en-US" sz="2000" b="1">
                <a:solidFill>
                  <a:srgbClr val="C9DAF8"/>
                </a:solidFill>
                <a:latin typeface="Courier"/>
                <a:ea typeface="Courier"/>
                <a:cs typeface="Courier"/>
                <a:sym typeface="Courier"/>
              </a:rPr>
              <a:t>           = </a:t>
            </a:r>
            <a:r>
              <a:rPr lang="en-US" sz="2000" b="1">
                <a:solidFill>
                  <a:srgbClr val="6AA84F"/>
                </a:solidFill>
                <a:latin typeface="Courier"/>
                <a:ea typeface="Courier"/>
                <a:cs typeface="Courier"/>
                <a:sym typeface="Courier"/>
              </a:rPr>
              <a:t>“ami-19827362728”</a:t>
            </a:r>
            <a:endParaRPr sz="2000" b="1">
              <a:solidFill>
                <a:srgbClr val="6AA84F"/>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sz="2000" b="1">
                <a:solidFill>
                  <a:srgbClr val="C9DAF8"/>
                </a:solidFill>
                <a:latin typeface="Courier"/>
                <a:ea typeface="Courier"/>
                <a:cs typeface="Courier"/>
                <a:sym typeface="Courier"/>
              </a:rPr>
              <a:t>  </a:t>
            </a:r>
            <a:r>
              <a:rPr lang="en-US" sz="2000" b="1">
                <a:solidFill>
                  <a:srgbClr val="8E7CC3"/>
                </a:solidFill>
                <a:latin typeface="Courier"/>
                <a:ea typeface="Courier"/>
                <a:cs typeface="Courier"/>
                <a:sym typeface="Courier"/>
              </a:rPr>
              <a:t>instance_type</a:t>
            </a:r>
            <a:r>
              <a:rPr lang="en-US" sz="2000" b="1">
                <a:solidFill>
                  <a:srgbClr val="C9DAF8"/>
                </a:solidFill>
                <a:latin typeface="Courier"/>
                <a:ea typeface="Courier"/>
                <a:cs typeface="Courier"/>
                <a:sym typeface="Courier"/>
              </a:rPr>
              <a:t> = </a:t>
            </a:r>
            <a:r>
              <a:rPr lang="en-US" sz="2000" b="1">
                <a:solidFill>
                  <a:srgbClr val="6AA84F"/>
                </a:solidFill>
                <a:latin typeface="Courier"/>
                <a:ea typeface="Courier"/>
                <a:cs typeface="Courier"/>
                <a:sym typeface="Courier"/>
              </a:rPr>
              <a:t>“t2.micro”</a:t>
            </a:r>
            <a:endParaRPr sz="2000" b="1">
              <a:solidFill>
                <a:srgbClr val="6AA84F"/>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sz="2000" b="1">
                <a:solidFill>
                  <a:srgbClr val="C9DAF8"/>
                </a:solidFill>
                <a:latin typeface="Courier"/>
                <a:ea typeface="Courier"/>
                <a:cs typeface="Courier"/>
                <a:sym typeface="Courier"/>
              </a:rPr>
              <a:t>  </a:t>
            </a:r>
            <a:endParaRPr sz="2000" b="1">
              <a:solidFill>
                <a:srgbClr val="C9DAF8"/>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sz="2000" b="1">
                <a:solidFill>
                  <a:srgbClr val="C9DAF8"/>
                </a:solidFill>
                <a:latin typeface="Courier"/>
                <a:ea typeface="Courier"/>
                <a:cs typeface="Courier"/>
                <a:sym typeface="Courier"/>
              </a:rPr>
              <a:t>  </a:t>
            </a:r>
            <a:r>
              <a:rPr lang="en-US" sz="2000" b="1">
                <a:solidFill>
                  <a:srgbClr val="8E7CC3"/>
                </a:solidFill>
                <a:latin typeface="Courier"/>
                <a:ea typeface="Courier"/>
                <a:cs typeface="Courier"/>
                <a:sym typeface="Courier"/>
              </a:rPr>
              <a:t>tags</a:t>
            </a:r>
            <a:r>
              <a:rPr lang="en-US" sz="2000" b="1">
                <a:solidFill>
                  <a:srgbClr val="C9DAF8"/>
                </a:solidFill>
                <a:latin typeface="Courier"/>
                <a:ea typeface="Courier"/>
                <a:cs typeface="Courier"/>
                <a:sym typeface="Courier"/>
              </a:rPr>
              <a:t> {</a:t>
            </a:r>
            <a:endParaRPr sz="2000" b="1">
              <a:solidFill>
                <a:srgbClr val="C9DAF8"/>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sz="2000" b="1">
                <a:solidFill>
                  <a:srgbClr val="C9DAF8"/>
                </a:solidFill>
                <a:latin typeface="Courier"/>
                <a:ea typeface="Courier"/>
                <a:cs typeface="Courier"/>
                <a:sym typeface="Courier"/>
              </a:rPr>
              <a:t>    </a:t>
            </a:r>
            <a:r>
              <a:rPr lang="en-US" sz="2000" b="1">
                <a:solidFill>
                  <a:srgbClr val="8E7CC3"/>
                </a:solidFill>
                <a:latin typeface="Courier"/>
                <a:ea typeface="Courier"/>
                <a:cs typeface="Courier"/>
                <a:sym typeface="Courier"/>
              </a:rPr>
              <a:t>Name</a:t>
            </a:r>
            <a:r>
              <a:rPr lang="en-US" sz="2000" b="1">
                <a:solidFill>
                  <a:srgbClr val="C9DAF8"/>
                </a:solidFill>
                <a:latin typeface="Courier"/>
                <a:ea typeface="Courier"/>
                <a:cs typeface="Courier"/>
                <a:sym typeface="Courier"/>
              </a:rPr>
              <a:t> = </a:t>
            </a:r>
            <a:r>
              <a:rPr lang="en-US" sz="2000" b="1">
                <a:solidFill>
                  <a:srgbClr val="6AA84F"/>
                </a:solidFill>
                <a:latin typeface="Courier"/>
                <a:ea typeface="Courier"/>
                <a:cs typeface="Courier"/>
                <a:sym typeface="Courier"/>
              </a:rPr>
              <a:t>“my-first-instance”</a:t>
            </a:r>
            <a:endParaRPr sz="2000" b="1">
              <a:solidFill>
                <a:srgbClr val="6AA84F"/>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sz="2000" b="1">
                <a:solidFill>
                  <a:srgbClr val="C9DAF8"/>
                </a:solidFill>
                <a:latin typeface="Courier"/>
                <a:ea typeface="Courier"/>
                <a:cs typeface="Courier"/>
                <a:sym typeface="Courier"/>
              </a:rPr>
              <a:t>  }</a:t>
            </a:r>
            <a:endParaRPr sz="2000" b="1">
              <a:solidFill>
                <a:srgbClr val="C9DAF8"/>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sz="2000" b="1">
                <a:solidFill>
                  <a:srgbClr val="C9DAF8"/>
                </a:solidFill>
                <a:latin typeface="Courier"/>
                <a:ea typeface="Courier"/>
                <a:cs typeface="Courier"/>
                <a:sym typeface="Courier"/>
              </a:rPr>
              <a:t>}</a:t>
            </a:r>
            <a:endParaRPr sz="2000" b="1">
              <a:solidFill>
                <a:srgbClr val="C9DAF8"/>
              </a:solidFill>
              <a:latin typeface="Courier"/>
              <a:ea typeface="Courier"/>
              <a:cs typeface="Courier"/>
              <a:sym typeface="Courier"/>
            </a:endParaRPr>
          </a:p>
          <a:p>
            <a:pPr marL="0" lvl="0" indent="0" algn="l" rtl="0">
              <a:spcBef>
                <a:spcPts val="0"/>
              </a:spcBef>
              <a:spcAft>
                <a:spcPts val="0"/>
              </a:spcAft>
              <a:buNone/>
            </a:pPr>
            <a:endParaRPr sz="1100">
              <a:latin typeface="Helvetica Neue Light"/>
              <a:ea typeface="Helvetica Neue Light"/>
              <a:cs typeface="Helvetica Neue Light"/>
              <a:sym typeface="Helvetica Neue Light"/>
            </a:endParaRPr>
          </a:p>
        </p:txBody>
      </p:sp>
      <p:sp>
        <p:nvSpPr>
          <p:cNvPr id="255" name="Google Shape;255;p37"/>
          <p:cNvSpPr txBox="1">
            <a:spLocks noGrp="1"/>
          </p:cNvSpPr>
          <p:nvPr>
            <p:ph type="body" idx="1"/>
          </p:nvPr>
        </p:nvSpPr>
        <p:spPr>
          <a:xfrm>
            <a:off x="630000" y="4094213"/>
            <a:ext cx="7884000" cy="566700"/>
          </a:xfrm>
          <a:prstGeom prst="rect">
            <a:avLst/>
          </a:prstGeom>
          <a:noFill/>
          <a:ln>
            <a:noFill/>
          </a:ln>
        </p:spPr>
        <p:txBody>
          <a:bodyPr spcFirstLastPara="1" wrap="square" lIns="67500" tIns="35100" rIns="68575" bIns="34275" anchor="t" anchorCtr="0">
            <a:noAutofit/>
          </a:bodyPr>
          <a:lstStyle/>
          <a:p>
            <a:pPr marL="342900" lvl="0" indent="-279400" algn="l" rtl="0">
              <a:spcBef>
                <a:spcPts val="0"/>
              </a:spcBef>
              <a:spcAft>
                <a:spcPts val="0"/>
              </a:spcAft>
              <a:buClr>
                <a:srgbClr val="000000"/>
              </a:buClr>
              <a:buSzPts val="1800"/>
              <a:buChar char="●"/>
            </a:pPr>
            <a:r>
              <a:rPr lang="en-US" dirty="0">
                <a:solidFill>
                  <a:schemeClr val="dk1"/>
                </a:solidFill>
              </a:rPr>
              <a:t>Most </a:t>
            </a:r>
            <a:r>
              <a:rPr lang="en-US" b="1" dirty="0">
                <a:solidFill>
                  <a:schemeClr val="dk1"/>
                </a:solidFill>
                <a:latin typeface="Helvetica Neue"/>
                <a:ea typeface="Helvetica Neue"/>
                <a:cs typeface="Helvetica Neue"/>
                <a:sym typeface="Helvetica Neue"/>
              </a:rPr>
              <a:t>blocks</a:t>
            </a:r>
            <a:r>
              <a:rPr lang="en-US" dirty="0">
                <a:solidFill>
                  <a:schemeClr val="dk1"/>
                </a:solidFill>
              </a:rPr>
              <a:t> in your HCL represent a </a:t>
            </a:r>
            <a:r>
              <a:rPr lang="en-US" b="1" dirty="0">
                <a:solidFill>
                  <a:schemeClr val="dk1"/>
                </a:solidFill>
                <a:latin typeface="Helvetica Neue"/>
                <a:ea typeface="Helvetica Neue"/>
                <a:cs typeface="Helvetica Neue"/>
                <a:sym typeface="Helvetica Neue"/>
              </a:rPr>
              <a:t>resource</a:t>
            </a:r>
            <a:r>
              <a:rPr lang="en-US" dirty="0">
                <a:solidFill>
                  <a:schemeClr val="dk1"/>
                </a:solidFill>
              </a:rPr>
              <a:t> to be created/maintained by Terraform</a:t>
            </a:r>
            <a:endParaRPr dirty="0">
              <a:solidFill>
                <a:srgbClr val="000000"/>
              </a:solidFill>
            </a:endParaRPr>
          </a:p>
          <a:p>
            <a:pPr marL="0" lvl="0" indent="0" algn="l" rtl="0">
              <a:spcBef>
                <a:spcPts val="0"/>
              </a:spcBef>
              <a:spcAft>
                <a:spcPts val="0"/>
              </a:spcAft>
              <a:buNone/>
            </a:pPr>
            <a:endParaRPr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54"/>
                                        </p:tgtEl>
                                        <p:attrNameLst>
                                          <p:attrName>style.visibility</p:attrName>
                                        </p:attrNameLst>
                                      </p:cBhvr>
                                      <p:to>
                                        <p:strVal val="visible"/>
                                      </p:to>
                                    </p:set>
                                    <p:animEffect transition="in" filter="fade">
                                      <p:cBhvr>
                                        <p:cTn id="11" dur="1000"/>
                                        <p:tgtEl>
                                          <p:spTgt spid="25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55"/>
                                        </p:tgtEl>
                                        <p:attrNameLst>
                                          <p:attrName>style.visibility</p:attrName>
                                        </p:attrNameLst>
                                      </p:cBhvr>
                                      <p:to>
                                        <p:strVal val="visible"/>
                                      </p:to>
                                    </p:set>
                                    <p:animEffect transition="in" filter="fade">
                                      <p:cBhvr>
                                        <p:cTn id="16" dur="10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8"/>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Resources</a:t>
            </a:r>
            <a:endParaRPr b="1">
              <a:latin typeface="Helvetica Neue"/>
              <a:ea typeface="Helvetica Neue"/>
              <a:cs typeface="Helvetica Neue"/>
              <a:sym typeface="Helvetica Neue"/>
            </a:endParaRPr>
          </a:p>
        </p:txBody>
      </p:sp>
      <p:sp>
        <p:nvSpPr>
          <p:cNvPr id="261" name="Google Shape;261;p38"/>
          <p:cNvSpPr txBox="1">
            <a:spLocks noGrp="1"/>
          </p:cNvSpPr>
          <p:nvPr>
            <p:ph type="body" idx="1"/>
          </p:nvPr>
        </p:nvSpPr>
        <p:spPr>
          <a:xfrm>
            <a:off x="626625" y="1111275"/>
            <a:ext cx="7884000" cy="3510000"/>
          </a:xfrm>
          <a:prstGeom prst="rect">
            <a:avLst/>
          </a:prstGeom>
          <a:noFill/>
          <a:ln>
            <a:noFill/>
          </a:ln>
        </p:spPr>
        <p:txBody>
          <a:bodyPr spcFirstLastPara="1" wrap="square" lIns="67500" tIns="35100" rIns="68575" bIns="34275" anchor="t" anchorCtr="0">
            <a:noAutofit/>
          </a:bodyPr>
          <a:lstStyle/>
          <a:p>
            <a:pPr marL="342900" lvl="0" indent="-279400" algn="l" rtl="0">
              <a:lnSpc>
                <a:spcPct val="115000"/>
              </a:lnSpc>
              <a:spcBef>
                <a:spcPts val="0"/>
              </a:spcBef>
              <a:spcAft>
                <a:spcPts val="0"/>
              </a:spcAft>
              <a:buClr>
                <a:srgbClr val="000000"/>
              </a:buClr>
              <a:buSzPts val="1800"/>
              <a:buChar char="●"/>
            </a:pPr>
            <a:r>
              <a:rPr lang="en-US" i="1" dirty="0">
                <a:solidFill>
                  <a:schemeClr val="dk1"/>
                </a:solidFill>
              </a:rPr>
              <a:t>Resources</a:t>
            </a:r>
            <a:r>
              <a:rPr lang="en-US" dirty="0">
                <a:solidFill>
                  <a:schemeClr val="dk1"/>
                </a:solidFill>
              </a:rPr>
              <a:t> are key elements and captured as top-level objects (blocks) in Terraform configuration files</a:t>
            </a:r>
            <a:endParaRPr dirty="0">
              <a:solidFill>
                <a:schemeClr val="dk1"/>
              </a:solidFill>
            </a:endParaRPr>
          </a:p>
          <a:p>
            <a:pPr marL="342900" lvl="0" indent="-279400" algn="l" rtl="0">
              <a:lnSpc>
                <a:spcPct val="115000"/>
              </a:lnSpc>
              <a:spcBef>
                <a:spcPts val="0"/>
              </a:spcBef>
              <a:spcAft>
                <a:spcPts val="0"/>
              </a:spcAft>
              <a:buClr>
                <a:srgbClr val="000000"/>
              </a:buClr>
              <a:buSzPts val="1800"/>
              <a:buChar char="●"/>
            </a:pPr>
            <a:r>
              <a:rPr lang="en-US" dirty="0">
                <a:solidFill>
                  <a:schemeClr val="dk1"/>
                </a:solidFill>
              </a:rPr>
              <a:t>Each resource block indicates the intent to </a:t>
            </a:r>
            <a:r>
              <a:rPr lang="en-US" i="1" dirty="0">
                <a:solidFill>
                  <a:schemeClr val="dk1"/>
                </a:solidFill>
              </a:rPr>
              <a:t>idempotently</a:t>
            </a:r>
            <a:r>
              <a:rPr lang="en-US" dirty="0">
                <a:solidFill>
                  <a:schemeClr val="dk1"/>
                </a:solidFill>
              </a:rPr>
              <a:t> create that resource</a:t>
            </a:r>
            <a:endParaRPr dirty="0">
              <a:solidFill>
                <a:schemeClr val="dk1"/>
              </a:solidFill>
            </a:endParaRPr>
          </a:p>
          <a:p>
            <a:pPr marL="342900" lvl="0" indent="-279400" algn="l" rtl="0">
              <a:lnSpc>
                <a:spcPct val="115000"/>
              </a:lnSpc>
              <a:spcBef>
                <a:spcPts val="0"/>
              </a:spcBef>
              <a:spcAft>
                <a:spcPts val="0"/>
              </a:spcAft>
              <a:buClr>
                <a:srgbClr val="000000"/>
              </a:buClr>
              <a:buSzPts val="1800"/>
              <a:buChar char="●"/>
            </a:pPr>
            <a:r>
              <a:rPr lang="en-US" dirty="0">
                <a:solidFill>
                  <a:schemeClr val="dk1"/>
                </a:solidFill>
              </a:rPr>
              <a:t>Body of resource contains configuration of attributes of that resource</a:t>
            </a:r>
            <a:endParaRPr dirty="0">
              <a:solidFill>
                <a:schemeClr val="dk1"/>
              </a:solidFill>
            </a:endParaRPr>
          </a:p>
          <a:p>
            <a:pPr marL="342900" lvl="0" indent="-279400" algn="l" rtl="0">
              <a:lnSpc>
                <a:spcPct val="115000"/>
              </a:lnSpc>
              <a:spcBef>
                <a:spcPts val="0"/>
              </a:spcBef>
              <a:spcAft>
                <a:spcPts val="0"/>
              </a:spcAft>
              <a:buClr>
                <a:srgbClr val="000000"/>
              </a:buClr>
              <a:buSzPts val="1800"/>
              <a:buChar char="●"/>
            </a:pPr>
            <a:r>
              <a:rPr lang="en-US" dirty="0">
                <a:solidFill>
                  <a:schemeClr val="dk1"/>
                </a:solidFill>
              </a:rPr>
              <a:t>Each provider (e.g., AWS, Azure, etc.) provides its own set of resources and defines the configuration attributes</a:t>
            </a:r>
            <a:endParaRPr dirty="0">
              <a:solidFill>
                <a:schemeClr val="dk1"/>
              </a:solidFill>
            </a:endParaRPr>
          </a:p>
          <a:p>
            <a:pPr marL="342900" lvl="0" indent="-279400" algn="l" rtl="0">
              <a:lnSpc>
                <a:spcPct val="115000"/>
              </a:lnSpc>
              <a:spcBef>
                <a:spcPts val="0"/>
              </a:spcBef>
              <a:spcAft>
                <a:spcPts val="0"/>
              </a:spcAft>
              <a:buClr>
                <a:srgbClr val="000000"/>
              </a:buClr>
              <a:buSzPts val="1800"/>
              <a:buChar char="●"/>
            </a:pPr>
            <a:r>
              <a:rPr lang="en-US" dirty="0">
                <a:solidFill>
                  <a:schemeClr val="dk1"/>
                </a:solidFill>
              </a:rPr>
              <a:t>When a resource is created by Terraform, it’s tracked in Terraform </a:t>
            </a:r>
            <a:r>
              <a:rPr lang="en-US" i="1" dirty="0">
                <a:solidFill>
                  <a:schemeClr val="dk1"/>
                </a:solidFill>
              </a:rPr>
              <a:t>state</a:t>
            </a:r>
            <a:endParaRPr i="1" dirty="0">
              <a:solidFill>
                <a:schemeClr val="dk1"/>
              </a:solidFill>
            </a:endParaRPr>
          </a:p>
          <a:p>
            <a:pPr marL="342900" lvl="0" indent="-279400" algn="l" rtl="0">
              <a:lnSpc>
                <a:spcPct val="115000"/>
              </a:lnSpc>
              <a:spcBef>
                <a:spcPts val="0"/>
              </a:spcBef>
              <a:spcAft>
                <a:spcPts val="0"/>
              </a:spcAft>
              <a:buClr>
                <a:srgbClr val="000000"/>
              </a:buClr>
              <a:buSzPts val="1800"/>
              <a:buChar char="●"/>
            </a:pPr>
            <a:r>
              <a:rPr lang="en-US" dirty="0">
                <a:solidFill>
                  <a:schemeClr val="dk1"/>
                </a:solidFill>
              </a:rPr>
              <a:t>Resources can refer to attributes of other resources, creating implicit dependencies</a:t>
            </a:r>
            <a:endParaRPr dirty="0">
              <a:solidFill>
                <a:schemeClr val="dk1"/>
              </a:solidFill>
            </a:endParaRPr>
          </a:p>
          <a:p>
            <a:pPr marL="685800" lvl="1" indent="-279400" algn="l" rtl="0">
              <a:lnSpc>
                <a:spcPct val="115000"/>
              </a:lnSpc>
              <a:spcBef>
                <a:spcPts val="0"/>
              </a:spcBef>
              <a:spcAft>
                <a:spcPts val="0"/>
              </a:spcAft>
              <a:buClr>
                <a:srgbClr val="000000"/>
              </a:buClr>
              <a:buSzPts val="1800"/>
              <a:buChar char="○"/>
            </a:pPr>
            <a:r>
              <a:rPr lang="en-US" sz="1800" dirty="0">
                <a:solidFill>
                  <a:schemeClr val="dk1"/>
                </a:solidFill>
              </a:rPr>
              <a:t>Dependencies trigger sequential creation</a:t>
            </a:r>
            <a:endParaRPr sz="1800" dirty="0">
              <a:solidFill>
                <a:srgbClr val="000000"/>
              </a:solidFill>
            </a:endParaRPr>
          </a:p>
          <a:p>
            <a:pPr marL="0" marR="0" lvl="0" indent="0" algn="l" rtl="0">
              <a:lnSpc>
                <a:spcPct val="90000"/>
              </a:lnSpc>
              <a:spcBef>
                <a:spcPts val="0"/>
              </a:spcBef>
              <a:spcAft>
                <a:spcPts val="0"/>
              </a:spcAft>
              <a:buNone/>
            </a:pPr>
            <a:endParaRPr sz="1700" dirty="0">
              <a:solidFill>
                <a:srgbClr val="000000"/>
              </a:solidFill>
            </a:endParaRPr>
          </a:p>
        </p:txBody>
      </p:sp>
      <p:sp>
        <p:nvSpPr>
          <p:cNvPr id="262" name="Google Shape;262;p38"/>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26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61"/>
                                        </p:tgtEl>
                                        <p:attrNameLst>
                                          <p:attrName>style.visibility</p:attrName>
                                        </p:attrNameLst>
                                      </p:cBhvr>
                                      <p:to>
                                        <p:strVal val="visible"/>
                                      </p:to>
                                    </p:set>
                                    <p:animEffect transition="in" filter="fade">
                                      <p:cBhvr>
                                        <p:cTn id="35" dur="1000"/>
                                        <p:tgtEl>
                                          <p:spTgt spid="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9"/>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Terraform Commands and the CLI</a:t>
            </a:r>
            <a:endParaRPr b="1">
              <a:latin typeface="Helvetica Neue"/>
              <a:ea typeface="Helvetica Neue"/>
              <a:cs typeface="Helvetica Neue"/>
              <a:sym typeface="Helvetica Neue"/>
            </a:endParaRPr>
          </a:p>
        </p:txBody>
      </p:sp>
      <p:sp>
        <p:nvSpPr>
          <p:cNvPr id="268" name="Google Shape;268;p39"/>
          <p:cNvSpPr txBox="1">
            <a:spLocks noGrp="1"/>
          </p:cNvSpPr>
          <p:nvPr>
            <p:ph type="body" idx="1"/>
          </p:nvPr>
        </p:nvSpPr>
        <p:spPr>
          <a:xfrm>
            <a:off x="626625" y="1111275"/>
            <a:ext cx="7884000" cy="3510000"/>
          </a:xfrm>
          <a:prstGeom prst="rect">
            <a:avLst/>
          </a:prstGeom>
          <a:noFill/>
          <a:ln>
            <a:noFill/>
          </a:ln>
        </p:spPr>
        <p:txBody>
          <a:bodyPr spcFirstLastPara="1" wrap="square" lIns="67500" tIns="35100" rIns="68575" bIns="34275" anchor="t" anchorCtr="0">
            <a:noAutofit/>
          </a:bodyPr>
          <a:lstStyle/>
          <a:p>
            <a:pPr marL="342900" marR="0" lvl="0" indent="-279400" algn="l" rtl="0">
              <a:lnSpc>
                <a:spcPct val="90000"/>
              </a:lnSpc>
              <a:spcBef>
                <a:spcPts val="0"/>
              </a:spcBef>
              <a:spcAft>
                <a:spcPts val="0"/>
              </a:spcAft>
              <a:buClr>
                <a:srgbClr val="000000"/>
              </a:buClr>
              <a:buSzPts val="1800"/>
              <a:buChar char="●"/>
            </a:pPr>
            <a:r>
              <a:rPr lang="en-US">
                <a:solidFill>
                  <a:srgbClr val="000000"/>
                </a:solidFill>
              </a:rPr>
              <a:t>The CLI is how you’ll most often use terraform</a:t>
            </a:r>
            <a:endParaRPr b="1">
              <a:solidFill>
                <a:srgbClr val="000000"/>
              </a:solidFill>
              <a:latin typeface="Courier"/>
              <a:ea typeface="Courier"/>
              <a:cs typeface="Courier"/>
              <a:sym typeface="Courier"/>
            </a:endParaRPr>
          </a:p>
          <a:p>
            <a:pPr marL="457200" marR="0" lvl="0" indent="457200" algn="l" rtl="0">
              <a:lnSpc>
                <a:spcPct val="90000"/>
              </a:lnSpc>
              <a:spcBef>
                <a:spcPts val="0"/>
              </a:spcBef>
              <a:spcAft>
                <a:spcPts val="0"/>
              </a:spcAft>
              <a:buNone/>
            </a:pPr>
            <a:r>
              <a:rPr lang="en-US" b="1">
                <a:solidFill>
                  <a:schemeClr val="dk1"/>
                </a:solidFill>
                <a:latin typeface="Consolas"/>
                <a:ea typeface="Consolas"/>
                <a:cs typeface="Consolas"/>
                <a:sym typeface="Consolas"/>
              </a:rPr>
              <a:t>terraform init …</a:t>
            </a:r>
            <a:endParaRPr b="1">
              <a:solidFill>
                <a:schemeClr val="dk1"/>
              </a:solidFill>
              <a:latin typeface="Consolas"/>
              <a:ea typeface="Consolas"/>
              <a:cs typeface="Consolas"/>
              <a:sym typeface="Consolas"/>
            </a:endParaRPr>
          </a:p>
          <a:p>
            <a:pPr marL="457200" marR="0" lvl="0" indent="457200" algn="l" rtl="0">
              <a:lnSpc>
                <a:spcPct val="90000"/>
              </a:lnSpc>
              <a:spcBef>
                <a:spcPts val="0"/>
              </a:spcBef>
              <a:spcAft>
                <a:spcPts val="0"/>
              </a:spcAft>
              <a:buNone/>
            </a:pPr>
            <a:r>
              <a:rPr lang="en-US" b="1">
                <a:solidFill>
                  <a:schemeClr val="dk1"/>
                </a:solidFill>
                <a:latin typeface="Consolas"/>
                <a:ea typeface="Consolas"/>
                <a:cs typeface="Consolas"/>
                <a:sym typeface="Consolas"/>
              </a:rPr>
              <a:t>terraform plan …</a:t>
            </a:r>
            <a:endParaRPr b="1">
              <a:solidFill>
                <a:schemeClr val="dk1"/>
              </a:solidFill>
              <a:latin typeface="Consolas"/>
              <a:ea typeface="Consolas"/>
              <a:cs typeface="Consolas"/>
              <a:sym typeface="Consolas"/>
            </a:endParaRPr>
          </a:p>
          <a:p>
            <a:pPr marL="457200" marR="0" lvl="0" indent="457200" algn="l" rtl="0">
              <a:lnSpc>
                <a:spcPct val="90000"/>
              </a:lnSpc>
              <a:spcBef>
                <a:spcPts val="0"/>
              </a:spcBef>
              <a:spcAft>
                <a:spcPts val="0"/>
              </a:spcAft>
              <a:buNone/>
            </a:pPr>
            <a:r>
              <a:rPr lang="en-US" b="1">
                <a:solidFill>
                  <a:schemeClr val="dk1"/>
                </a:solidFill>
                <a:latin typeface="Consolas"/>
                <a:ea typeface="Consolas"/>
                <a:cs typeface="Consolas"/>
                <a:sym typeface="Consolas"/>
              </a:rPr>
              <a:t>terraform apply …</a:t>
            </a:r>
            <a:endParaRPr b="1">
              <a:solidFill>
                <a:schemeClr val="dk1"/>
              </a:solidFill>
              <a:latin typeface="Consolas"/>
              <a:ea typeface="Consolas"/>
              <a:cs typeface="Consolas"/>
              <a:sym typeface="Consolas"/>
            </a:endParaRPr>
          </a:p>
          <a:p>
            <a:pPr marL="342900" marR="0" lvl="0" indent="342900" algn="l" rtl="0">
              <a:lnSpc>
                <a:spcPct val="90000"/>
              </a:lnSpc>
              <a:spcBef>
                <a:spcPts val="0"/>
              </a:spcBef>
              <a:spcAft>
                <a:spcPts val="0"/>
              </a:spcAft>
              <a:buNone/>
            </a:pPr>
            <a:endParaRPr sz="1700" b="1">
              <a:solidFill>
                <a:schemeClr val="dk1"/>
              </a:solidFill>
              <a:latin typeface="Courier"/>
              <a:ea typeface="Courier"/>
              <a:cs typeface="Courier"/>
              <a:sym typeface="Courier"/>
            </a:endParaRPr>
          </a:p>
          <a:p>
            <a:pPr marL="342900" marR="0" lvl="0" indent="-279400" algn="l" rtl="0">
              <a:lnSpc>
                <a:spcPct val="90000"/>
              </a:lnSpc>
              <a:spcBef>
                <a:spcPts val="0"/>
              </a:spcBef>
              <a:spcAft>
                <a:spcPts val="0"/>
              </a:spcAft>
              <a:buClr>
                <a:srgbClr val="000000"/>
              </a:buClr>
              <a:buSzPts val="1800"/>
              <a:buChar char="●"/>
            </a:pPr>
            <a:r>
              <a:rPr lang="en-US">
                <a:solidFill>
                  <a:srgbClr val="000000"/>
                </a:solidFill>
              </a:rPr>
              <a:t>And plenty more: </a:t>
            </a:r>
            <a:r>
              <a:rPr lang="en-US" b="1">
                <a:solidFill>
                  <a:srgbClr val="000000"/>
                </a:solidFill>
                <a:latin typeface="Consolas"/>
                <a:ea typeface="Consolas"/>
                <a:cs typeface="Consolas"/>
                <a:sym typeface="Consolas"/>
              </a:rPr>
              <a:t>terraform --help</a:t>
            </a:r>
            <a:r>
              <a:rPr lang="en-US" b="1">
                <a:solidFill>
                  <a:srgbClr val="000000"/>
                </a:solidFill>
                <a:latin typeface="Courier"/>
                <a:ea typeface="Courier"/>
                <a:cs typeface="Courier"/>
                <a:sym typeface="Courier"/>
              </a:rPr>
              <a:t> </a:t>
            </a:r>
            <a:r>
              <a:rPr lang="en-US">
                <a:solidFill>
                  <a:srgbClr val="000000"/>
                </a:solidFill>
              </a:rPr>
              <a:t>or </a:t>
            </a:r>
            <a:r>
              <a:rPr lang="en-US" u="sng">
                <a:solidFill>
                  <a:schemeClr val="hlink"/>
                </a:solidFill>
                <a:hlinkClick r:id="rId3"/>
              </a:rPr>
              <a:t>https://www.terraform.io/docs/commands/index.html</a:t>
            </a:r>
            <a:r>
              <a:rPr lang="en-US">
                <a:solidFill>
                  <a:srgbClr val="000000"/>
                </a:solidFill>
              </a:rPr>
              <a:t> </a:t>
            </a:r>
            <a:endParaRPr>
              <a:solidFill>
                <a:srgbClr val="000000"/>
              </a:solidFill>
            </a:endParaRPr>
          </a:p>
          <a:p>
            <a:pPr marL="0" marR="0" lvl="0" indent="0" algn="l" rtl="0">
              <a:lnSpc>
                <a:spcPct val="90000"/>
              </a:lnSpc>
              <a:spcBef>
                <a:spcPts val="0"/>
              </a:spcBef>
              <a:spcAft>
                <a:spcPts val="0"/>
              </a:spcAft>
              <a:buNone/>
            </a:pPr>
            <a:endParaRPr b="1">
              <a:solidFill>
                <a:srgbClr val="000000"/>
              </a:solidFill>
              <a:latin typeface="Courier"/>
              <a:ea typeface="Courier"/>
              <a:cs typeface="Courier"/>
              <a:sym typeface="Courier"/>
            </a:endParaRPr>
          </a:p>
          <a:p>
            <a:pPr marL="342900" marR="0" lvl="0" indent="-279400" algn="l" rtl="0">
              <a:lnSpc>
                <a:spcPct val="90000"/>
              </a:lnSpc>
              <a:spcBef>
                <a:spcPts val="0"/>
              </a:spcBef>
              <a:spcAft>
                <a:spcPts val="0"/>
              </a:spcAft>
              <a:buClr>
                <a:srgbClr val="000000"/>
              </a:buClr>
              <a:buSzPts val="1800"/>
              <a:buChar char="●"/>
            </a:pPr>
            <a:r>
              <a:rPr lang="en-US">
                <a:solidFill>
                  <a:srgbClr val="000000"/>
                </a:solidFill>
              </a:rPr>
              <a:t>Third-party SDKs also available for running and interacting with Terraform (e.g., </a:t>
            </a:r>
            <a:r>
              <a:rPr lang="en-US" b="1">
                <a:solidFill>
                  <a:srgbClr val="000000"/>
                </a:solidFill>
                <a:latin typeface="Consolas"/>
                <a:ea typeface="Consolas"/>
                <a:cs typeface="Consolas"/>
                <a:sym typeface="Consolas"/>
              </a:rPr>
              <a:t>scalr</a:t>
            </a:r>
            <a:r>
              <a:rPr lang="en-US">
                <a:solidFill>
                  <a:srgbClr val="000000"/>
                </a:solidFill>
              </a:rPr>
              <a:t>)</a:t>
            </a:r>
            <a:endParaRPr>
              <a:solidFill>
                <a:srgbClr val="000000"/>
              </a:solidFill>
            </a:endParaRPr>
          </a:p>
          <a:p>
            <a:pPr marL="0" marR="0" lvl="0" indent="0" algn="l" rtl="0">
              <a:lnSpc>
                <a:spcPct val="90000"/>
              </a:lnSpc>
              <a:spcBef>
                <a:spcPts val="0"/>
              </a:spcBef>
              <a:spcAft>
                <a:spcPts val="0"/>
              </a:spcAft>
              <a:buNone/>
            </a:pPr>
            <a:endParaRPr>
              <a:solidFill>
                <a:srgbClr val="000000"/>
              </a:solidFill>
            </a:endParaRPr>
          </a:p>
          <a:p>
            <a:pPr marL="0" marR="0" lvl="0" indent="0" algn="l" rtl="0">
              <a:lnSpc>
                <a:spcPct val="90000"/>
              </a:lnSpc>
              <a:spcBef>
                <a:spcPts val="0"/>
              </a:spcBef>
              <a:spcAft>
                <a:spcPts val="0"/>
              </a:spcAft>
              <a:buNone/>
            </a:pPr>
            <a:endParaRPr>
              <a:solidFill>
                <a:srgbClr val="000000"/>
              </a:solidFill>
            </a:endParaRPr>
          </a:p>
        </p:txBody>
      </p:sp>
      <p:sp>
        <p:nvSpPr>
          <p:cNvPr id="269" name="Google Shape;269;p39"/>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27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0"/>
          <p:cNvSpPr txBox="1">
            <a:spLocks noGrp="1"/>
          </p:cNvSpPr>
          <p:nvPr>
            <p:ph type="sldNum" idx="12"/>
          </p:nvPr>
        </p:nvSpPr>
        <p:spPr>
          <a:xfrm>
            <a:off x="8504999" y="4902993"/>
            <a:ext cx="625500" cy="2238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28</a:t>
            </a:fld>
            <a:endParaRPr/>
          </a:p>
        </p:txBody>
      </p:sp>
      <p:sp>
        <p:nvSpPr>
          <p:cNvPr id="276" name="Google Shape;276;p40"/>
          <p:cNvSpPr txBox="1"/>
          <p:nvPr/>
        </p:nvSpPr>
        <p:spPr>
          <a:xfrm>
            <a:off x="0" y="0"/>
            <a:ext cx="2307300" cy="5150400"/>
          </a:xfrm>
          <a:prstGeom prst="rect">
            <a:avLst/>
          </a:prstGeom>
          <a:solidFill>
            <a:srgbClr val="F17E3A"/>
          </a:solidFill>
          <a:ln>
            <a:noFill/>
          </a:ln>
        </p:spPr>
        <p:txBody>
          <a:bodyPr spcFirstLastPara="1" wrap="square" lIns="68575" tIns="68575" rIns="68575" bIns="68575" anchor="t" anchorCtr="0">
            <a:noAutofit/>
          </a:bodyPr>
          <a:lstStyle/>
          <a:p>
            <a:pPr marL="63500" marR="0" lvl="0" indent="0" algn="l" rtl="0">
              <a:lnSpc>
                <a:spcPct val="100000"/>
              </a:lnSpc>
              <a:spcBef>
                <a:spcPts val="0"/>
              </a:spcBef>
              <a:spcAft>
                <a:spcPts val="0"/>
              </a:spcAft>
              <a:buNone/>
            </a:pPr>
            <a:endParaRPr sz="1100">
              <a:solidFill>
                <a:srgbClr val="FFFFFF"/>
              </a:solidFill>
              <a:latin typeface="Helvetica Neue Light"/>
              <a:ea typeface="Helvetica Neue Light"/>
              <a:cs typeface="Helvetica Neue Light"/>
              <a:sym typeface="Helvetica Neue Light"/>
            </a:endParaRPr>
          </a:p>
          <a:p>
            <a:pPr marL="63500" marR="0" lvl="0" indent="0" algn="l" rtl="0">
              <a:lnSpc>
                <a:spcPct val="100000"/>
              </a:lnSpc>
              <a:spcBef>
                <a:spcPts val="0"/>
              </a:spcBef>
              <a:spcAft>
                <a:spcPts val="0"/>
              </a:spcAft>
              <a:buNone/>
            </a:pPr>
            <a:endParaRPr sz="1100">
              <a:solidFill>
                <a:srgbClr val="FFFFFF"/>
              </a:solidFill>
              <a:latin typeface="Helvetica Neue Light"/>
              <a:ea typeface="Helvetica Neue Light"/>
              <a:cs typeface="Helvetica Neue Light"/>
              <a:sym typeface="Helvetica Neue Light"/>
            </a:endParaRPr>
          </a:p>
          <a:p>
            <a:pPr marL="63500" marR="0" lvl="0" indent="0" algn="l" rtl="0">
              <a:lnSpc>
                <a:spcPct val="100000"/>
              </a:lnSpc>
              <a:spcBef>
                <a:spcPts val="0"/>
              </a:spcBef>
              <a:spcAft>
                <a:spcPts val="0"/>
              </a:spcAft>
              <a:buNone/>
            </a:pPr>
            <a:endParaRPr sz="1100">
              <a:solidFill>
                <a:srgbClr val="FFFFFF"/>
              </a:solidFill>
              <a:latin typeface="Helvetica Neue Light"/>
              <a:ea typeface="Helvetica Neue Light"/>
              <a:cs typeface="Helvetica Neue Light"/>
              <a:sym typeface="Helvetica Neue Light"/>
            </a:endParaRPr>
          </a:p>
          <a:p>
            <a:pPr marL="63500" marR="0" lvl="0" indent="0" algn="l" rtl="0">
              <a:lnSpc>
                <a:spcPct val="100000"/>
              </a:lnSpc>
              <a:spcBef>
                <a:spcPts val="0"/>
              </a:spcBef>
              <a:spcAft>
                <a:spcPts val="0"/>
              </a:spcAft>
              <a:buNone/>
            </a:pPr>
            <a:endParaRPr sz="1100">
              <a:solidFill>
                <a:srgbClr val="FFFFFF"/>
              </a:solidFill>
              <a:latin typeface="Helvetica Neue Light"/>
              <a:ea typeface="Helvetica Neue Light"/>
              <a:cs typeface="Helvetica Neue Light"/>
              <a:sym typeface="Helvetica Neue Light"/>
            </a:endParaRPr>
          </a:p>
          <a:p>
            <a:pPr marL="63500" marR="0" lvl="0" indent="0" algn="l" rtl="0">
              <a:lnSpc>
                <a:spcPct val="100000"/>
              </a:lnSpc>
              <a:spcBef>
                <a:spcPts val="0"/>
              </a:spcBef>
              <a:spcAft>
                <a:spcPts val="0"/>
              </a:spcAft>
              <a:buNone/>
            </a:pPr>
            <a:endParaRPr sz="1100">
              <a:solidFill>
                <a:srgbClr val="FFFFFF"/>
              </a:solidFill>
              <a:latin typeface="Helvetica Neue Light"/>
              <a:ea typeface="Helvetica Neue Light"/>
              <a:cs typeface="Helvetica Neue Light"/>
              <a:sym typeface="Helvetica Neue Light"/>
            </a:endParaRPr>
          </a:p>
          <a:p>
            <a:pPr marL="63500" marR="0" lvl="0" indent="0" algn="l" rtl="0">
              <a:lnSpc>
                <a:spcPct val="100000"/>
              </a:lnSpc>
              <a:spcBef>
                <a:spcPts val="0"/>
              </a:spcBef>
              <a:spcAft>
                <a:spcPts val="0"/>
              </a:spcAft>
              <a:buNone/>
            </a:pPr>
            <a:endParaRPr sz="1100">
              <a:solidFill>
                <a:srgbClr val="FFFFFF"/>
              </a:solidFill>
              <a:latin typeface="Helvetica Neue Light"/>
              <a:ea typeface="Helvetica Neue Light"/>
              <a:cs typeface="Helvetica Neue Light"/>
              <a:sym typeface="Helvetica Neue Light"/>
            </a:endParaRPr>
          </a:p>
          <a:p>
            <a:pPr marL="63500" marR="0" lvl="0" indent="0" algn="l" rtl="0">
              <a:lnSpc>
                <a:spcPct val="100000"/>
              </a:lnSpc>
              <a:spcBef>
                <a:spcPts val="0"/>
              </a:spcBef>
              <a:spcAft>
                <a:spcPts val="0"/>
              </a:spcAft>
              <a:buNone/>
            </a:pPr>
            <a:r>
              <a:rPr lang="en-US" sz="1100">
                <a:solidFill>
                  <a:srgbClr val="FFFFFF"/>
                </a:solidFill>
                <a:latin typeface="Helvetica Neue Light"/>
                <a:ea typeface="Helvetica Neue Light"/>
                <a:cs typeface="Helvetica Neue Light"/>
                <a:sym typeface="Helvetica Neue Light"/>
              </a:rPr>
              <a:t>Big picture look at</a:t>
            </a:r>
            <a:endParaRPr sz="1100">
              <a:solidFill>
                <a:srgbClr val="FFFFFF"/>
              </a:solidFill>
              <a:latin typeface="Helvetica Neue Light"/>
              <a:ea typeface="Helvetica Neue Light"/>
              <a:cs typeface="Helvetica Neue Light"/>
              <a:sym typeface="Helvetica Neue Light"/>
            </a:endParaRPr>
          </a:p>
          <a:p>
            <a:pPr marL="63500" marR="0" lvl="0" indent="0" algn="l" rtl="0">
              <a:lnSpc>
                <a:spcPct val="100000"/>
              </a:lnSpc>
              <a:spcBef>
                <a:spcPts val="0"/>
              </a:spcBef>
              <a:spcAft>
                <a:spcPts val="0"/>
              </a:spcAft>
              <a:buNone/>
            </a:pPr>
            <a:endParaRPr sz="1100">
              <a:solidFill>
                <a:srgbClr val="FFFFFF"/>
              </a:solidFill>
              <a:latin typeface="Helvetica Neue Light"/>
              <a:ea typeface="Helvetica Neue Light"/>
              <a:cs typeface="Helvetica Neue Light"/>
              <a:sym typeface="Helvetica Neue Light"/>
            </a:endParaRPr>
          </a:p>
          <a:p>
            <a:pPr marL="63500" marR="0" lvl="0" indent="0" algn="l" rtl="0">
              <a:lnSpc>
                <a:spcPct val="100000"/>
              </a:lnSpc>
              <a:spcBef>
                <a:spcPts val="0"/>
              </a:spcBef>
              <a:spcAft>
                <a:spcPts val="0"/>
              </a:spcAft>
              <a:buNone/>
            </a:pPr>
            <a:r>
              <a:rPr lang="en-US" sz="1800" b="1">
                <a:solidFill>
                  <a:srgbClr val="FFFFFF"/>
                </a:solidFill>
                <a:latin typeface="Helvetica Neue"/>
                <a:ea typeface="Helvetica Neue"/>
                <a:cs typeface="Helvetica Neue"/>
                <a:sym typeface="Helvetica Neue"/>
              </a:rPr>
              <a:t>Terraform Command Flow</a:t>
            </a:r>
            <a:endParaRPr sz="1800" b="1">
              <a:solidFill>
                <a:srgbClr val="FFFFFF"/>
              </a:solidFill>
              <a:latin typeface="Helvetica Neue"/>
              <a:ea typeface="Helvetica Neue"/>
              <a:cs typeface="Helvetica Neue"/>
              <a:sym typeface="Helvetica Neue"/>
            </a:endParaRPr>
          </a:p>
        </p:txBody>
      </p:sp>
      <p:pic>
        <p:nvPicPr>
          <p:cNvPr id="277" name="Google Shape;277;p40"/>
          <p:cNvPicPr preferRelativeResize="0"/>
          <p:nvPr/>
        </p:nvPicPr>
        <p:blipFill>
          <a:blip r:embed="rId3">
            <a:alphaModFix/>
          </a:blip>
          <a:stretch>
            <a:fillRect/>
          </a:stretch>
        </p:blipFill>
        <p:spPr>
          <a:xfrm>
            <a:off x="2421450" y="0"/>
            <a:ext cx="6635956" cy="514350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1"/>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Consolas"/>
                <a:ea typeface="Consolas"/>
                <a:cs typeface="Consolas"/>
                <a:sym typeface="Consolas"/>
              </a:rPr>
              <a:t>terraform init</a:t>
            </a:r>
            <a:endParaRPr b="1">
              <a:latin typeface="Consolas"/>
              <a:ea typeface="Consolas"/>
              <a:cs typeface="Consolas"/>
              <a:sym typeface="Consolas"/>
            </a:endParaRPr>
          </a:p>
        </p:txBody>
      </p:sp>
      <p:sp>
        <p:nvSpPr>
          <p:cNvPr id="283" name="Google Shape;283;p41"/>
          <p:cNvSpPr txBox="1">
            <a:spLocks noGrp="1"/>
          </p:cNvSpPr>
          <p:nvPr>
            <p:ph type="body" idx="1"/>
          </p:nvPr>
        </p:nvSpPr>
        <p:spPr>
          <a:xfrm>
            <a:off x="626625" y="1111275"/>
            <a:ext cx="7884000" cy="3510000"/>
          </a:xfrm>
          <a:prstGeom prst="rect">
            <a:avLst/>
          </a:prstGeom>
          <a:noFill/>
          <a:ln>
            <a:noFill/>
          </a:ln>
        </p:spPr>
        <p:txBody>
          <a:bodyPr spcFirstLastPara="1" wrap="square" lIns="67500" tIns="35100" rIns="68575" bIns="34275" anchor="t" anchorCtr="0">
            <a:noAutofit/>
          </a:bodyPr>
          <a:lstStyle/>
          <a:p>
            <a:pPr marL="342900" marR="0" lvl="0" indent="-279400" algn="l" rtl="0">
              <a:lnSpc>
                <a:spcPct val="90000"/>
              </a:lnSpc>
              <a:spcBef>
                <a:spcPts val="0"/>
              </a:spcBef>
              <a:spcAft>
                <a:spcPts val="0"/>
              </a:spcAft>
              <a:buClr>
                <a:srgbClr val="000000"/>
              </a:buClr>
              <a:buSzPts val="1800"/>
              <a:buChar char="●"/>
            </a:pPr>
            <a:r>
              <a:rPr lang="en-US" dirty="0">
                <a:solidFill>
                  <a:srgbClr val="000000"/>
                </a:solidFill>
                <a:latin typeface="Helvetica Neue Light" panose="020B0604020202020204" charset="0"/>
              </a:rPr>
              <a:t>A special command, run before other commands/operations</a:t>
            </a:r>
            <a:endParaRPr dirty="0">
              <a:solidFill>
                <a:srgbClr val="000000"/>
              </a:solidFill>
              <a:latin typeface="Helvetica Neue Light" panose="020B0604020202020204" charset="0"/>
            </a:endParaRPr>
          </a:p>
          <a:p>
            <a:pPr marL="342900" marR="0" lvl="0" indent="-279400" algn="l" rtl="0">
              <a:lnSpc>
                <a:spcPct val="90000"/>
              </a:lnSpc>
              <a:spcBef>
                <a:spcPts val="0"/>
              </a:spcBef>
              <a:spcAft>
                <a:spcPts val="0"/>
              </a:spcAft>
              <a:buClr>
                <a:srgbClr val="000000"/>
              </a:buClr>
              <a:buSzPts val="1800"/>
              <a:buChar char="●"/>
            </a:pPr>
            <a:r>
              <a:rPr lang="en-US" dirty="0">
                <a:solidFill>
                  <a:srgbClr val="000000"/>
                </a:solidFill>
                <a:latin typeface="Helvetica Neue Light" panose="020B0604020202020204" charset="0"/>
              </a:rPr>
              <a:t>What does it do?</a:t>
            </a:r>
            <a:endParaRPr dirty="0">
              <a:solidFill>
                <a:srgbClr val="000000"/>
              </a:solidFill>
              <a:latin typeface="Helvetica Neue Light" panose="020B0604020202020204" charset="0"/>
            </a:endParaRPr>
          </a:p>
          <a:p>
            <a:pPr marL="685800" marR="0" lvl="1" indent="-279400" algn="l" rtl="0">
              <a:lnSpc>
                <a:spcPct val="90000"/>
              </a:lnSpc>
              <a:spcBef>
                <a:spcPts val="0"/>
              </a:spcBef>
              <a:spcAft>
                <a:spcPts val="0"/>
              </a:spcAft>
              <a:buClr>
                <a:srgbClr val="000000"/>
              </a:buClr>
              <a:buSzPts val="1800"/>
              <a:buChar char="○"/>
            </a:pPr>
            <a:r>
              <a:rPr lang="en-US" sz="1800" dirty="0">
                <a:solidFill>
                  <a:srgbClr val="000000"/>
                </a:solidFill>
                <a:latin typeface="Helvetica Neue Light" panose="020B0604020202020204" charset="0"/>
              </a:rPr>
              <a:t>Downloads required provider packages</a:t>
            </a:r>
            <a:endParaRPr sz="1800" dirty="0">
              <a:solidFill>
                <a:srgbClr val="000000"/>
              </a:solidFill>
              <a:latin typeface="Helvetica Neue Light" panose="020B0604020202020204" charset="0"/>
            </a:endParaRPr>
          </a:p>
          <a:p>
            <a:pPr marL="685800" marR="0" lvl="1" indent="-279400" algn="l" rtl="0">
              <a:lnSpc>
                <a:spcPct val="90000"/>
              </a:lnSpc>
              <a:spcBef>
                <a:spcPts val="0"/>
              </a:spcBef>
              <a:spcAft>
                <a:spcPts val="0"/>
              </a:spcAft>
              <a:buClr>
                <a:srgbClr val="000000"/>
              </a:buClr>
              <a:buSzPts val="1800"/>
              <a:buChar char="○"/>
            </a:pPr>
            <a:r>
              <a:rPr lang="en-US" sz="1800" dirty="0">
                <a:solidFill>
                  <a:srgbClr val="000000"/>
                </a:solidFill>
                <a:latin typeface="Helvetica Neue Light" panose="020B0604020202020204" charset="0"/>
              </a:rPr>
              <a:t>Downloads modules referenced in the HCL (more on modules later)</a:t>
            </a:r>
            <a:endParaRPr sz="1800" dirty="0">
              <a:solidFill>
                <a:srgbClr val="000000"/>
              </a:solidFill>
              <a:latin typeface="Helvetica Neue Light" panose="020B0604020202020204" charset="0"/>
            </a:endParaRPr>
          </a:p>
          <a:p>
            <a:pPr marL="685800" marR="0" lvl="1" indent="-279400" algn="l" rtl="0">
              <a:lnSpc>
                <a:spcPct val="90000"/>
              </a:lnSpc>
              <a:spcBef>
                <a:spcPts val="0"/>
              </a:spcBef>
              <a:spcAft>
                <a:spcPts val="0"/>
              </a:spcAft>
              <a:buClr>
                <a:srgbClr val="000000"/>
              </a:buClr>
              <a:buSzPts val="1800"/>
              <a:buChar char="○"/>
            </a:pPr>
            <a:r>
              <a:rPr lang="en-US" sz="1800" dirty="0">
                <a:solidFill>
                  <a:srgbClr val="000000"/>
                </a:solidFill>
                <a:latin typeface="Helvetica Neue Light" panose="020B0604020202020204" charset="0"/>
              </a:rPr>
              <a:t>Initializes state</a:t>
            </a:r>
            <a:endParaRPr sz="1800" dirty="0">
              <a:solidFill>
                <a:srgbClr val="000000"/>
              </a:solidFill>
              <a:latin typeface="Helvetica Neue Light" panose="020B0604020202020204" charset="0"/>
            </a:endParaRPr>
          </a:p>
          <a:p>
            <a:pPr marL="1028700" marR="0" lvl="2" indent="-273050" algn="l" rtl="0">
              <a:lnSpc>
                <a:spcPct val="90000"/>
              </a:lnSpc>
              <a:spcBef>
                <a:spcPts val="0"/>
              </a:spcBef>
              <a:spcAft>
                <a:spcPts val="0"/>
              </a:spcAft>
              <a:buClr>
                <a:srgbClr val="000000"/>
              </a:buClr>
              <a:buSzPts val="1700"/>
              <a:buChar char="■"/>
            </a:pPr>
            <a:r>
              <a:rPr lang="en-US" sz="1700" dirty="0">
                <a:solidFill>
                  <a:srgbClr val="000000"/>
                </a:solidFill>
                <a:latin typeface="Helvetica Neue Light" panose="020B0604020202020204" charset="0"/>
              </a:rPr>
              <a:t>Local state: ensuring local state file(s) exist</a:t>
            </a:r>
            <a:endParaRPr sz="1700" dirty="0">
              <a:solidFill>
                <a:srgbClr val="000000"/>
              </a:solidFill>
              <a:latin typeface="Helvetica Neue Light" panose="020B0604020202020204" charset="0"/>
            </a:endParaRPr>
          </a:p>
          <a:p>
            <a:pPr marL="1028700" marR="0" lvl="2" indent="-273050" algn="l" rtl="0">
              <a:lnSpc>
                <a:spcPct val="90000"/>
              </a:lnSpc>
              <a:spcBef>
                <a:spcPts val="0"/>
              </a:spcBef>
              <a:spcAft>
                <a:spcPts val="0"/>
              </a:spcAft>
              <a:buClr>
                <a:srgbClr val="000000"/>
              </a:buClr>
              <a:buSzPts val="1700"/>
              <a:buChar char="■"/>
            </a:pPr>
            <a:r>
              <a:rPr lang="en-US" sz="1700" dirty="0">
                <a:solidFill>
                  <a:srgbClr val="000000"/>
                </a:solidFill>
                <a:latin typeface="Helvetica Neue Light" panose="020B0604020202020204" charset="0"/>
              </a:rPr>
              <a:t>Remote state: more complex initialization (more on remote state later)</a:t>
            </a:r>
            <a:endParaRPr sz="1700" dirty="0">
              <a:solidFill>
                <a:srgbClr val="000000"/>
              </a:solidFill>
              <a:latin typeface="Helvetica Neue Light" panose="020B0604020202020204" charset="0"/>
            </a:endParaRPr>
          </a:p>
          <a:p>
            <a:pPr marL="685800" marR="0" lvl="1" indent="-279400" algn="l" rtl="0">
              <a:lnSpc>
                <a:spcPct val="90000"/>
              </a:lnSpc>
              <a:spcBef>
                <a:spcPts val="0"/>
              </a:spcBef>
              <a:spcAft>
                <a:spcPts val="0"/>
              </a:spcAft>
              <a:buClr>
                <a:srgbClr val="000000"/>
              </a:buClr>
              <a:buSzPts val="1800"/>
              <a:buChar char="○"/>
            </a:pPr>
            <a:r>
              <a:rPr lang="en-US" sz="1800" dirty="0">
                <a:solidFill>
                  <a:srgbClr val="000000"/>
                </a:solidFill>
                <a:latin typeface="Helvetica Neue Light" panose="020B0604020202020204" charset="0"/>
              </a:rPr>
              <a:t>Basic syntax check</a:t>
            </a:r>
            <a:endParaRPr sz="1800" dirty="0">
              <a:solidFill>
                <a:srgbClr val="000000"/>
              </a:solidFill>
              <a:latin typeface="Helvetica Neue Light" panose="020B0604020202020204" charset="0"/>
            </a:endParaRPr>
          </a:p>
          <a:p>
            <a:pPr marL="685800" marR="0" lvl="0" indent="0" algn="l" rtl="0">
              <a:lnSpc>
                <a:spcPct val="90000"/>
              </a:lnSpc>
              <a:spcBef>
                <a:spcPts val="0"/>
              </a:spcBef>
              <a:spcAft>
                <a:spcPts val="0"/>
              </a:spcAft>
              <a:buNone/>
            </a:pPr>
            <a:endParaRPr dirty="0">
              <a:solidFill>
                <a:srgbClr val="000000"/>
              </a:solidFill>
              <a:latin typeface="Helvetica Neue Light" panose="020B0604020202020204" charset="0"/>
            </a:endParaRPr>
          </a:p>
          <a:p>
            <a:pPr marL="342900" marR="0" lvl="0" indent="-279400" algn="l" rtl="0">
              <a:lnSpc>
                <a:spcPct val="90000"/>
              </a:lnSpc>
              <a:spcBef>
                <a:spcPts val="0"/>
              </a:spcBef>
              <a:spcAft>
                <a:spcPts val="0"/>
              </a:spcAft>
              <a:buClr>
                <a:srgbClr val="000000"/>
              </a:buClr>
              <a:buSzPts val="1800"/>
              <a:buChar char="●"/>
            </a:pPr>
            <a:r>
              <a:rPr lang="en-US" dirty="0">
                <a:solidFill>
                  <a:srgbClr val="000000"/>
                </a:solidFill>
                <a:latin typeface="Helvetica Neue Light" panose="020B0604020202020204" charset="0"/>
              </a:rPr>
              <a:t>Idempotent</a:t>
            </a:r>
            <a:endParaRPr dirty="0">
              <a:solidFill>
                <a:srgbClr val="000000"/>
              </a:solidFill>
              <a:latin typeface="Helvetica Neue Light" panose="020B0604020202020204" charset="0"/>
            </a:endParaRPr>
          </a:p>
          <a:p>
            <a:pPr marL="342900" marR="0" lvl="0" indent="0" algn="l" rtl="0">
              <a:lnSpc>
                <a:spcPct val="90000"/>
              </a:lnSpc>
              <a:spcBef>
                <a:spcPts val="0"/>
              </a:spcBef>
              <a:spcAft>
                <a:spcPts val="0"/>
              </a:spcAft>
              <a:buNone/>
            </a:pPr>
            <a:endParaRPr dirty="0">
              <a:solidFill>
                <a:srgbClr val="000000"/>
              </a:solidFill>
              <a:latin typeface="Helvetica Neue Light" panose="020B0604020202020204" charset="0"/>
            </a:endParaRPr>
          </a:p>
          <a:p>
            <a:pPr marL="342900" marR="0" lvl="0" indent="-279400" algn="l" rtl="0">
              <a:lnSpc>
                <a:spcPct val="90000"/>
              </a:lnSpc>
              <a:spcBef>
                <a:spcPts val="0"/>
              </a:spcBef>
              <a:spcAft>
                <a:spcPts val="0"/>
              </a:spcAft>
              <a:buClr>
                <a:srgbClr val="000000"/>
              </a:buClr>
              <a:buSzPts val="1800"/>
              <a:buChar char="●"/>
            </a:pPr>
            <a:r>
              <a:rPr lang="en-US" dirty="0">
                <a:solidFill>
                  <a:srgbClr val="000000"/>
                </a:solidFill>
                <a:latin typeface="Helvetica Neue Light" panose="020B0604020202020204" charset="0"/>
              </a:rPr>
              <a:t>Remember the </a:t>
            </a:r>
            <a:r>
              <a:rPr lang="en-US" b="1" dirty="0">
                <a:solidFill>
                  <a:srgbClr val="000000"/>
                </a:solidFill>
                <a:latin typeface="Helvetica Neue Light" panose="020B0604020202020204" charset="0"/>
                <a:ea typeface="Consolas"/>
                <a:cs typeface="Consolas"/>
                <a:sym typeface="Consolas"/>
              </a:rPr>
              <a:t>.terraform</a:t>
            </a:r>
            <a:r>
              <a:rPr lang="en-US" dirty="0">
                <a:solidFill>
                  <a:srgbClr val="000000"/>
                </a:solidFill>
                <a:latin typeface="Helvetica Neue Light" panose="020B0604020202020204" charset="0"/>
              </a:rPr>
              <a:t> directory?</a:t>
            </a:r>
            <a:endParaRPr dirty="0">
              <a:solidFill>
                <a:srgbClr val="000000"/>
              </a:solidFill>
              <a:latin typeface="Helvetica Neue Light" panose="020B0604020202020204" charset="0"/>
            </a:endParaRPr>
          </a:p>
          <a:p>
            <a:pPr marL="685800" marR="0" lvl="1" indent="-279400" algn="l" rtl="0">
              <a:lnSpc>
                <a:spcPct val="90000"/>
              </a:lnSpc>
              <a:spcBef>
                <a:spcPts val="0"/>
              </a:spcBef>
              <a:spcAft>
                <a:spcPts val="0"/>
              </a:spcAft>
              <a:buClr>
                <a:srgbClr val="000000"/>
              </a:buClr>
              <a:buSzPts val="1800"/>
              <a:buChar char="○"/>
            </a:pPr>
            <a:r>
              <a:rPr lang="en-US" sz="1800" dirty="0">
                <a:solidFill>
                  <a:srgbClr val="000000"/>
                </a:solidFill>
                <a:latin typeface="Helvetica Neue Light" panose="020B0604020202020204" charset="0"/>
                <a:ea typeface="Consolas"/>
                <a:cs typeface="Consolas"/>
                <a:sym typeface="Consolas"/>
              </a:rPr>
              <a:t>The </a:t>
            </a:r>
            <a:r>
              <a:rPr lang="en-US" sz="1800" b="1" dirty="0" err="1">
                <a:solidFill>
                  <a:srgbClr val="000000"/>
                </a:solidFill>
                <a:latin typeface="Helvetica Neue Light" panose="020B0604020202020204" charset="0"/>
                <a:ea typeface="Consolas"/>
                <a:cs typeface="Consolas"/>
                <a:sym typeface="Consolas"/>
              </a:rPr>
              <a:t>init</a:t>
            </a:r>
            <a:r>
              <a:rPr lang="en-US" sz="1800" dirty="0">
                <a:solidFill>
                  <a:srgbClr val="000000"/>
                </a:solidFill>
                <a:latin typeface="Helvetica Neue Light" panose="020B0604020202020204" charset="0"/>
              </a:rPr>
              <a:t> command downloads the provider packages and modules to this directory</a:t>
            </a:r>
            <a:endParaRPr sz="1800" dirty="0">
              <a:solidFill>
                <a:srgbClr val="000000"/>
              </a:solidFill>
              <a:latin typeface="Helvetica Neue Light" panose="020B0604020202020204" charset="0"/>
            </a:endParaRPr>
          </a:p>
          <a:p>
            <a:pPr marL="685800" marR="0" lvl="1" indent="-279400" algn="l" rtl="0">
              <a:lnSpc>
                <a:spcPct val="90000"/>
              </a:lnSpc>
              <a:spcBef>
                <a:spcPts val="0"/>
              </a:spcBef>
              <a:spcAft>
                <a:spcPts val="0"/>
              </a:spcAft>
              <a:buClr>
                <a:srgbClr val="000000"/>
              </a:buClr>
              <a:buSzPts val="1800"/>
              <a:buChar char="○"/>
            </a:pPr>
            <a:r>
              <a:rPr lang="en-US" sz="1800" dirty="0">
                <a:solidFill>
                  <a:srgbClr val="000000"/>
                </a:solidFill>
                <a:latin typeface="Helvetica Neue Light" panose="020B0604020202020204" charset="0"/>
              </a:rPr>
              <a:t>Also where state files live.</a:t>
            </a:r>
            <a:endParaRPr sz="1800" dirty="0">
              <a:solidFill>
                <a:srgbClr val="000000"/>
              </a:solidFill>
              <a:latin typeface="Helvetica Neue Light" panose="020B0604020202020204" charset="0"/>
            </a:endParaRPr>
          </a:p>
          <a:p>
            <a:pPr marL="0" marR="0" lvl="0" indent="0" algn="l" rtl="0">
              <a:lnSpc>
                <a:spcPct val="90000"/>
              </a:lnSpc>
              <a:spcBef>
                <a:spcPts val="0"/>
              </a:spcBef>
              <a:spcAft>
                <a:spcPts val="0"/>
              </a:spcAft>
              <a:buNone/>
            </a:pPr>
            <a:endParaRPr dirty="0">
              <a:solidFill>
                <a:srgbClr val="000000"/>
              </a:solidFill>
              <a:latin typeface="Helvetica Neue Light" panose="020B0604020202020204" charset="0"/>
            </a:endParaRPr>
          </a:p>
        </p:txBody>
      </p:sp>
      <p:sp>
        <p:nvSpPr>
          <p:cNvPr id="284" name="Google Shape;284;p41"/>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29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8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83">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8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7"/>
          <p:cNvSpPr/>
          <p:nvPr/>
        </p:nvSpPr>
        <p:spPr>
          <a:xfrm>
            <a:off x="0" y="2641673"/>
            <a:ext cx="9144000" cy="2253600"/>
          </a:xfrm>
          <a:prstGeom prst="rect">
            <a:avLst/>
          </a:pr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Helvetica Neue Light"/>
              <a:ea typeface="Helvetica Neue Light"/>
              <a:cs typeface="Helvetica Neue Light"/>
              <a:sym typeface="Helvetica Neue Light"/>
            </a:endParaRPr>
          </a:p>
        </p:txBody>
      </p:sp>
      <p:sp>
        <p:nvSpPr>
          <p:cNvPr id="77" name="Google Shape;77;p17"/>
          <p:cNvSpPr txBox="1">
            <a:spLocks noGrp="1"/>
          </p:cNvSpPr>
          <p:nvPr>
            <p:ph type="title"/>
          </p:nvPr>
        </p:nvSpPr>
        <p:spPr>
          <a:xfrm>
            <a:off x="714373" y="243000"/>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a:t>An Overview</a:t>
            </a:r>
            <a:endParaRPr/>
          </a:p>
        </p:txBody>
      </p:sp>
      <p:sp>
        <p:nvSpPr>
          <p:cNvPr id="78" name="Google Shape;78;p17"/>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3</a:t>
            </a:fld>
            <a:endParaRPr/>
          </a:p>
        </p:txBody>
      </p:sp>
      <p:sp>
        <p:nvSpPr>
          <p:cNvPr id="79" name="Google Shape;79;p17"/>
          <p:cNvSpPr txBox="1"/>
          <p:nvPr/>
        </p:nvSpPr>
        <p:spPr>
          <a:xfrm>
            <a:off x="648316" y="2922705"/>
            <a:ext cx="4296900" cy="3924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2100" b="0" i="0" u="none" strike="noStrike" cap="none">
                <a:solidFill>
                  <a:srgbClr val="595959"/>
                </a:solidFill>
                <a:latin typeface="Helvetica Neue Light"/>
                <a:ea typeface="Helvetica Neue Light"/>
                <a:cs typeface="Helvetica Neue Light"/>
                <a:sym typeface="Helvetica Neue Light"/>
              </a:rPr>
              <a:t>…Impacts you daily.</a:t>
            </a:r>
            <a:endParaRPr sz="1100"/>
          </a:p>
        </p:txBody>
      </p:sp>
      <p:sp>
        <p:nvSpPr>
          <p:cNvPr id="80" name="Google Shape;80;p17"/>
          <p:cNvSpPr txBox="1"/>
          <p:nvPr/>
        </p:nvSpPr>
        <p:spPr>
          <a:xfrm>
            <a:off x="661825" y="3362269"/>
            <a:ext cx="4296900" cy="992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200">
                <a:solidFill>
                  <a:srgbClr val="595959"/>
                </a:solidFill>
                <a:latin typeface="Helvetica Neue Light"/>
                <a:ea typeface="Helvetica Neue Light"/>
                <a:cs typeface="Helvetica Neue Light"/>
                <a:sym typeface="Helvetica Neue Light"/>
              </a:rPr>
              <a:t>When you talk on the phone, watch a movie, connect with friends on social media, drive a car, fly on a plane, pay with a credit card, shop online, and order a latte with your mobile app, you are interacting with technology developed by one of our customers.</a:t>
            </a:r>
            <a:endParaRPr sz="1200">
              <a:solidFill>
                <a:srgbClr val="595959"/>
              </a:solidFill>
              <a:latin typeface="Helvetica Neue Light"/>
              <a:ea typeface="Helvetica Neue Light"/>
              <a:cs typeface="Helvetica Neue Light"/>
              <a:sym typeface="Helvetica Neue Light"/>
            </a:endParaRPr>
          </a:p>
        </p:txBody>
      </p:sp>
      <p:sp>
        <p:nvSpPr>
          <p:cNvPr id="81" name="Google Shape;81;p17"/>
          <p:cNvSpPr txBox="1"/>
          <p:nvPr/>
        </p:nvSpPr>
        <p:spPr>
          <a:xfrm>
            <a:off x="655639" y="1322906"/>
            <a:ext cx="2721900" cy="369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2000">
                <a:solidFill>
                  <a:srgbClr val="595959"/>
                </a:solidFill>
                <a:latin typeface="Helvetica Neue Light"/>
                <a:ea typeface="Helvetica Neue Light"/>
                <a:cs typeface="Helvetica Neue Light"/>
                <a:sym typeface="Helvetica Neue Light"/>
              </a:rPr>
              <a:t>Our purpose…</a:t>
            </a:r>
            <a:endParaRPr sz="1100"/>
          </a:p>
        </p:txBody>
      </p:sp>
      <p:sp>
        <p:nvSpPr>
          <p:cNvPr id="82" name="Google Shape;82;p17"/>
          <p:cNvSpPr txBox="1"/>
          <p:nvPr/>
        </p:nvSpPr>
        <p:spPr>
          <a:xfrm>
            <a:off x="643966" y="1714514"/>
            <a:ext cx="3664800" cy="43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200">
                <a:solidFill>
                  <a:srgbClr val="595959"/>
                </a:solidFill>
                <a:latin typeface="Helvetica Neue Light"/>
                <a:ea typeface="Helvetica Neue Light"/>
                <a:cs typeface="Helvetica Neue Light"/>
                <a:sym typeface="Helvetica Neue Light"/>
              </a:rPr>
              <a:t>We help organizations learn and adopt new technologies. </a:t>
            </a:r>
            <a:endParaRPr sz="1200">
              <a:solidFill>
                <a:srgbClr val="595959"/>
              </a:solidFill>
              <a:latin typeface="Helvetica Neue Light"/>
              <a:ea typeface="Helvetica Neue Light"/>
              <a:cs typeface="Helvetica Neue Light"/>
              <a:sym typeface="Helvetica Neue Light"/>
            </a:endParaRPr>
          </a:p>
        </p:txBody>
      </p:sp>
      <p:pic>
        <p:nvPicPr>
          <p:cNvPr id="83" name="Google Shape;83;p17" descr="A picture containing object&#10;&#10;Description automatically generated"/>
          <p:cNvPicPr preferRelativeResize="0"/>
          <p:nvPr/>
        </p:nvPicPr>
        <p:blipFill rotWithShape="1">
          <a:blip r:embed="rId3">
            <a:alphaModFix/>
          </a:blip>
          <a:srcRect/>
          <a:stretch/>
        </p:blipFill>
        <p:spPr>
          <a:xfrm>
            <a:off x="4405342" y="1337782"/>
            <a:ext cx="4553546" cy="753464"/>
          </a:xfrm>
          <a:prstGeom prst="rect">
            <a:avLst/>
          </a:prstGeom>
          <a:noFill/>
          <a:ln>
            <a:noFill/>
          </a:ln>
        </p:spPr>
      </p:pic>
      <p:sp>
        <p:nvSpPr>
          <p:cNvPr id="84" name="Google Shape;84;p17"/>
          <p:cNvSpPr txBox="1"/>
          <p:nvPr/>
        </p:nvSpPr>
        <p:spPr>
          <a:xfrm>
            <a:off x="6426643" y="2738038"/>
            <a:ext cx="16293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400">
                <a:solidFill>
                  <a:srgbClr val="595959"/>
                </a:solidFill>
                <a:latin typeface="Helvetica Neue Light"/>
                <a:ea typeface="Helvetica Neue Light"/>
                <a:cs typeface="Helvetica Neue Light"/>
                <a:sym typeface="Helvetica Neue Light"/>
              </a:rPr>
              <a:t>In 2018 alone...</a:t>
            </a:r>
            <a:endParaRPr sz="1100"/>
          </a:p>
        </p:txBody>
      </p:sp>
      <p:pic>
        <p:nvPicPr>
          <p:cNvPr id="85" name="Google Shape;85;p17"/>
          <p:cNvPicPr preferRelativeResize="0"/>
          <p:nvPr/>
        </p:nvPicPr>
        <p:blipFill rotWithShape="1">
          <a:blip r:embed="rId4">
            <a:alphaModFix/>
          </a:blip>
          <a:srcRect/>
          <a:stretch/>
        </p:blipFill>
        <p:spPr>
          <a:xfrm>
            <a:off x="5572453" y="3149989"/>
            <a:ext cx="2874818" cy="164393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2"/>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Exercise 1: First Terraform Project</a:t>
            </a:r>
            <a:endParaRPr b="1">
              <a:latin typeface="Helvetica Neue"/>
              <a:ea typeface="Helvetica Neue"/>
              <a:cs typeface="Helvetica Neue"/>
              <a:sym typeface="Helvetica Neue"/>
            </a:endParaRPr>
          </a:p>
        </p:txBody>
      </p:sp>
      <p:sp>
        <p:nvSpPr>
          <p:cNvPr id="290" name="Google Shape;290;p42"/>
          <p:cNvSpPr txBox="1">
            <a:spLocks noGrp="1"/>
          </p:cNvSpPr>
          <p:nvPr>
            <p:ph type="body" idx="1"/>
          </p:nvPr>
        </p:nvSpPr>
        <p:spPr>
          <a:xfrm>
            <a:off x="626625" y="1111275"/>
            <a:ext cx="7884000" cy="3510000"/>
          </a:xfrm>
          <a:prstGeom prst="rect">
            <a:avLst/>
          </a:prstGeom>
          <a:noFill/>
          <a:ln>
            <a:noFill/>
          </a:ln>
        </p:spPr>
        <p:txBody>
          <a:bodyPr spcFirstLastPara="1" wrap="square" lIns="0" tIns="35100" rIns="68575" bIns="34275" anchor="t" anchorCtr="0">
            <a:noAutofit/>
          </a:bodyPr>
          <a:lstStyle/>
          <a:p>
            <a:pPr marL="342900" marR="0" lvl="0" indent="0" algn="l" rtl="0">
              <a:lnSpc>
                <a:spcPct val="90000"/>
              </a:lnSpc>
              <a:spcBef>
                <a:spcPts val="0"/>
              </a:spcBef>
              <a:spcAft>
                <a:spcPts val="0"/>
              </a:spcAft>
              <a:buNone/>
            </a:pPr>
            <a:endParaRPr sz="4500">
              <a:solidFill>
                <a:srgbClr val="000000"/>
              </a:solidFill>
            </a:endParaRPr>
          </a:p>
          <a:p>
            <a:pPr marL="342900" marR="0" lvl="0" indent="0" algn="l" rtl="0">
              <a:lnSpc>
                <a:spcPct val="90000"/>
              </a:lnSpc>
              <a:spcBef>
                <a:spcPts val="0"/>
              </a:spcBef>
              <a:spcAft>
                <a:spcPts val="0"/>
              </a:spcAft>
              <a:buNone/>
            </a:pPr>
            <a:endParaRPr sz="4500">
              <a:solidFill>
                <a:srgbClr val="000000"/>
              </a:solidFill>
            </a:endParaRPr>
          </a:p>
          <a:p>
            <a:pPr marL="0" marR="0" lvl="0" indent="0" algn="ctr" rtl="0">
              <a:lnSpc>
                <a:spcPct val="90000"/>
              </a:lnSpc>
              <a:spcBef>
                <a:spcPts val="0"/>
              </a:spcBef>
              <a:spcAft>
                <a:spcPts val="0"/>
              </a:spcAft>
              <a:buNone/>
            </a:pPr>
            <a:r>
              <a:rPr lang="en-US" sz="4500" u="sng">
                <a:solidFill>
                  <a:schemeClr val="hlink"/>
                </a:solidFill>
                <a:hlinkClick r:id="rId3"/>
              </a:rPr>
              <a:t>Exercise 1</a:t>
            </a:r>
            <a:endParaRPr sz="4500">
              <a:solidFill>
                <a:srgbClr val="000000"/>
              </a:solidFill>
            </a:endParaRPr>
          </a:p>
          <a:p>
            <a:pPr marL="0" marR="0" lvl="0" indent="0" algn="l" rtl="0">
              <a:lnSpc>
                <a:spcPct val="90000"/>
              </a:lnSpc>
              <a:spcBef>
                <a:spcPts val="0"/>
              </a:spcBef>
              <a:spcAft>
                <a:spcPts val="0"/>
              </a:spcAft>
              <a:buNone/>
            </a:pPr>
            <a:endParaRPr>
              <a:solidFill>
                <a:srgbClr val="000000"/>
              </a:solidFill>
            </a:endParaRPr>
          </a:p>
        </p:txBody>
      </p:sp>
      <p:sp>
        <p:nvSpPr>
          <p:cNvPr id="291" name="Google Shape;291;p42"/>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3"/>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Extending Your Project</a:t>
            </a:r>
            <a:endParaRPr b="1">
              <a:latin typeface="Helvetica Neue"/>
              <a:ea typeface="Helvetica Neue"/>
              <a:cs typeface="Helvetica Neue"/>
              <a:sym typeface="Helvetica Neue"/>
            </a:endParaRPr>
          </a:p>
        </p:txBody>
      </p:sp>
      <p:sp>
        <p:nvSpPr>
          <p:cNvPr id="297" name="Google Shape;297;p43"/>
          <p:cNvSpPr txBox="1">
            <a:spLocks noGrp="1"/>
          </p:cNvSpPr>
          <p:nvPr>
            <p:ph type="body" idx="1"/>
          </p:nvPr>
        </p:nvSpPr>
        <p:spPr>
          <a:xfrm>
            <a:off x="630000" y="1206863"/>
            <a:ext cx="7884000" cy="3068700"/>
          </a:xfrm>
          <a:prstGeom prst="rect">
            <a:avLst/>
          </a:prstGeom>
          <a:noFill/>
          <a:ln>
            <a:noFill/>
          </a:ln>
        </p:spPr>
        <p:txBody>
          <a:bodyPr spcFirstLastPara="1" wrap="square" lIns="67500" tIns="35100" rIns="68575" bIns="34275" anchor="t" anchorCtr="0">
            <a:noAutofit/>
          </a:bodyPr>
          <a:lstStyle/>
          <a:p>
            <a:pPr marL="342900" marR="0" lvl="0" indent="-292100" algn="l" rtl="0">
              <a:lnSpc>
                <a:spcPct val="90000"/>
              </a:lnSpc>
              <a:spcBef>
                <a:spcPts val="0"/>
              </a:spcBef>
              <a:spcAft>
                <a:spcPts val="0"/>
              </a:spcAft>
              <a:buClr>
                <a:srgbClr val="000000"/>
              </a:buClr>
              <a:buSzPts val="2000"/>
              <a:buChar char="●"/>
            </a:pPr>
            <a:r>
              <a:rPr lang="en-US" sz="2000" dirty="0">
                <a:solidFill>
                  <a:srgbClr val="000000"/>
                </a:solidFill>
              </a:rPr>
              <a:t>Input Variables</a:t>
            </a:r>
            <a:br>
              <a:rPr lang="en-US" sz="2000" dirty="0">
                <a:solidFill>
                  <a:srgbClr val="000000"/>
                </a:solidFill>
              </a:rPr>
            </a:br>
            <a:endParaRPr sz="2000" dirty="0">
              <a:solidFill>
                <a:srgbClr val="000000"/>
              </a:solidFill>
            </a:endParaRPr>
          </a:p>
          <a:p>
            <a:pPr marL="342900" marR="0" lvl="0" indent="-292100" algn="l" rtl="0">
              <a:lnSpc>
                <a:spcPct val="90000"/>
              </a:lnSpc>
              <a:spcBef>
                <a:spcPts val="0"/>
              </a:spcBef>
              <a:spcAft>
                <a:spcPts val="0"/>
              </a:spcAft>
              <a:buClr>
                <a:srgbClr val="000000"/>
              </a:buClr>
              <a:buSzPts val="2000"/>
              <a:buChar char="●"/>
            </a:pPr>
            <a:r>
              <a:rPr lang="en-US" sz="2000" dirty="0">
                <a:solidFill>
                  <a:srgbClr val="000000"/>
                </a:solidFill>
              </a:rPr>
              <a:t>Locals</a:t>
            </a:r>
            <a:br>
              <a:rPr lang="en-US" sz="2000" dirty="0">
                <a:solidFill>
                  <a:srgbClr val="000000"/>
                </a:solidFill>
              </a:rPr>
            </a:br>
            <a:endParaRPr sz="2000" dirty="0">
              <a:solidFill>
                <a:srgbClr val="000000"/>
              </a:solidFill>
            </a:endParaRPr>
          </a:p>
          <a:p>
            <a:pPr marL="342900" marR="0" lvl="0" indent="-292100" algn="l" rtl="0">
              <a:lnSpc>
                <a:spcPct val="90000"/>
              </a:lnSpc>
              <a:spcBef>
                <a:spcPts val="0"/>
              </a:spcBef>
              <a:spcAft>
                <a:spcPts val="0"/>
              </a:spcAft>
              <a:buClr>
                <a:srgbClr val="000000"/>
              </a:buClr>
              <a:buSzPts val="2000"/>
              <a:buChar char="●"/>
            </a:pPr>
            <a:r>
              <a:rPr lang="en-US" sz="2000" dirty="0">
                <a:solidFill>
                  <a:srgbClr val="000000"/>
                </a:solidFill>
              </a:rPr>
              <a:t>Data Sources</a:t>
            </a:r>
            <a:br>
              <a:rPr lang="en-US" sz="2000" dirty="0">
                <a:solidFill>
                  <a:srgbClr val="000000"/>
                </a:solidFill>
              </a:rPr>
            </a:br>
            <a:endParaRPr sz="2000" dirty="0">
              <a:solidFill>
                <a:srgbClr val="000000"/>
              </a:solidFill>
            </a:endParaRPr>
          </a:p>
          <a:p>
            <a:pPr marL="342900" marR="0" lvl="0" indent="-292100" algn="l" rtl="0">
              <a:lnSpc>
                <a:spcPct val="90000"/>
              </a:lnSpc>
              <a:spcBef>
                <a:spcPts val="0"/>
              </a:spcBef>
              <a:spcAft>
                <a:spcPts val="0"/>
              </a:spcAft>
              <a:buClr>
                <a:srgbClr val="000000"/>
              </a:buClr>
              <a:buSzPts val="2000"/>
              <a:buChar char="●"/>
            </a:pPr>
            <a:r>
              <a:rPr lang="en-US" sz="2000" dirty="0">
                <a:solidFill>
                  <a:srgbClr val="000000"/>
                </a:solidFill>
              </a:rPr>
              <a:t>Provisioners</a:t>
            </a:r>
            <a:endParaRPr sz="2000" dirty="0">
              <a:solidFill>
                <a:srgbClr val="000000"/>
              </a:solidFill>
            </a:endParaRPr>
          </a:p>
          <a:p>
            <a:pPr marL="685800" marR="0" lvl="1" indent="-292100" algn="l" rtl="0">
              <a:lnSpc>
                <a:spcPct val="90000"/>
              </a:lnSpc>
              <a:spcBef>
                <a:spcPts val="0"/>
              </a:spcBef>
              <a:spcAft>
                <a:spcPts val="0"/>
              </a:spcAft>
              <a:buClr>
                <a:srgbClr val="000000"/>
              </a:buClr>
              <a:buSzPts val="2000"/>
              <a:buFont typeface="Consolas"/>
              <a:buChar char="○"/>
            </a:pPr>
            <a:r>
              <a:rPr lang="en-US" sz="2000" b="1" dirty="0">
                <a:solidFill>
                  <a:srgbClr val="000000"/>
                </a:solidFill>
                <a:latin typeface="Consolas"/>
                <a:ea typeface="Consolas"/>
                <a:cs typeface="Consolas"/>
                <a:sym typeface="Consolas"/>
              </a:rPr>
              <a:t>remote-exec</a:t>
            </a:r>
            <a:endParaRPr sz="2000" b="1" dirty="0">
              <a:solidFill>
                <a:srgbClr val="000000"/>
              </a:solidFill>
              <a:latin typeface="Consolas"/>
              <a:ea typeface="Consolas"/>
              <a:cs typeface="Consolas"/>
              <a:sym typeface="Consolas"/>
            </a:endParaRPr>
          </a:p>
          <a:p>
            <a:pPr marL="685800" marR="0" lvl="1" indent="-292100" algn="l" rtl="0">
              <a:lnSpc>
                <a:spcPct val="90000"/>
              </a:lnSpc>
              <a:spcBef>
                <a:spcPts val="0"/>
              </a:spcBef>
              <a:spcAft>
                <a:spcPts val="0"/>
              </a:spcAft>
              <a:buClr>
                <a:srgbClr val="000000"/>
              </a:buClr>
              <a:buSzPts val="2000"/>
              <a:buFont typeface="Consolas"/>
              <a:buChar char="○"/>
            </a:pPr>
            <a:r>
              <a:rPr lang="en-US" sz="2000" b="1" dirty="0">
                <a:solidFill>
                  <a:srgbClr val="000000"/>
                </a:solidFill>
                <a:latin typeface="Consolas"/>
                <a:ea typeface="Consolas"/>
                <a:cs typeface="Consolas"/>
                <a:sym typeface="Consolas"/>
              </a:rPr>
              <a:t>local-exec</a:t>
            </a:r>
            <a:endParaRPr sz="2000" b="1" dirty="0">
              <a:solidFill>
                <a:srgbClr val="000000"/>
              </a:solidFill>
              <a:latin typeface="Consolas"/>
              <a:ea typeface="Consolas"/>
              <a:cs typeface="Consolas"/>
              <a:sym typeface="Consolas"/>
            </a:endParaRPr>
          </a:p>
          <a:p>
            <a:pPr marL="685800" marR="0" lvl="1" indent="-292100" algn="l" rtl="0">
              <a:lnSpc>
                <a:spcPct val="90000"/>
              </a:lnSpc>
              <a:spcBef>
                <a:spcPts val="0"/>
              </a:spcBef>
              <a:spcAft>
                <a:spcPts val="0"/>
              </a:spcAft>
              <a:buClr>
                <a:srgbClr val="000000"/>
              </a:buClr>
              <a:buSzPts val="2000"/>
              <a:buFont typeface="Consolas"/>
              <a:buChar char="○"/>
            </a:pPr>
            <a:r>
              <a:rPr lang="en-US" sz="2000" b="1" dirty="0" err="1">
                <a:solidFill>
                  <a:srgbClr val="000000"/>
                </a:solidFill>
                <a:latin typeface="Consolas"/>
                <a:ea typeface="Consolas"/>
                <a:cs typeface="Consolas"/>
                <a:sym typeface="Consolas"/>
              </a:rPr>
              <a:t>null_resource</a:t>
            </a:r>
            <a:endParaRPr sz="2000" b="1" dirty="0">
              <a:solidFill>
                <a:srgbClr val="000000"/>
              </a:solidFill>
              <a:latin typeface="Consolas"/>
              <a:ea typeface="Consolas"/>
              <a:cs typeface="Consolas"/>
              <a:sym typeface="Consolas"/>
            </a:endParaRPr>
          </a:p>
          <a:p>
            <a:pPr marL="0" marR="0" lvl="0" indent="0" algn="l" rtl="0">
              <a:lnSpc>
                <a:spcPct val="90000"/>
              </a:lnSpc>
              <a:spcBef>
                <a:spcPts val="0"/>
              </a:spcBef>
              <a:spcAft>
                <a:spcPts val="0"/>
              </a:spcAft>
              <a:buNone/>
            </a:pPr>
            <a:endParaRPr sz="2000" dirty="0">
              <a:solidFill>
                <a:srgbClr val="000000"/>
              </a:solidFill>
            </a:endParaRPr>
          </a:p>
        </p:txBody>
      </p:sp>
      <p:sp>
        <p:nvSpPr>
          <p:cNvPr id="298" name="Google Shape;298;p43"/>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4"/>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Input Variables</a:t>
            </a:r>
            <a:endParaRPr b="1">
              <a:latin typeface="Helvetica Neue"/>
              <a:ea typeface="Helvetica Neue"/>
              <a:cs typeface="Helvetica Neue"/>
              <a:sym typeface="Helvetica Neue"/>
            </a:endParaRPr>
          </a:p>
        </p:txBody>
      </p:sp>
      <p:sp>
        <p:nvSpPr>
          <p:cNvPr id="304" name="Google Shape;304;p44"/>
          <p:cNvSpPr txBox="1">
            <a:spLocks noGrp="1"/>
          </p:cNvSpPr>
          <p:nvPr>
            <p:ph type="body" idx="1"/>
          </p:nvPr>
        </p:nvSpPr>
        <p:spPr>
          <a:xfrm>
            <a:off x="626625" y="1111275"/>
            <a:ext cx="7884000" cy="3510000"/>
          </a:xfrm>
          <a:prstGeom prst="rect">
            <a:avLst/>
          </a:prstGeom>
          <a:noFill/>
          <a:ln>
            <a:noFill/>
          </a:ln>
        </p:spPr>
        <p:txBody>
          <a:bodyPr spcFirstLastPara="1" wrap="square" lIns="67500" tIns="35100" rIns="68575" bIns="34275" anchor="t" anchorCtr="0">
            <a:noAutofit/>
          </a:bodyPr>
          <a:lstStyle/>
          <a:p>
            <a:pPr marL="342900" lvl="0" indent="-292100" algn="l" rtl="0">
              <a:lnSpc>
                <a:spcPct val="115000"/>
              </a:lnSpc>
              <a:spcBef>
                <a:spcPts val="0"/>
              </a:spcBef>
              <a:spcAft>
                <a:spcPts val="0"/>
              </a:spcAft>
              <a:buClr>
                <a:srgbClr val="000000"/>
              </a:buClr>
              <a:buSzPts val="2000"/>
              <a:buChar char="●"/>
            </a:pPr>
            <a:r>
              <a:rPr lang="en-US" sz="2000" dirty="0">
                <a:solidFill>
                  <a:srgbClr val="000000"/>
                </a:solidFill>
              </a:rPr>
              <a:t>Enable interchangeable values to be stored centrally and referenced single or multiple times</a:t>
            </a:r>
            <a:endParaRPr sz="2000" dirty="0">
              <a:solidFill>
                <a:srgbClr val="000000"/>
              </a:solidFill>
            </a:endParaRPr>
          </a:p>
          <a:p>
            <a:pPr marL="342900" lvl="0" indent="-292100" algn="l" rtl="0">
              <a:lnSpc>
                <a:spcPct val="115000"/>
              </a:lnSpc>
              <a:spcBef>
                <a:spcPts val="0"/>
              </a:spcBef>
              <a:spcAft>
                <a:spcPts val="0"/>
              </a:spcAft>
              <a:buClr>
                <a:srgbClr val="000000"/>
              </a:buClr>
              <a:buSzPts val="2000"/>
              <a:buChar char="●"/>
            </a:pPr>
            <a:r>
              <a:rPr lang="en-US" sz="2000" dirty="0">
                <a:solidFill>
                  <a:srgbClr val="000000"/>
                </a:solidFill>
              </a:rPr>
              <a:t>Similar to variables in other languages</a:t>
            </a:r>
            <a:endParaRPr sz="2000" dirty="0">
              <a:solidFill>
                <a:srgbClr val="000000"/>
              </a:solidFill>
            </a:endParaRPr>
          </a:p>
          <a:p>
            <a:pPr marL="342900" lvl="0" indent="-292100" algn="l" rtl="0">
              <a:lnSpc>
                <a:spcPct val="115000"/>
              </a:lnSpc>
              <a:spcBef>
                <a:spcPts val="0"/>
              </a:spcBef>
              <a:spcAft>
                <a:spcPts val="0"/>
              </a:spcAft>
              <a:buClr>
                <a:srgbClr val="000000"/>
              </a:buClr>
              <a:buSzPts val="2000"/>
              <a:buChar char="●"/>
            </a:pPr>
            <a:r>
              <a:rPr lang="en-US" sz="2000" dirty="0">
                <a:solidFill>
                  <a:srgbClr val="000000"/>
                </a:solidFill>
              </a:rPr>
              <a:t>Declared in </a:t>
            </a:r>
            <a:r>
              <a:rPr lang="en-US" sz="2000" b="1" dirty="0">
                <a:solidFill>
                  <a:srgbClr val="000000"/>
                </a:solidFill>
                <a:latin typeface="Consolas"/>
                <a:ea typeface="Consolas"/>
                <a:cs typeface="Consolas"/>
                <a:sym typeface="Consolas"/>
              </a:rPr>
              <a:t>variable</a:t>
            </a:r>
            <a:r>
              <a:rPr lang="en-US" sz="2000" dirty="0">
                <a:solidFill>
                  <a:srgbClr val="000000"/>
                </a:solidFill>
              </a:rPr>
              <a:t> blocks</a:t>
            </a:r>
            <a:endParaRPr sz="2000" dirty="0">
              <a:solidFill>
                <a:srgbClr val="000000"/>
              </a:solidFill>
            </a:endParaRPr>
          </a:p>
          <a:p>
            <a:pPr marL="342900" lvl="0" indent="-292100" algn="l" rtl="0">
              <a:lnSpc>
                <a:spcPct val="115000"/>
              </a:lnSpc>
              <a:spcBef>
                <a:spcPts val="0"/>
              </a:spcBef>
              <a:spcAft>
                <a:spcPts val="0"/>
              </a:spcAft>
              <a:buClr>
                <a:srgbClr val="000000"/>
              </a:buClr>
              <a:buSzPts val="2000"/>
              <a:buChar char="●"/>
            </a:pPr>
            <a:r>
              <a:rPr lang="en-US" sz="2000" dirty="0">
                <a:solidFill>
                  <a:srgbClr val="000000"/>
                </a:solidFill>
              </a:rPr>
              <a:t>Parsed first</a:t>
            </a:r>
            <a:endParaRPr sz="2000" dirty="0">
              <a:solidFill>
                <a:srgbClr val="000000"/>
              </a:solidFill>
            </a:endParaRPr>
          </a:p>
          <a:p>
            <a:pPr marL="342900" lvl="0" indent="-292100" algn="l" rtl="0">
              <a:lnSpc>
                <a:spcPct val="115000"/>
              </a:lnSpc>
              <a:spcBef>
                <a:spcPts val="0"/>
              </a:spcBef>
              <a:spcAft>
                <a:spcPts val="0"/>
              </a:spcAft>
              <a:buClr>
                <a:srgbClr val="000000"/>
              </a:buClr>
              <a:buSzPts val="2000"/>
              <a:buChar char="●"/>
            </a:pPr>
            <a:r>
              <a:rPr lang="en-US" sz="2000" dirty="0">
                <a:solidFill>
                  <a:srgbClr val="000000"/>
                </a:solidFill>
              </a:rPr>
              <a:t>Cannot interpolate or reference other variables</a:t>
            </a:r>
            <a:endParaRPr sz="2000" dirty="0">
              <a:solidFill>
                <a:srgbClr val="000000"/>
              </a:solidFill>
            </a:endParaRPr>
          </a:p>
          <a:p>
            <a:pPr marL="342900" lvl="0" indent="-292100" algn="l" rtl="0">
              <a:lnSpc>
                <a:spcPct val="115000"/>
              </a:lnSpc>
              <a:spcBef>
                <a:spcPts val="0"/>
              </a:spcBef>
              <a:spcAft>
                <a:spcPts val="0"/>
              </a:spcAft>
              <a:buClr>
                <a:srgbClr val="000000"/>
              </a:buClr>
              <a:buSzPts val="2000"/>
              <a:buChar char="●"/>
            </a:pPr>
            <a:r>
              <a:rPr lang="en-US" sz="2000" dirty="0">
                <a:solidFill>
                  <a:srgbClr val="000000"/>
                </a:solidFill>
              </a:rPr>
              <a:t>Allow for default values</a:t>
            </a:r>
            <a:endParaRPr sz="2000" dirty="0">
              <a:solidFill>
                <a:srgbClr val="000000"/>
              </a:solidFill>
            </a:endParaRPr>
          </a:p>
          <a:p>
            <a:pPr marL="342900" lvl="0" indent="-292100" algn="l" rtl="0">
              <a:lnSpc>
                <a:spcPct val="115000"/>
              </a:lnSpc>
              <a:spcBef>
                <a:spcPts val="0"/>
              </a:spcBef>
              <a:spcAft>
                <a:spcPts val="0"/>
              </a:spcAft>
              <a:buClr>
                <a:srgbClr val="000000"/>
              </a:buClr>
              <a:buSzPts val="2000"/>
              <a:buChar char="●"/>
            </a:pPr>
            <a:r>
              <a:rPr lang="en-US" sz="2000" dirty="0">
                <a:solidFill>
                  <a:srgbClr val="000000"/>
                </a:solidFill>
              </a:rPr>
              <a:t>Optionally specify value type, e.g.,</a:t>
            </a:r>
            <a:endParaRPr sz="2000" dirty="0">
              <a:solidFill>
                <a:srgbClr val="000000"/>
              </a:solidFill>
            </a:endParaRPr>
          </a:p>
          <a:p>
            <a:pPr marL="685800" lvl="1" indent="-279400" algn="l" rtl="0">
              <a:lnSpc>
                <a:spcPct val="115000"/>
              </a:lnSpc>
              <a:spcBef>
                <a:spcPts val="0"/>
              </a:spcBef>
              <a:spcAft>
                <a:spcPts val="0"/>
              </a:spcAft>
              <a:buClr>
                <a:srgbClr val="000000"/>
              </a:buClr>
              <a:buSzPts val="1800"/>
              <a:buFont typeface="Consolas"/>
              <a:buChar char="○"/>
            </a:pPr>
            <a:r>
              <a:rPr lang="en-US" sz="1800" b="1" dirty="0">
                <a:solidFill>
                  <a:srgbClr val="000000"/>
                </a:solidFill>
                <a:latin typeface="Consolas"/>
                <a:ea typeface="Consolas"/>
                <a:cs typeface="Consolas"/>
                <a:sym typeface="Consolas"/>
              </a:rPr>
              <a:t>List, Map, String</a:t>
            </a:r>
            <a:endParaRPr sz="1800" b="1" dirty="0">
              <a:solidFill>
                <a:srgbClr val="000000"/>
              </a:solidFill>
              <a:latin typeface="Consolas"/>
              <a:ea typeface="Consolas"/>
              <a:cs typeface="Consolas"/>
              <a:sym typeface="Consolas"/>
            </a:endParaRPr>
          </a:p>
          <a:p>
            <a:pPr marL="0" marR="0" lvl="0" indent="0" algn="l" rtl="0">
              <a:lnSpc>
                <a:spcPct val="115000"/>
              </a:lnSpc>
              <a:spcBef>
                <a:spcPts val="0"/>
              </a:spcBef>
              <a:spcAft>
                <a:spcPts val="0"/>
              </a:spcAft>
              <a:buNone/>
            </a:pPr>
            <a:endParaRPr sz="2000" dirty="0">
              <a:solidFill>
                <a:srgbClr val="000000"/>
              </a:solidFill>
            </a:endParaRPr>
          </a:p>
        </p:txBody>
      </p:sp>
      <p:sp>
        <p:nvSpPr>
          <p:cNvPr id="305" name="Google Shape;305;p44"/>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32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5"/>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Example Variable Definition</a:t>
            </a:r>
            <a:endParaRPr b="1">
              <a:latin typeface="Helvetica Neue"/>
              <a:ea typeface="Helvetica Neue"/>
              <a:cs typeface="Helvetica Neue"/>
              <a:sym typeface="Helvetica Neue"/>
            </a:endParaRPr>
          </a:p>
        </p:txBody>
      </p:sp>
      <p:sp>
        <p:nvSpPr>
          <p:cNvPr id="311" name="Google Shape;311;p45"/>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33</a:t>
            </a:fld>
            <a:endParaRPr/>
          </a:p>
        </p:txBody>
      </p:sp>
      <p:sp>
        <p:nvSpPr>
          <p:cNvPr id="312" name="Google Shape;312;p45"/>
          <p:cNvSpPr txBox="1">
            <a:spLocks noGrp="1"/>
          </p:cNvSpPr>
          <p:nvPr>
            <p:ph type="body" idx="1"/>
          </p:nvPr>
        </p:nvSpPr>
        <p:spPr>
          <a:xfrm>
            <a:off x="0" y="924075"/>
            <a:ext cx="9144000" cy="3978900"/>
          </a:xfrm>
          <a:prstGeom prst="rect">
            <a:avLst/>
          </a:prstGeom>
          <a:solidFill>
            <a:srgbClr val="000000"/>
          </a:solidFill>
          <a:ln>
            <a:noFill/>
          </a:ln>
        </p:spPr>
        <p:txBody>
          <a:bodyPr spcFirstLastPara="1" wrap="square" lIns="342900" tIns="308600" rIns="342900" bIns="308600" anchor="t" anchorCtr="0">
            <a:noAutofit/>
          </a:bodyPr>
          <a:lstStyle/>
          <a:p>
            <a:pPr marL="0" lvl="0" indent="0" algn="l" rtl="0">
              <a:lnSpc>
                <a:spcPct val="90000"/>
              </a:lnSpc>
              <a:spcBef>
                <a:spcPts val="0"/>
              </a:spcBef>
              <a:spcAft>
                <a:spcPts val="0"/>
              </a:spcAft>
              <a:buNone/>
            </a:pPr>
            <a:r>
              <a:rPr lang="en-US" sz="2700" b="1" dirty="0">
                <a:solidFill>
                  <a:srgbClr val="FF9900"/>
                </a:solidFill>
                <a:latin typeface="Courier"/>
                <a:ea typeface="Courier"/>
                <a:cs typeface="Courier"/>
                <a:sym typeface="Courier"/>
              </a:rPr>
              <a:t>variable</a:t>
            </a:r>
            <a:r>
              <a:rPr lang="en-US" sz="2700" b="1" dirty="0">
                <a:solidFill>
                  <a:srgbClr val="FFFFFF"/>
                </a:solidFill>
                <a:latin typeface="Courier"/>
                <a:ea typeface="Courier"/>
                <a:cs typeface="Courier"/>
                <a:sym typeface="Courier"/>
              </a:rPr>
              <a:t> </a:t>
            </a:r>
            <a:r>
              <a:rPr lang="en-US" sz="2700" b="1" dirty="0">
                <a:solidFill>
                  <a:srgbClr val="6FA8DC"/>
                </a:solidFill>
                <a:latin typeface="Courier"/>
                <a:ea typeface="Courier"/>
                <a:cs typeface="Courier"/>
                <a:sym typeface="Courier"/>
              </a:rPr>
              <a:t>“</a:t>
            </a:r>
            <a:r>
              <a:rPr lang="en-US" sz="2700" b="1" dirty="0" err="1">
                <a:solidFill>
                  <a:srgbClr val="6FA8DC"/>
                </a:solidFill>
                <a:latin typeface="Courier"/>
                <a:ea typeface="Courier"/>
                <a:cs typeface="Courier"/>
                <a:sym typeface="Courier"/>
              </a:rPr>
              <a:t>instance_size</a:t>
            </a:r>
            <a:r>
              <a:rPr lang="en-US" sz="2700" b="1" dirty="0">
                <a:solidFill>
                  <a:srgbClr val="6FA8DC"/>
                </a:solidFill>
                <a:latin typeface="Courier"/>
                <a:ea typeface="Courier"/>
                <a:cs typeface="Courier"/>
                <a:sym typeface="Courier"/>
              </a:rPr>
              <a:t>”</a:t>
            </a:r>
            <a:r>
              <a:rPr lang="en-US" sz="2700" b="1" dirty="0">
                <a:solidFill>
                  <a:srgbClr val="FFFFFF"/>
                </a:solidFill>
                <a:latin typeface="Courier"/>
                <a:ea typeface="Courier"/>
                <a:cs typeface="Courier"/>
                <a:sym typeface="Courier"/>
              </a:rPr>
              <a:t> </a:t>
            </a:r>
            <a:r>
              <a:rPr lang="en-US" sz="2700" b="1" dirty="0">
                <a:solidFill>
                  <a:srgbClr val="C9DAF8"/>
                </a:solidFill>
                <a:latin typeface="Courier"/>
                <a:ea typeface="Courier"/>
                <a:cs typeface="Courier"/>
                <a:sym typeface="Courier"/>
              </a:rPr>
              <a:t>{</a:t>
            </a:r>
            <a:endParaRPr sz="2700" b="1" dirty="0">
              <a:solidFill>
                <a:srgbClr val="C9DAF8"/>
              </a:solidFill>
              <a:latin typeface="Courier"/>
              <a:ea typeface="Courier"/>
              <a:cs typeface="Courier"/>
              <a:sym typeface="Courier"/>
            </a:endParaRPr>
          </a:p>
          <a:p>
            <a:pPr marL="0" lvl="0" indent="0" algn="l" rtl="0">
              <a:lnSpc>
                <a:spcPct val="90000"/>
              </a:lnSpc>
              <a:spcBef>
                <a:spcPts val="0"/>
              </a:spcBef>
              <a:spcAft>
                <a:spcPts val="0"/>
              </a:spcAft>
              <a:buNone/>
            </a:pPr>
            <a:r>
              <a:rPr lang="en-US" sz="2700" b="1" dirty="0">
                <a:solidFill>
                  <a:srgbClr val="C9DAF8"/>
                </a:solidFill>
                <a:latin typeface="Courier"/>
                <a:ea typeface="Courier"/>
                <a:cs typeface="Courier"/>
                <a:sym typeface="Courier"/>
              </a:rPr>
              <a:t>  </a:t>
            </a:r>
            <a:r>
              <a:rPr lang="en-US" sz="2700" b="1" dirty="0">
                <a:solidFill>
                  <a:srgbClr val="8E7CC3"/>
                </a:solidFill>
                <a:latin typeface="Courier"/>
                <a:ea typeface="Courier"/>
                <a:cs typeface="Courier"/>
                <a:sym typeface="Courier"/>
              </a:rPr>
              <a:t>default</a:t>
            </a:r>
            <a:r>
              <a:rPr lang="en-US" sz="2700" b="1" dirty="0">
                <a:solidFill>
                  <a:srgbClr val="C9DAF8"/>
                </a:solidFill>
                <a:latin typeface="Courier"/>
                <a:ea typeface="Courier"/>
                <a:cs typeface="Courier"/>
                <a:sym typeface="Courier"/>
              </a:rPr>
              <a:t>     = </a:t>
            </a:r>
            <a:r>
              <a:rPr lang="en-US" sz="2700" b="1" dirty="0">
                <a:solidFill>
                  <a:srgbClr val="6AA84F"/>
                </a:solidFill>
                <a:latin typeface="Courier"/>
                <a:ea typeface="Courier"/>
                <a:cs typeface="Courier"/>
                <a:sym typeface="Courier"/>
              </a:rPr>
              <a:t>“t2.micro”</a:t>
            </a:r>
            <a:endParaRPr sz="2700" b="1" dirty="0">
              <a:solidFill>
                <a:srgbClr val="6AA84F"/>
              </a:solidFill>
              <a:latin typeface="Courier"/>
              <a:ea typeface="Courier"/>
              <a:cs typeface="Courier"/>
              <a:sym typeface="Courier"/>
            </a:endParaRPr>
          </a:p>
          <a:p>
            <a:pPr marL="0" lvl="0" indent="0" algn="l" rtl="0">
              <a:lnSpc>
                <a:spcPct val="90000"/>
              </a:lnSpc>
              <a:spcBef>
                <a:spcPts val="0"/>
              </a:spcBef>
              <a:spcAft>
                <a:spcPts val="0"/>
              </a:spcAft>
              <a:buNone/>
            </a:pPr>
            <a:r>
              <a:rPr lang="en-US" sz="2700" b="1" dirty="0">
                <a:solidFill>
                  <a:srgbClr val="C9DAF8"/>
                </a:solidFill>
                <a:latin typeface="Courier"/>
                <a:ea typeface="Courier"/>
                <a:cs typeface="Courier"/>
                <a:sym typeface="Courier"/>
              </a:rPr>
              <a:t>  </a:t>
            </a:r>
            <a:r>
              <a:rPr lang="en-US" sz="2700" b="1" dirty="0">
                <a:solidFill>
                  <a:srgbClr val="8E7CC3"/>
                </a:solidFill>
                <a:latin typeface="Courier"/>
                <a:ea typeface="Courier"/>
                <a:cs typeface="Courier"/>
                <a:sym typeface="Courier"/>
              </a:rPr>
              <a:t>type</a:t>
            </a:r>
            <a:r>
              <a:rPr lang="en-US" sz="2700" b="1" dirty="0">
                <a:solidFill>
                  <a:srgbClr val="C9DAF8"/>
                </a:solidFill>
                <a:latin typeface="Courier"/>
                <a:ea typeface="Courier"/>
                <a:cs typeface="Courier"/>
                <a:sym typeface="Courier"/>
              </a:rPr>
              <a:t>        = </a:t>
            </a:r>
            <a:r>
              <a:rPr lang="en-US" sz="2700" b="1" dirty="0">
                <a:solidFill>
                  <a:srgbClr val="6AA84F"/>
                </a:solidFill>
                <a:latin typeface="Courier"/>
                <a:ea typeface="Courier"/>
                <a:cs typeface="Courier"/>
                <a:sym typeface="Courier"/>
              </a:rPr>
              <a:t>string</a:t>
            </a:r>
            <a:endParaRPr sz="2700" b="1" dirty="0">
              <a:solidFill>
                <a:srgbClr val="FF9900"/>
              </a:solidFill>
              <a:latin typeface="Courier"/>
              <a:ea typeface="Courier"/>
              <a:cs typeface="Courier"/>
              <a:sym typeface="Courier"/>
            </a:endParaRPr>
          </a:p>
          <a:p>
            <a:pPr marL="0" lvl="0" indent="0" algn="l" rtl="0">
              <a:lnSpc>
                <a:spcPct val="90000"/>
              </a:lnSpc>
              <a:spcBef>
                <a:spcPts val="0"/>
              </a:spcBef>
              <a:spcAft>
                <a:spcPts val="0"/>
              </a:spcAft>
              <a:buNone/>
            </a:pPr>
            <a:r>
              <a:rPr lang="en-US" sz="2700" b="1" dirty="0">
                <a:solidFill>
                  <a:srgbClr val="6AA84F"/>
                </a:solidFill>
                <a:latin typeface="Courier"/>
                <a:ea typeface="Courier"/>
                <a:cs typeface="Courier"/>
                <a:sym typeface="Courier"/>
              </a:rPr>
              <a:t>  </a:t>
            </a:r>
            <a:r>
              <a:rPr lang="en-US" sz="2700" b="1" dirty="0">
                <a:solidFill>
                  <a:srgbClr val="8E7CC3"/>
                </a:solidFill>
                <a:latin typeface="Courier"/>
                <a:ea typeface="Courier"/>
                <a:cs typeface="Courier"/>
                <a:sym typeface="Courier"/>
              </a:rPr>
              <a:t>description </a:t>
            </a:r>
            <a:r>
              <a:rPr lang="en-US" sz="2700" b="1" dirty="0">
                <a:solidFill>
                  <a:srgbClr val="C9DAF8"/>
                </a:solidFill>
                <a:latin typeface="Courier"/>
                <a:ea typeface="Courier"/>
                <a:cs typeface="Courier"/>
                <a:sym typeface="Courier"/>
              </a:rPr>
              <a:t>= </a:t>
            </a:r>
            <a:r>
              <a:rPr lang="en-US" sz="2700" b="1" dirty="0">
                <a:solidFill>
                  <a:srgbClr val="6AA84F"/>
                </a:solidFill>
                <a:latin typeface="Courier"/>
                <a:ea typeface="Courier"/>
                <a:cs typeface="Courier"/>
                <a:sym typeface="Courier"/>
              </a:rPr>
              <a:t>“Size of EC2 instance”</a:t>
            </a:r>
            <a:endParaRPr sz="2700" b="1" dirty="0">
              <a:solidFill>
                <a:srgbClr val="6AA84F"/>
              </a:solidFill>
              <a:latin typeface="Courier"/>
              <a:ea typeface="Courier"/>
              <a:cs typeface="Courier"/>
              <a:sym typeface="Courier"/>
            </a:endParaRPr>
          </a:p>
          <a:p>
            <a:pPr marL="0" lvl="0" indent="0" algn="l" rtl="0">
              <a:lnSpc>
                <a:spcPct val="90000"/>
              </a:lnSpc>
              <a:spcBef>
                <a:spcPts val="0"/>
              </a:spcBef>
              <a:spcAft>
                <a:spcPts val="0"/>
              </a:spcAft>
              <a:buNone/>
            </a:pPr>
            <a:r>
              <a:rPr lang="en-US" sz="2700" b="1" dirty="0">
                <a:solidFill>
                  <a:srgbClr val="C9DAF8"/>
                </a:solidFill>
                <a:latin typeface="Courier"/>
                <a:ea typeface="Courier"/>
                <a:cs typeface="Courier"/>
                <a:sym typeface="Courier"/>
              </a:rPr>
              <a:t>}</a:t>
            </a:r>
            <a:endParaRPr sz="2700" b="1" dirty="0">
              <a:solidFill>
                <a:srgbClr val="C9DAF8"/>
              </a:solidFill>
              <a:latin typeface="Courier"/>
              <a:ea typeface="Courier"/>
              <a:cs typeface="Courier"/>
              <a:sym typeface="Courie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6"/>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Locals</a:t>
            </a:r>
            <a:endParaRPr b="1">
              <a:latin typeface="Helvetica Neue"/>
              <a:ea typeface="Helvetica Neue"/>
              <a:cs typeface="Helvetica Neue"/>
              <a:sym typeface="Helvetica Neue"/>
            </a:endParaRPr>
          </a:p>
        </p:txBody>
      </p:sp>
      <p:sp>
        <p:nvSpPr>
          <p:cNvPr id="318" name="Google Shape;318;p46"/>
          <p:cNvSpPr txBox="1">
            <a:spLocks noGrp="1"/>
          </p:cNvSpPr>
          <p:nvPr>
            <p:ph type="body" idx="1"/>
          </p:nvPr>
        </p:nvSpPr>
        <p:spPr>
          <a:xfrm>
            <a:off x="626625" y="1111275"/>
            <a:ext cx="7884000" cy="3510000"/>
          </a:xfrm>
          <a:prstGeom prst="rect">
            <a:avLst/>
          </a:prstGeom>
          <a:noFill/>
          <a:ln>
            <a:noFill/>
          </a:ln>
        </p:spPr>
        <p:txBody>
          <a:bodyPr spcFirstLastPara="1" wrap="square" lIns="67500" tIns="35100" rIns="68575" bIns="34275" anchor="t" anchorCtr="0">
            <a:noAutofit/>
          </a:bodyPr>
          <a:lstStyle/>
          <a:p>
            <a:pPr marL="342900" marR="0" lvl="0" indent="-292100" algn="l" rtl="0">
              <a:lnSpc>
                <a:spcPct val="115000"/>
              </a:lnSpc>
              <a:spcBef>
                <a:spcPts val="0"/>
              </a:spcBef>
              <a:spcAft>
                <a:spcPts val="0"/>
              </a:spcAft>
              <a:buClr>
                <a:srgbClr val="000000"/>
              </a:buClr>
              <a:buSzPts val="2000"/>
              <a:buChar char="●"/>
            </a:pPr>
            <a:r>
              <a:rPr lang="en-US" sz="2000" dirty="0">
                <a:solidFill>
                  <a:srgbClr val="000000"/>
                </a:solidFill>
              </a:rPr>
              <a:t>Mutable values that allow for interpolation and inference</a:t>
            </a:r>
            <a:endParaRPr sz="2000" dirty="0">
              <a:solidFill>
                <a:srgbClr val="000000"/>
              </a:solidFill>
            </a:endParaRPr>
          </a:p>
          <a:p>
            <a:pPr marL="342900" marR="0" lvl="0" indent="0" algn="l" rtl="0">
              <a:lnSpc>
                <a:spcPct val="115000"/>
              </a:lnSpc>
              <a:spcBef>
                <a:spcPts val="0"/>
              </a:spcBef>
              <a:spcAft>
                <a:spcPts val="0"/>
              </a:spcAft>
              <a:buNone/>
            </a:pPr>
            <a:endParaRPr sz="2000" dirty="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b="1" dirty="0">
                <a:solidFill>
                  <a:srgbClr val="000000"/>
                </a:solidFill>
                <a:latin typeface="Helvetica Neue"/>
                <a:ea typeface="Helvetica Neue"/>
                <a:cs typeface="Helvetica Neue"/>
                <a:sym typeface="Helvetica Neue"/>
              </a:rPr>
              <a:t>CAN</a:t>
            </a:r>
            <a:r>
              <a:rPr lang="en-US" sz="2000" dirty="0">
                <a:solidFill>
                  <a:srgbClr val="000000"/>
                </a:solidFill>
              </a:rPr>
              <a:t> reference variables and other locals</a:t>
            </a:r>
            <a:endParaRPr sz="2000" dirty="0">
              <a:solidFill>
                <a:srgbClr val="000000"/>
              </a:solidFill>
            </a:endParaRPr>
          </a:p>
          <a:p>
            <a:pPr marL="0" marR="0" lvl="0" indent="0" algn="l" rtl="0">
              <a:lnSpc>
                <a:spcPct val="115000"/>
              </a:lnSpc>
              <a:spcBef>
                <a:spcPts val="0"/>
              </a:spcBef>
              <a:spcAft>
                <a:spcPts val="0"/>
              </a:spcAft>
              <a:buNone/>
            </a:pPr>
            <a:endParaRPr sz="2000" dirty="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b="1" dirty="0">
                <a:solidFill>
                  <a:srgbClr val="000000"/>
                </a:solidFill>
                <a:latin typeface="Helvetica Neue"/>
                <a:ea typeface="Helvetica Neue"/>
                <a:cs typeface="Helvetica Neue"/>
                <a:sym typeface="Helvetica Neue"/>
              </a:rPr>
              <a:t>CAN’T</a:t>
            </a:r>
            <a:r>
              <a:rPr lang="en-US" sz="2000" dirty="0">
                <a:solidFill>
                  <a:srgbClr val="000000"/>
                </a:solidFill>
              </a:rPr>
              <a:t> be set via arguments from the command line</a:t>
            </a:r>
            <a:endParaRPr sz="2000" dirty="0">
              <a:solidFill>
                <a:srgbClr val="000000"/>
              </a:solidFill>
            </a:endParaRPr>
          </a:p>
          <a:p>
            <a:pPr marL="342900" marR="0" lvl="0" indent="0" algn="l" rtl="0">
              <a:lnSpc>
                <a:spcPct val="115000"/>
              </a:lnSpc>
              <a:spcBef>
                <a:spcPts val="0"/>
              </a:spcBef>
              <a:spcAft>
                <a:spcPts val="0"/>
              </a:spcAft>
              <a:buNone/>
            </a:pPr>
            <a:endParaRPr sz="2000" dirty="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dirty="0">
                <a:solidFill>
                  <a:srgbClr val="000000"/>
                </a:solidFill>
              </a:rPr>
              <a:t>Use them when a value is used in many places in your code and that value is likely to change</a:t>
            </a:r>
            <a:endParaRPr sz="2000" dirty="0">
              <a:solidFill>
                <a:srgbClr val="000000"/>
              </a:solidFill>
            </a:endParaRPr>
          </a:p>
          <a:p>
            <a:pPr marL="342900" marR="0" lvl="0" indent="0" algn="l" rtl="0">
              <a:lnSpc>
                <a:spcPct val="115000"/>
              </a:lnSpc>
              <a:spcBef>
                <a:spcPts val="0"/>
              </a:spcBef>
              <a:spcAft>
                <a:spcPts val="0"/>
              </a:spcAft>
              <a:buNone/>
            </a:pPr>
            <a:endParaRPr sz="2000" dirty="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dirty="0">
                <a:solidFill>
                  <a:srgbClr val="000000"/>
                </a:solidFill>
              </a:rPr>
              <a:t>Don’t overuse them or your code can be difficult to read</a:t>
            </a:r>
            <a:endParaRPr sz="2000" dirty="0">
              <a:solidFill>
                <a:srgbClr val="000000"/>
              </a:solidFill>
            </a:endParaRPr>
          </a:p>
        </p:txBody>
      </p:sp>
      <p:sp>
        <p:nvSpPr>
          <p:cNvPr id="319" name="Google Shape;319;p46"/>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34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7"/>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Local Definitions</a:t>
            </a:r>
            <a:endParaRPr b="1">
              <a:latin typeface="Helvetica Neue"/>
              <a:ea typeface="Helvetica Neue"/>
              <a:cs typeface="Helvetica Neue"/>
              <a:sym typeface="Helvetica Neue"/>
            </a:endParaRPr>
          </a:p>
        </p:txBody>
      </p:sp>
      <p:sp>
        <p:nvSpPr>
          <p:cNvPr id="325" name="Google Shape;325;p47"/>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35</a:t>
            </a:fld>
            <a:endParaRPr/>
          </a:p>
        </p:txBody>
      </p:sp>
      <p:sp>
        <p:nvSpPr>
          <p:cNvPr id="326" name="Google Shape;326;p47"/>
          <p:cNvSpPr txBox="1">
            <a:spLocks noGrp="1"/>
          </p:cNvSpPr>
          <p:nvPr>
            <p:ph type="body" idx="1"/>
          </p:nvPr>
        </p:nvSpPr>
        <p:spPr>
          <a:xfrm>
            <a:off x="0" y="924075"/>
            <a:ext cx="9144000" cy="3978900"/>
          </a:xfrm>
          <a:prstGeom prst="rect">
            <a:avLst/>
          </a:prstGeom>
          <a:solidFill>
            <a:srgbClr val="000000"/>
          </a:solidFill>
          <a:ln>
            <a:noFill/>
          </a:ln>
        </p:spPr>
        <p:txBody>
          <a:bodyPr spcFirstLastPara="1" wrap="square" lIns="342900" tIns="308600" rIns="342900" bIns="308600" anchor="t" anchorCtr="0">
            <a:noAutofit/>
          </a:bodyPr>
          <a:lstStyle/>
          <a:p>
            <a:pPr marL="0" lvl="0" indent="0" algn="l" rtl="0">
              <a:lnSpc>
                <a:spcPct val="90000"/>
              </a:lnSpc>
              <a:spcBef>
                <a:spcPts val="0"/>
              </a:spcBef>
              <a:spcAft>
                <a:spcPts val="0"/>
              </a:spcAft>
              <a:buNone/>
            </a:pPr>
            <a:endParaRPr sz="2300" b="1" dirty="0">
              <a:solidFill>
                <a:srgbClr val="FF9900"/>
              </a:solidFill>
              <a:latin typeface="Courier"/>
              <a:ea typeface="Courier"/>
              <a:cs typeface="Courier"/>
              <a:sym typeface="Courier"/>
            </a:endParaRPr>
          </a:p>
          <a:p>
            <a:pPr marL="0" lvl="0" indent="0" algn="l" rtl="0">
              <a:lnSpc>
                <a:spcPct val="90000"/>
              </a:lnSpc>
              <a:spcBef>
                <a:spcPts val="0"/>
              </a:spcBef>
              <a:spcAft>
                <a:spcPts val="0"/>
              </a:spcAft>
              <a:buNone/>
            </a:pPr>
            <a:endParaRPr sz="2300" b="1" dirty="0">
              <a:solidFill>
                <a:srgbClr val="FF9900"/>
              </a:solidFill>
              <a:latin typeface="Courier"/>
              <a:ea typeface="Courier"/>
              <a:cs typeface="Courier"/>
              <a:sym typeface="Courier"/>
            </a:endParaRPr>
          </a:p>
          <a:p>
            <a:pPr marL="0" lvl="0" indent="0" algn="l" rtl="0">
              <a:lnSpc>
                <a:spcPct val="90000"/>
              </a:lnSpc>
              <a:spcBef>
                <a:spcPts val="0"/>
              </a:spcBef>
              <a:spcAft>
                <a:spcPts val="0"/>
              </a:spcAft>
              <a:buNone/>
            </a:pPr>
            <a:r>
              <a:rPr lang="en-US" sz="2500" b="1" dirty="0">
                <a:solidFill>
                  <a:srgbClr val="FF9900"/>
                </a:solidFill>
                <a:latin typeface="Courier"/>
                <a:ea typeface="Courier"/>
                <a:cs typeface="Courier"/>
                <a:sym typeface="Courier"/>
              </a:rPr>
              <a:t>locals</a:t>
            </a:r>
            <a:r>
              <a:rPr lang="en-US" sz="2500" b="1" dirty="0">
                <a:solidFill>
                  <a:srgbClr val="FFFFFF"/>
                </a:solidFill>
                <a:latin typeface="Courier"/>
                <a:ea typeface="Courier"/>
                <a:cs typeface="Courier"/>
                <a:sym typeface="Courier"/>
              </a:rPr>
              <a:t> </a:t>
            </a:r>
            <a:r>
              <a:rPr lang="en-US" sz="2500" b="1" dirty="0">
                <a:solidFill>
                  <a:srgbClr val="C9DAF8"/>
                </a:solidFill>
                <a:latin typeface="Courier"/>
                <a:ea typeface="Courier"/>
                <a:cs typeface="Courier"/>
                <a:sym typeface="Courier"/>
              </a:rPr>
              <a:t>{</a:t>
            </a:r>
            <a:endParaRPr sz="2500" b="1" dirty="0">
              <a:solidFill>
                <a:srgbClr val="C9DAF8"/>
              </a:solidFill>
              <a:latin typeface="Courier"/>
              <a:ea typeface="Courier"/>
              <a:cs typeface="Courier"/>
              <a:sym typeface="Courier"/>
            </a:endParaRPr>
          </a:p>
          <a:p>
            <a:pPr marL="0" lvl="0" indent="0" algn="l" rtl="0">
              <a:lnSpc>
                <a:spcPct val="90000"/>
              </a:lnSpc>
              <a:spcBef>
                <a:spcPts val="0"/>
              </a:spcBef>
              <a:spcAft>
                <a:spcPts val="0"/>
              </a:spcAft>
              <a:buNone/>
            </a:pPr>
            <a:r>
              <a:rPr lang="en-US" sz="2500" b="1" dirty="0">
                <a:solidFill>
                  <a:srgbClr val="C9DAF8"/>
                </a:solidFill>
                <a:latin typeface="Courier"/>
                <a:ea typeface="Courier"/>
                <a:cs typeface="Courier"/>
                <a:sym typeface="Courier"/>
              </a:rPr>
              <a:t>  </a:t>
            </a:r>
            <a:r>
              <a:rPr lang="en-US" sz="2500" b="1" dirty="0">
                <a:solidFill>
                  <a:srgbClr val="8E7CC3"/>
                </a:solidFill>
                <a:latin typeface="Courier"/>
                <a:ea typeface="Courier"/>
                <a:cs typeface="Courier"/>
                <a:sym typeface="Courier"/>
              </a:rPr>
              <a:t>one</a:t>
            </a:r>
            <a:r>
              <a:rPr lang="en-US" sz="2500" b="1" dirty="0">
                <a:solidFill>
                  <a:srgbClr val="C9DAF8"/>
                </a:solidFill>
                <a:latin typeface="Courier"/>
                <a:ea typeface="Courier"/>
                <a:cs typeface="Courier"/>
                <a:sym typeface="Courier"/>
              </a:rPr>
              <a:t>        = </a:t>
            </a:r>
            <a:r>
              <a:rPr lang="en-US" sz="2500" b="1" dirty="0">
                <a:solidFill>
                  <a:srgbClr val="6AA84F"/>
                </a:solidFill>
                <a:latin typeface="Courier"/>
                <a:ea typeface="Courier"/>
                <a:cs typeface="Courier"/>
                <a:sym typeface="Courier"/>
              </a:rPr>
              <a:t>“1”</a:t>
            </a:r>
            <a:endParaRPr sz="2500" b="1" dirty="0">
              <a:solidFill>
                <a:srgbClr val="6AA84F"/>
              </a:solidFill>
              <a:latin typeface="Courier"/>
              <a:ea typeface="Courier"/>
              <a:cs typeface="Courier"/>
              <a:sym typeface="Courier"/>
            </a:endParaRPr>
          </a:p>
          <a:p>
            <a:pPr marL="0" lvl="0" indent="0" algn="l" rtl="0">
              <a:spcBef>
                <a:spcPts val="0"/>
              </a:spcBef>
              <a:spcAft>
                <a:spcPts val="0"/>
              </a:spcAft>
              <a:buNone/>
            </a:pPr>
            <a:r>
              <a:rPr lang="en-US" sz="2500" b="1" dirty="0">
                <a:solidFill>
                  <a:srgbClr val="C9DAF8"/>
                </a:solidFill>
                <a:latin typeface="Courier"/>
                <a:ea typeface="Courier"/>
                <a:cs typeface="Courier"/>
                <a:sym typeface="Courier"/>
              </a:rPr>
              <a:t>  </a:t>
            </a:r>
            <a:r>
              <a:rPr lang="en-US" sz="2500" b="1" dirty="0" err="1">
                <a:solidFill>
                  <a:srgbClr val="8E7CC3"/>
                </a:solidFill>
                <a:latin typeface="Courier"/>
                <a:ea typeface="Courier"/>
                <a:cs typeface="Courier"/>
                <a:sym typeface="Courier"/>
              </a:rPr>
              <a:t>local_one</a:t>
            </a:r>
            <a:r>
              <a:rPr lang="en-US" sz="2500" b="1" dirty="0">
                <a:solidFill>
                  <a:srgbClr val="C9DAF8"/>
                </a:solidFill>
                <a:latin typeface="Courier"/>
                <a:ea typeface="Courier"/>
                <a:cs typeface="Courier"/>
                <a:sym typeface="Courier"/>
              </a:rPr>
              <a:t>  = local.</a:t>
            </a:r>
            <a:r>
              <a:rPr lang="en-US" sz="2500" b="1" dirty="0">
                <a:solidFill>
                  <a:srgbClr val="8E7CC3"/>
                </a:solidFill>
                <a:latin typeface="Courier"/>
                <a:ea typeface="Courier"/>
                <a:cs typeface="Courier"/>
                <a:sym typeface="Courier"/>
              </a:rPr>
              <a:t>one</a:t>
            </a:r>
            <a:endParaRPr sz="2500" b="1" dirty="0">
              <a:solidFill>
                <a:srgbClr val="6AA84F"/>
              </a:solidFill>
              <a:latin typeface="Courier"/>
              <a:ea typeface="Courier"/>
              <a:cs typeface="Courier"/>
              <a:sym typeface="Courier"/>
            </a:endParaRPr>
          </a:p>
          <a:p>
            <a:pPr marL="0" lvl="0" indent="0" algn="l" rtl="0">
              <a:spcBef>
                <a:spcPts val="0"/>
              </a:spcBef>
              <a:spcAft>
                <a:spcPts val="0"/>
              </a:spcAft>
              <a:buNone/>
            </a:pPr>
            <a:r>
              <a:rPr lang="en-US" sz="2500" b="1" dirty="0">
                <a:solidFill>
                  <a:srgbClr val="C9DAF8"/>
                </a:solidFill>
                <a:latin typeface="Courier"/>
                <a:ea typeface="Courier"/>
                <a:cs typeface="Courier"/>
                <a:sym typeface="Courier"/>
              </a:rPr>
              <a:t>  </a:t>
            </a:r>
            <a:r>
              <a:rPr lang="en-US" sz="2500" b="1" dirty="0" err="1">
                <a:solidFill>
                  <a:srgbClr val="8E7CC3"/>
                </a:solidFill>
                <a:latin typeface="Courier"/>
                <a:ea typeface="Courier"/>
                <a:cs typeface="Courier"/>
                <a:sym typeface="Courier"/>
              </a:rPr>
              <a:t>concat_one</a:t>
            </a:r>
            <a:r>
              <a:rPr lang="en-US" sz="2500" b="1" dirty="0">
                <a:solidFill>
                  <a:srgbClr val="C9DAF8"/>
                </a:solidFill>
                <a:latin typeface="Courier"/>
                <a:ea typeface="Courier"/>
                <a:cs typeface="Courier"/>
                <a:sym typeface="Courier"/>
              </a:rPr>
              <a:t> = </a:t>
            </a:r>
            <a:r>
              <a:rPr lang="en-US" sz="2500" b="1" dirty="0">
                <a:solidFill>
                  <a:srgbClr val="6AA84F"/>
                </a:solidFill>
                <a:latin typeface="Courier"/>
                <a:ea typeface="Courier"/>
                <a:cs typeface="Courier"/>
                <a:sym typeface="Courier"/>
              </a:rPr>
              <a:t>“</a:t>
            </a:r>
            <a:r>
              <a:rPr lang="en-US" sz="2500" b="1" dirty="0">
                <a:solidFill>
                  <a:srgbClr val="C9DAF8"/>
                </a:solidFill>
                <a:latin typeface="Courier"/>
                <a:ea typeface="Courier"/>
                <a:cs typeface="Courier"/>
                <a:sym typeface="Courier"/>
              </a:rPr>
              <a:t>${local.</a:t>
            </a:r>
            <a:r>
              <a:rPr lang="en-US" sz="2500" b="1" dirty="0">
                <a:solidFill>
                  <a:srgbClr val="8E7CC3"/>
                </a:solidFill>
                <a:latin typeface="Courier"/>
                <a:ea typeface="Courier"/>
                <a:cs typeface="Courier"/>
                <a:sym typeface="Courier"/>
              </a:rPr>
              <a:t>one</a:t>
            </a:r>
            <a:r>
              <a:rPr lang="en-US" sz="2500" b="1" dirty="0">
                <a:solidFill>
                  <a:srgbClr val="C9DAF8"/>
                </a:solidFill>
                <a:latin typeface="Courier"/>
                <a:ea typeface="Courier"/>
                <a:cs typeface="Courier"/>
                <a:sym typeface="Courier"/>
              </a:rPr>
              <a:t>}</a:t>
            </a:r>
            <a:r>
              <a:rPr lang="en-US" sz="2500" b="1" dirty="0">
                <a:solidFill>
                  <a:schemeClr val="accent6"/>
                </a:solidFill>
                <a:latin typeface="Courier"/>
                <a:ea typeface="Courier"/>
                <a:cs typeface="Courier"/>
                <a:sym typeface="Courier"/>
              </a:rPr>
              <a:t>_</a:t>
            </a:r>
            <a:r>
              <a:rPr lang="en-US" sz="2500" b="1" dirty="0" err="1">
                <a:solidFill>
                  <a:schemeClr val="accent6"/>
                </a:solidFill>
                <a:latin typeface="Courier"/>
                <a:ea typeface="Courier"/>
                <a:cs typeface="Courier"/>
                <a:sym typeface="Courier"/>
              </a:rPr>
              <a:t>and_one</a:t>
            </a:r>
            <a:r>
              <a:rPr lang="en-US" sz="2500" b="1" dirty="0">
                <a:solidFill>
                  <a:srgbClr val="6AA84F"/>
                </a:solidFill>
                <a:latin typeface="Courier"/>
                <a:ea typeface="Courier"/>
                <a:cs typeface="Courier"/>
                <a:sym typeface="Courier"/>
              </a:rPr>
              <a:t>”</a:t>
            </a:r>
            <a:endParaRPr sz="2500" b="1" dirty="0">
              <a:solidFill>
                <a:srgbClr val="6AA84F"/>
              </a:solidFill>
              <a:latin typeface="Courier"/>
              <a:ea typeface="Courier"/>
              <a:cs typeface="Courier"/>
              <a:sym typeface="Courier"/>
            </a:endParaRPr>
          </a:p>
          <a:p>
            <a:pPr marL="0" lvl="0" indent="0" algn="l" rtl="0">
              <a:lnSpc>
                <a:spcPct val="90000"/>
              </a:lnSpc>
              <a:spcBef>
                <a:spcPts val="0"/>
              </a:spcBef>
              <a:spcAft>
                <a:spcPts val="0"/>
              </a:spcAft>
              <a:buNone/>
            </a:pPr>
            <a:r>
              <a:rPr lang="en-US" sz="2500" b="1" dirty="0">
                <a:solidFill>
                  <a:srgbClr val="C9DAF8"/>
                </a:solidFill>
                <a:latin typeface="Courier"/>
                <a:ea typeface="Courier"/>
                <a:cs typeface="Courier"/>
                <a:sym typeface="Courier"/>
              </a:rPr>
              <a:t>}</a:t>
            </a:r>
            <a:endParaRPr sz="2500" b="1" dirty="0">
              <a:solidFill>
                <a:srgbClr val="C9DAF8"/>
              </a:solidFill>
              <a:latin typeface="Courier"/>
              <a:ea typeface="Courier"/>
              <a:cs typeface="Courier"/>
              <a:sym typeface="Courie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8"/>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Data Sources</a:t>
            </a:r>
            <a:endParaRPr b="1">
              <a:latin typeface="Helvetica Neue"/>
              <a:ea typeface="Helvetica Neue"/>
              <a:cs typeface="Helvetica Neue"/>
              <a:sym typeface="Helvetica Neue"/>
            </a:endParaRPr>
          </a:p>
        </p:txBody>
      </p:sp>
      <p:sp>
        <p:nvSpPr>
          <p:cNvPr id="332" name="Google Shape;332;p48"/>
          <p:cNvSpPr txBox="1">
            <a:spLocks noGrp="1"/>
          </p:cNvSpPr>
          <p:nvPr>
            <p:ph type="body" idx="1"/>
          </p:nvPr>
        </p:nvSpPr>
        <p:spPr>
          <a:xfrm>
            <a:off x="626625" y="1111275"/>
            <a:ext cx="7884000" cy="3510000"/>
          </a:xfrm>
          <a:prstGeom prst="rect">
            <a:avLst/>
          </a:prstGeom>
          <a:noFill/>
          <a:ln>
            <a:noFill/>
          </a:ln>
        </p:spPr>
        <p:txBody>
          <a:bodyPr spcFirstLastPara="1" wrap="square" lIns="67500" tIns="35100" rIns="68575" bIns="34275" anchor="t" anchorCtr="0">
            <a:noAutofit/>
          </a:bodyPr>
          <a:lstStyle/>
          <a:p>
            <a:pPr marL="342900" marR="0" lvl="0" indent="-292100" algn="l" rtl="0">
              <a:lnSpc>
                <a:spcPct val="115000"/>
              </a:lnSpc>
              <a:spcBef>
                <a:spcPts val="0"/>
              </a:spcBef>
              <a:spcAft>
                <a:spcPts val="0"/>
              </a:spcAft>
              <a:buClr>
                <a:srgbClr val="000000"/>
              </a:buClr>
              <a:buSzPts val="2000"/>
              <a:buChar char="●"/>
            </a:pPr>
            <a:r>
              <a:rPr lang="en-US" sz="2000" dirty="0">
                <a:solidFill>
                  <a:srgbClr val="000000"/>
                </a:solidFill>
              </a:rPr>
              <a:t>Logical references to data objects stored externally to the </a:t>
            </a:r>
            <a:r>
              <a:rPr lang="en-US" sz="2000" b="1" dirty="0" err="1">
                <a:solidFill>
                  <a:srgbClr val="000000"/>
                </a:solidFill>
                <a:latin typeface="Consolas"/>
                <a:ea typeface="Consolas"/>
                <a:cs typeface="Consolas"/>
                <a:sym typeface="Consolas"/>
              </a:rPr>
              <a:t>tfstate</a:t>
            </a:r>
            <a:r>
              <a:rPr lang="en-US" sz="2000" dirty="0">
                <a:solidFill>
                  <a:srgbClr val="000000"/>
                </a:solidFill>
              </a:rPr>
              <a:t> file</a:t>
            </a:r>
            <a:endParaRPr sz="2000" dirty="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dirty="0">
                <a:solidFill>
                  <a:srgbClr val="000000"/>
                </a:solidFill>
              </a:rPr>
              <a:t>Allows you to reference resources not created by Terraform</a:t>
            </a:r>
            <a:endParaRPr sz="2000" dirty="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dirty="0">
                <a:solidFill>
                  <a:srgbClr val="000000"/>
                </a:solidFill>
              </a:rPr>
              <a:t>Examples</a:t>
            </a:r>
            <a:endParaRPr sz="2000" dirty="0">
              <a:solidFill>
                <a:srgbClr val="000000"/>
              </a:solidFill>
            </a:endParaRPr>
          </a:p>
          <a:p>
            <a:pPr marL="685800" marR="0" lvl="1" indent="-292100" algn="l" rtl="0">
              <a:lnSpc>
                <a:spcPct val="115000"/>
              </a:lnSpc>
              <a:spcBef>
                <a:spcPts val="0"/>
              </a:spcBef>
              <a:spcAft>
                <a:spcPts val="0"/>
              </a:spcAft>
              <a:buClr>
                <a:srgbClr val="000000"/>
              </a:buClr>
              <a:buSzPts val="2000"/>
              <a:buChar char="○"/>
            </a:pPr>
            <a:r>
              <a:rPr lang="en-US" sz="2000" dirty="0">
                <a:solidFill>
                  <a:srgbClr val="000000"/>
                </a:solidFill>
              </a:rPr>
              <a:t>Current default region in AWS CLI</a:t>
            </a:r>
            <a:endParaRPr sz="2000" dirty="0">
              <a:solidFill>
                <a:srgbClr val="000000"/>
              </a:solidFill>
            </a:endParaRPr>
          </a:p>
          <a:p>
            <a:pPr marL="685800" marR="0" lvl="1" indent="-292100" algn="l" rtl="0">
              <a:lnSpc>
                <a:spcPct val="115000"/>
              </a:lnSpc>
              <a:spcBef>
                <a:spcPts val="0"/>
              </a:spcBef>
              <a:spcAft>
                <a:spcPts val="0"/>
              </a:spcAft>
              <a:buClr>
                <a:srgbClr val="000000"/>
              </a:buClr>
              <a:buSzPts val="2000"/>
              <a:buChar char="○"/>
            </a:pPr>
            <a:r>
              <a:rPr lang="en-US" sz="2000" dirty="0">
                <a:solidFill>
                  <a:srgbClr val="000000"/>
                </a:solidFill>
              </a:rPr>
              <a:t>AMI ID search</a:t>
            </a:r>
            <a:endParaRPr sz="2000" dirty="0">
              <a:solidFill>
                <a:srgbClr val="000000"/>
              </a:solidFill>
            </a:endParaRPr>
          </a:p>
          <a:p>
            <a:pPr marL="685800" marR="0" lvl="1" indent="-292100" algn="l" rtl="0">
              <a:lnSpc>
                <a:spcPct val="115000"/>
              </a:lnSpc>
              <a:spcBef>
                <a:spcPts val="0"/>
              </a:spcBef>
              <a:spcAft>
                <a:spcPts val="0"/>
              </a:spcAft>
              <a:buClr>
                <a:srgbClr val="000000"/>
              </a:buClr>
              <a:buSzPts val="2000"/>
              <a:buChar char="○"/>
            </a:pPr>
            <a:r>
              <a:rPr lang="en-US" sz="2000" dirty="0">
                <a:solidFill>
                  <a:srgbClr val="000000"/>
                </a:solidFill>
              </a:rPr>
              <a:t>AWS ARN lookup</a:t>
            </a:r>
            <a:endParaRPr sz="2000" dirty="0">
              <a:solidFill>
                <a:srgbClr val="000000"/>
              </a:solidFill>
            </a:endParaRPr>
          </a:p>
          <a:p>
            <a:pPr marL="685800" marR="0" lvl="1" indent="-292100" algn="l" rtl="0">
              <a:lnSpc>
                <a:spcPct val="115000"/>
              </a:lnSpc>
              <a:spcBef>
                <a:spcPts val="0"/>
              </a:spcBef>
              <a:spcAft>
                <a:spcPts val="0"/>
              </a:spcAft>
              <a:buClr>
                <a:srgbClr val="000000"/>
              </a:buClr>
              <a:buSzPts val="2000"/>
              <a:buChar char="○"/>
            </a:pPr>
            <a:r>
              <a:rPr lang="en-US" sz="2000" dirty="0">
                <a:solidFill>
                  <a:srgbClr val="000000"/>
                </a:solidFill>
              </a:rPr>
              <a:t>AWS VPC CIDR range</a:t>
            </a:r>
            <a:endParaRPr sz="2000" dirty="0">
              <a:solidFill>
                <a:srgbClr val="000000"/>
              </a:solidFill>
            </a:endParaRPr>
          </a:p>
          <a:p>
            <a:pPr marL="0" marR="0" lvl="0" indent="0" algn="l" rtl="0">
              <a:lnSpc>
                <a:spcPct val="90000"/>
              </a:lnSpc>
              <a:spcBef>
                <a:spcPts val="0"/>
              </a:spcBef>
              <a:spcAft>
                <a:spcPts val="0"/>
              </a:spcAft>
              <a:buNone/>
            </a:pPr>
            <a:endParaRPr sz="2000" dirty="0">
              <a:solidFill>
                <a:srgbClr val="000000"/>
              </a:solidFill>
            </a:endParaRPr>
          </a:p>
        </p:txBody>
      </p:sp>
      <p:sp>
        <p:nvSpPr>
          <p:cNvPr id="333" name="Google Shape;333;p48"/>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36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9"/>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Data Source Example: AWS AMI Lookup</a:t>
            </a:r>
            <a:endParaRPr b="1">
              <a:latin typeface="Helvetica Neue"/>
              <a:ea typeface="Helvetica Neue"/>
              <a:cs typeface="Helvetica Neue"/>
              <a:sym typeface="Helvetica Neue"/>
            </a:endParaRPr>
          </a:p>
        </p:txBody>
      </p:sp>
      <p:sp>
        <p:nvSpPr>
          <p:cNvPr id="339" name="Google Shape;339;p49"/>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37</a:t>
            </a:fld>
            <a:endParaRPr/>
          </a:p>
        </p:txBody>
      </p:sp>
      <p:sp>
        <p:nvSpPr>
          <p:cNvPr id="340" name="Google Shape;340;p49"/>
          <p:cNvSpPr txBox="1">
            <a:spLocks noGrp="1"/>
          </p:cNvSpPr>
          <p:nvPr>
            <p:ph type="body" idx="1"/>
          </p:nvPr>
        </p:nvSpPr>
        <p:spPr>
          <a:xfrm>
            <a:off x="0" y="901275"/>
            <a:ext cx="9144000" cy="4001700"/>
          </a:xfrm>
          <a:prstGeom prst="rect">
            <a:avLst/>
          </a:prstGeom>
          <a:solidFill>
            <a:srgbClr val="000000"/>
          </a:solidFill>
          <a:ln>
            <a:noFill/>
          </a:ln>
        </p:spPr>
        <p:txBody>
          <a:bodyPr spcFirstLastPara="1" wrap="square" lIns="342900" tIns="308600" rIns="342900" bIns="308600" anchor="t" anchorCtr="0">
            <a:noAutofit/>
          </a:bodyPr>
          <a:lstStyle/>
          <a:p>
            <a:pPr marL="0" lvl="0" indent="0" algn="l" rtl="0">
              <a:lnSpc>
                <a:spcPct val="90000"/>
              </a:lnSpc>
              <a:spcBef>
                <a:spcPts val="0"/>
              </a:spcBef>
              <a:spcAft>
                <a:spcPts val="0"/>
              </a:spcAft>
              <a:buClr>
                <a:schemeClr val="dk1"/>
              </a:buClr>
              <a:buSzPts val="800"/>
              <a:buFont typeface="Arial"/>
              <a:buNone/>
            </a:pPr>
            <a:r>
              <a:rPr lang="en-US" b="1">
                <a:solidFill>
                  <a:srgbClr val="FF9900"/>
                </a:solidFill>
                <a:latin typeface="Courier"/>
                <a:ea typeface="Courier"/>
                <a:cs typeface="Courier"/>
                <a:sym typeface="Courier"/>
              </a:rPr>
              <a:t>data </a:t>
            </a:r>
            <a:r>
              <a:rPr lang="en-US" b="1">
                <a:solidFill>
                  <a:srgbClr val="6D9EEB"/>
                </a:solidFill>
                <a:latin typeface="Courier"/>
                <a:ea typeface="Courier"/>
                <a:cs typeface="Courier"/>
                <a:sym typeface="Courier"/>
              </a:rPr>
              <a:t>"aws_ami" "latest-ubuntu"</a:t>
            </a:r>
            <a:r>
              <a:rPr lang="en-US" b="1">
                <a:solidFill>
                  <a:srgbClr val="FF9900"/>
                </a:solidFill>
                <a:latin typeface="Courier"/>
                <a:ea typeface="Courier"/>
                <a:cs typeface="Courier"/>
                <a:sym typeface="Courier"/>
              </a:rPr>
              <a:t> </a:t>
            </a:r>
            <a:r>
              <a:rPr lang="en-US" b="1">
                <a:solidFill>
                  <a:srgbClr val="C9DAF8"/>
                </a:solidFill>
                <a:latin typeface="Courier"/>
                <a:ea typeface="Courier"/>
                <a:cs typeface="Courier"/>
                <a:sym typeface="Courier"/>
              </a:rPr>
              <a:t>{</a:t>
            </a:r>
            <a:endParaRPr b="1">
              <a:solidFill>
                <a:srgbClr val="C9DAF8"/>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b="1">
                <a:solidFill>
                  <a:srgbClr val="C9DAF8"/>
                </a:solidFill>
                <a:latin typeface="Courier"/>
                <a:ea typeface="Courier"/>
                <a:cs typeface="Courier"/>
                <a:sym typeface="Courier"/>
              </a:rPr>
              <a:t>  </a:t>
            </a:r>
            <a:r>
              <a:rPr lang="en-US" b="1">
                <a:solidFill>
                  <a:srgbClr val="8E7CC3"/>
                </a:solidFill>
                <a:latin typeface="Courier"/>
                <a:ea typeface="Courier"/>
                <a:cs typeface="Courier"/>
                <a:sym typeface="Courier"/>
              </a:rPr>
              <a:t>most_recent</a:t>
            </a:r>
            <a:r>
              <a:rPr lang="en-US" b="1">
                <a:solidFill>
                  <a:srgbClr val="C9DAF8"/>
                </a:solidFill>
                <a:latin typeface="Courier"/>
                <a:ea typeface="Courier"/>
                <a:cs typeface="Courier"/>
                <a:sym typeface="Courier"/>
              </a:rPr>
              <a:t> = </a:t>
            </a:r>
            <a:r>
              <a:rPr lang="en-US" b="1">
                <a:solidFill>
                  <a:srgbClr val="6AA84F"/>
                </a:solidFill>
                <a:latin typeface="Courier"/>
                <a:ea typeface="Courier"/>
                <a:cs typeface="Courier"/>
                <a:sym typeface="Courier"/>
              </a:rPr>
              <a:t>true</a:t>
            </a:r>
            <a:endParaRPr b="1">
              <a:solidFill>
                <a:srgbClr val="6AA84F"/>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b="1">
                <a:solidFill>
                  <a:srgbClr val="C9DAF8"/>
                </a:solidFill>
                <a:latin typeface="Courier"/>
                <a:ea typeface="Courier"/>
                <a:cs typeface="Courier"/>
                <a:sym typeface="Courier"/>
              </a:rPr>
              <a:t>  </a:t>
            </a:r>
            <a:r>
              <a:rPr lang="en-US" b="1">
                <a:solidFill>
                  <a:srgbClr val="8E7CC3"/>
                </a:solidFill>
                <a:latin typeface="Courier"/>
                <a:ea typeface="Courier"/>
                <a:cs typeface="Courier"/>
                <a:sym typeface="Courier"/>
              </a:rPr>
              <a:t>owners</a:t>
            </a:r>
            <a:r>
              <a:rPr lang="en-US" b="1">
                <a:solidFill>
                  <a:srgbClr val="C9DAF8"/>
                </a:solidFill>
                <a:latin typeface="Courier"/>
                <a:ea typeface="Courier"/>
                <a:cs typeface="Courier"/>
                <a:sym typeface="Courier"/>
              </a:rPr>
              <a:t> = [</a:t>
            </a:r>
            <a:r>
              <a:rPr lang="en-US" b="1">
                <a:solidFill>
                  <a:srgbClr val="6AA84F"/>
                </a:solidFill>
                <a:latin typeface="Courier"/>
                <a:ea typeface="Courier"/>
                <a:cs typeface="Courier"/>
                <a:sym typeface="Courier"/>
              </a:rPr>
              <a:t>"099720109477"</a:t>
            </a:r>
            <a:r>
              <a:rPr lang="en-US" b="1">
                <a:solidFill>
                  <a:srgbClr val="C9DAF8"/>
                </a:solidFill>
                <a:latin typeface="Courier"/>
                <a:ea typeface="Courier"/>
                <a:cs typeface="Courier"/>
                <a:sym typeface="Courier"/>
              </a:rPr>
              <a:t>]</a:t>
            </a:r>
            <a:endParaRPr b="1">
              <a:solidFill>
                <a:srgbClr val="C9DAF8"/>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endParaRPr b="1">
              <a:solidFill>
                <a:srgbClr val="C9DAF8"/>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b="1">
                <a:solidFill>
                  <a:srgbClr val="C9DAF8"/>
                </a:solidFill>
                <a:latin typeface="Courier"/>
                <a:ea typeface="Courier"/>
                <a:cs typeface="Courier"/>
                <a:sym typeface="Courier"/>
              </a:rPr>
              <a:t>  </a:t>
            </a:r>
            <a:r>
              <a:rPr lang="en-US" b="1">
                <a:solidFill>
                  <a:srgbClr val="8E7CC3"/>
                </a:solidFill>
                <a:latin typeface="Courier"/>
                <a:ea typeface="Courier"/>
                <a:cs typeface="Courier"/>
                <a:sym typeface="Courier"/>
              </a:rPr>
              <a:t>filter</a:t>
            </a:r>
            <a:r>
              <a:rPr lang="en-US" b="1">
                <a:solidFill>
                  <a:srgbClr val="C9DAF8"/>
                </a:solidFill>
                <a:latin typeface="Courier"/>
                <a:ea typeface="Courier"/>
                <a:cs typeface="Courier"/>
                <a:sym typeface="Courier"/>
              </a:rPr>
              <a:t> {</a:t>
            </a:r>
            <a:endParaRPr b="1">
              <a:solidFill>
                <a:srgbClr val="C9DAF8"/>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b="1">
                <a:solidFill>
                  <a:srgbClr val="C9DAF8"/>
                </a:solidFill>
                <a:latin typeface="Courier"/>
                <a:ea typeface="Courier"/>
                <a:cs typeface="Courier"/>
                <a:sym typeface="Courier"/>
              </a:rPr>
              <a:t>    </a:t>
            </a:r>
            <a:r>
              <a:rPr lang="en-US" b="1">
                <a:solidFill>
                  <a:srgbClr val="8E7CC3"/>
                </a:solidFill>
                <a:latin typeface="Courier"/>
                <a:ea typeface="Courier"/>
                <a:cs typeface="Courier"/>
                <a:sym typeface="Courier"/>
              </a:rPr>
              <a:t>name</a:t>
            </a:r>
            <a:r>
              <a:rPr lang="en-US" b="1">
                <a:solidFill>
                  <a:srgbClr val="C9DAF8"/>
                </a:solidFill>
                <a:latin typeface="Courier"/>
                <a:ea typeface="Courier"/>
                <a:cs typeface="Courier"/>
                <a:sym typeface="Courier"/>
              </a:rPr>
              <a:t>   = </a:t>
            </a:r>
            <a:r>
              <a:rPr lang="en-US" b="1">
                <a:solidFill>
                  <a:srgbClr val="6AA84F"/>
                </a:solidFill>
                <a:latin typeface="Courier"/>
                <a:ea typeface="Courier"/>
                <a:cs typeface="Courier"/>
                <a:sym typeface="Courier"/>
              </a:rPr>
              <a:t>"name"</a:t>
            </a:r>
            <a:endParaRPr b="1">
              <a:solidFill>
                <a:srgbClr val="6AA84F"/>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b="1">
                <a:solidFill>
                  <a:srgbClr val="C9DAF8"/>
                </a:solidFill>
                <a:latin typeface="Courier"/>
                <a:ea typeface="Courier"/>
                <a:cs typeface="Courier"/>
                <a:sym typeface="Courier"/>
              </a:rPr>
              <a:t>    </a:t>
            </a:r>
            <a:r>
              <a:rPr lang="en-US" b="1">
                <a:solidFill>
                  <a:srgbClr val="8E7CC3"/>
                </a:solidFill>
                <a:latin typeface="Courier"/>
                <a:ea typeface="Courier"/>
                <a:cs typeface="Courier"/>
                <a:sym typeface="Courier"/>
              </a:rPr>
              <a:t>values</a:t>
            </a:r>
            <a:r>
              <a:rPr lang="en-US" b="1">
                <a:solidFill>
                  <a:srgbClr val="C9DAF8"/>
                </a:solidFill>
                <a:latin typeface="Courier"/>
                <a:ea typeface="Courier"/>
                <a:cs typeface="Courier"/>
                <a:sym typeface="Courier"/>
              </a:rPr>
              <a:t> = </a:t>
            </a:r>
            <a:r>
              <a:rPr lang="en-US" sz="1400" b="1">
                <a:solidFill>
                  <a:srgbClr val="C9DAF8"/>
                </a:solidFill>
                <a:latin typeface="Courier"/>
                <a:ea typeface="Courier"/>
                <a:cs typeface="Courier"/>
                <a:sym typeface="Courier"/>
              </a:rPr>
              <a:t>[</a:t>
            </a:r>
            <a:r>
              <a:rPr lang="en-US" sz="1400" b="1">
                <a:solidFill>
                  <a:srgbClr val="6AA84F"/>
                </a:solidFill>
                <a:latin typeface="Courier"/>
                <a:ea typeface="Courier"/>
                <a:cs typeface="Courier"/>
                <a:sym typeface="Courier"/>
              </a:rPr>
              <a:t>"ubuntu/images/hvm-ssd/ubuntu-xenial-16.04-amd64-server-*"</a:t>
            </a:r>
            <a:r>
              <a:rPr lang="en-US" sz="1400" b="1">
                <a:solidFill>
                  <a:srgbClr val="C9DAF8"/>
                </a:solidFill>
                <a:latin typeface="Courier"/>
                <a:ea typeface="Courier"/>
                <a:cs typeface="Courier"/>
                <a:sym typeface="Courier"/>
              </a:rPr>
              <a:t>]</a:t>
            </a:r>
            <a:endParaRPr sz="1400" b="1">
              <a:solidFill>
                <a:srgbClr val="C9DAF8"/>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sz="1500" b="1">
                <a:solidFill>
                  <a:srgbClr val="C9DAF8"/>
                </a:solidFill>
                <a:latin typeface="Courier"/>
                <a:ea typeface="Courier"/>
                <a:cs typeface="Courier"/>
                <a:sym typeface="Courier"/>
              </a:rPr>
              <a:t>  </a:t>
            </a:r>
            <a:r>
              <a:rPr lang="en-US" b="1">
                <a:solidFill>
                  <a:srgbClr val="C9DAF8"/>
                </a:solidFill>
                <a:latin typeface="Courier"/>
                <a:ea typeface="Courier"/>
                <a:cs typeface="Courier"/>
                <a:sym typeface="Courier"/>
              </a:rPr>
              <a:t>}</a:t>
            </a:r>
            <a:endParaRPr b="1">
              <a:solidFill>
                <a:srgbClr val="C9DAF8"/>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b="1">
                <a:solidFill>
                  <a:srgbClr val="C9DAF8"/>
                </a:solidFill>
                <a:latin typeface="Courier"/>
                <a:ea typeface="Courier"/>
                <a:cs typeface="Courier"/>
                <a:sym typeface="Courier"/>
              </a:rPr>
              <a:t>  </a:t>
            </a:r>
            <a:endParaRPr b="1">
              <a:solidFill>
                <a:srgbClr val="C9DAF8"/>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b="1">
                <a:solidFill>
                  <a:srgbClr val="C9DAF8"/>
                </a:solidFill>
                <a:latin typeface="Courier"/>
                <a:ea typeface="Courier"/>
                <a:cs typeface="Courier"/>
                <a:sym typeface="Courier"/>
              </a:rPr>
              <a:t>  </a:t>
            </a:r>
            <a:r>
              <a:rPr lang="en-US" b="1">
                <a:solidFill>
                  <a:srgbClr val="8E7CC3"/>
                </a:solidFill>
                <a:latin typeface="Courier"/>
                <a:ea typeface="Courier"/>
                <a:cs typeface="Courier"/>
                <a:sym typeface="Courier"/>
              </a:rPr>
              <a:t>filter</a:t>
            </a:r>
            <a:r>
              <a:rPr lang="en-US" b="1">
                <a:solidFill>
                  <a:srgbClr val="C9DAF8"/>
                </a:solidFill>
                <a:latin typeface="Courier"/>
                <a:ea typeface="Courier"/>
                <a:cs typeface="Courier"/>
                <a:sym typeface="Courier"/>
              </a:rPr>
              <a:t> {</a:t>
            </a:r>
            <a:endParaRPr b="1">
              <a:solidFill>
                <a:srgbClr val="C9DAF8"/>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b="1">
                <a:solidFill>
                  <a:srgbClr val="C9DAF8"/>
                </a:solidFill>
                <a:latin typeface="Courier"/>
                <a:ea typeface="Courier"/>
                <a:cs typeface="Courier"/>
                <a:sym typeface="Courier"/>
              </a:rPr>
              <a:t>    </a:t>
            </a:r>
            <a:r>
              <a:rPr lang="en-US" b="1">
                <a:solidFill>
                  <a:srgbClr val="8E7CC3"/>
                </a:solidFill>
                <a:latin typeface="Courier"/>
                <a:ea typeface="Courier"/>
                <a:cs typeface="Courier"/>
                <a:sym typeface="Courier"/>
              </a:rPr>
              <a:t>name</a:t>
            </a:r>
            <a:r>
              <a:rPr lang="en-US" b="1">
                <a:solidFill>
                  <a:srgbClr val="C9DAF8"/>
                </a:solidFill>
                <a:latin typeface="Courier"/>
                <a:ea typeface="Courier"/>
                <a:cs typeface="Courier"/>
                <a:sym typeface="Courier"/>
              </a:rPr>
              <a:t>   = </a:t>
            </a:r>
            <a:r>
              <a:rPr lang="en-US" b="1">
                <a:solidFill>
                  <a:srgbClr val="6AA84F"/>
                </a:solidFill>
                <a:latin typeface="Courier"/>
                <a:ea typeface="Courier"/>
                <a:cs typeface="Courier"/>
                <a:sym typeface="Courier"/>
              </a:rPr>
              <a:t>"virtualization-type"</a:t>
            </a:r>
            <a:endParaRPr b="1">
              <a:solidFill>
                <a:srgbClr val="6AA84F"/>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b="1">
                <a:solidFill>
                  <a:srgbClr val="C9DAF8"/>
                </a:solidFill>
                <a:latin typeface="Courier"/>
                <a:ea typeface="Courier"/>
                <a:cs typeface="Courier"/>
                <a:sym typeface="Courier"/>
              </a:rPr>
              <a:t>    </a:t>
            </a:r>
            <a:r>
              <a:rPr lang="en-US" b="1">
                <a:solidFill>
                  <a:srgbClr val="8E7CC3"/>
                </a:solidFill>
                <a:latin typeface="Courier"/>
                <a:ea typeface="Courier"/>
                <a:cs typeface="Courier"/>
                <a:sym typeface="Courier"/>
              </a:rPr>
              <a:t>values</a:t>
            </a:r>
            <a:r>
              <a:rPr lang="en-US" b="1">
                <a:solidFill>
                  <a:srgbClr val="C9DAF8"/>
                </a:solidFill>
                <a:latin typeface="Courier"/>
                <a:ea typeface="Courier"/>
                <a:cs typeface="Courier"/>
                <a:sym typeface="Courier"/>
              </a:rPr>
              <a:t> = [</a:t>
            </a:r>
            <a:r>
              <a:rPr lang="en-US" b="1">
                <a:solidFill>
                  <a:srgbClr val="6AA84F"/>
                </a:solidFill>
                <a:latin typeface="Courier"/>
                <a:ea typeface="Courier"/>
                <a:cs typeface="Courier"/>
                <a:sym typeface="Courier"/>
              </a:rPr>
              <a:t>"hvm"</a:t>
            </a:r>
            <a:r>
              <a:rPr lang="en-US" b="1">
                <a:solidFill>
                  <a:srgbClr val="C9DAF8"/>
                </a:solidFill>
                <a:latin typeface="Courier"/>
                <a:ea typeface="Courier"/>
                <a:cs typeface="Courier"/>
                <a:sym typeface="Courier"/>
              </a:rPr>
              <a:t>]</a:t>
            </a:r>
            <a:endParaRPr b="1">
              <a:solidFill>
                <a:srgbClr val="C9DAF8"/>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b="1">
                <a:solidFill>
                  <a:srgbClr val="C9DAF8"/>
                </a:solidFill>
                <a:latin typeface="Courier"/>
                <a:ea typeface="Courier"/>
                <a:cs typeface="Courier"/>
                <a:sym typeface="Courier"/>
              </a:rPr>
              <a:t>  }</a:t>
            </a:r>
            <a:endParaRPr b="1">
              <a:solidFill>
                <a:srgbClr val="C9DAF8"/>
              </a:solidFill>
              <a:latin typeface="Courier"/>
              <a:ea typeface="Courier"/>
              <a:cs typeface="Courier"/>
              <a:sym typeface="Courier"/>
            </a:endParaRPr>
          </a:p>
          <a:p>
            <a:pPr marL="0" lvl="0" indent="0" algn="l" rtl="0">
              <a:lnSpc>
                <a:spcPct val="90000"/>
              </a:lnSpc>
              <a:spcBef>
                <a:spcPts val="0"/>
              </a:spcBef>
              <a:spcAft>
                <a:spcPts val="0"/>
              </a:spcAft>
              <a:buNone/>
            </a:pPr>
            <a:r>
              <a:rPr lang="en-US" b="1">
                <a:solidFill>
                  <a:srgbClr val="C9DAF8"/>
                </a:solidFill>
                <a:latin typeface="Courier"/>
                <a:ea typeface="Courier"/>
                <a:cs typeface="Courier"/>
                <a:sym typeface="Courier"/>
              </a:rPr>
              <a:t>}</a:t>
            </a:r>
            <a:endParaRPr b="1">
              <a:solidFill>
                <a:srgbClr val="C9DAF8"/>
              </a:solidFill>
              <a:latin typeface="Courier"/>
              <a:ea typeface="Courier"/>
              <a:cs typeface="Courier"/>
              <a:sym typeface="Courie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0"/>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Provisioners</a:t>
            </a:r>
            <a:endParaRPr b="1">
              <a:latin typeface="Helvetica Neue"/>
              <a:ea typeface="Helvetica Neue"/>
              <a:cs typeface="Helvetica Neue"/>
              <a:sym typeface="Helvetica Neue"/>
            </a:endParaRPr>
          </a:p>
        </p:txBody>
      </p:sp>
      <p:sp>
        <p:nvSpPr>
          <p:cNvPr id="346" name="Google Shape;346;p50"/>
          <p:cNvSpPr txBox="1">
            <a:spLocks noGrp="1"/>
          </p:cNvSpPr>
          <p:nvPr>
            <p:ph type="body" idx="1"/>
          </p:nvPr>
        </p:nvSpPr>
        <p:spPr>
          <a:xfrm>
            <a:off x="626625" y="1111275"/>
            <a:ext cx="7884000" cy="3510000"/>
          </a:xfrm>
          <a:prstGeom prst="rect">
            <a:avLst/>
          </a:prstGeom>
          <a:noFill/>
          <a:ln>
            <a:noFill/>
          </a:ln>
        </p:spPr>
        <p:txBody>
          <a:bodyPr spcFirstLastPara="1" wrap="square" lIns="67500" tIns="35100" rIns="68575" bIns="34275" anchor="t" anchorCtr="0">
            <a:noAutofit/>
          </a:bodyPr>
          <a:lstStyle/>
          <a:p>
            <a:pPr marL="342900" marR="0" lvl="0" indent="-279400" algn="l" rtl="0">
              <a:lnSpc>
                <a:spcPct val="115000"/>
              </a:lnSpc>
              <a:spcBef>
                <a:spcPts val="0"/>
              </a:spcBef>
              <a:spcAft>
                <a:spcPts val="0"/>
              </a:spcAft>
              <a:buClr>
                <a:srgbClr val="000000"/>
              </a:buClr>
              <a:buSzPts val="1800"/>
              <a:buChar char="●"/>
            </a:pPr>
            <a:r>
              <a:rPr lang="en-US" dirty="0">
                <a:solidFill>
                  <a:srgbClr val="000000"/>
                </a:solidFill>
              </a:rPr>
              <a:t>Allow you to run commands during instance provisioning that are run on create, recreate, or taint correction (explained later), but not every time </a:t>
            </a:r>
            <a:r>
              <a:rPr lang="en-US" b="1" dirty="0">
                <a:solidFill>
                  <a:srgbClr val="000000"/>
                </a:solidFill>
                <a:latin typeface="Consolas"/>
                <a:ea typeface="Consolas"/>
                <a:cs typeface="Consolas"/>
                <a:sym typeface="Consolas"/>
              </a:rPr>
              <a:t>terraform apply</a:t>
            </a:r>
            <a:r>
              <a:rPr lang="en-US" dirty="0">
                <a:solidFill>
                  <a:srgbClr val="000000"/>
                </a:solidFill>
              </a:rPr>
              <a:t> is run</a:t>
            </a:r>
            <a:endParaRPr dirty="0">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dirty="0">
                <a:solidFill>
                  <a:srgbClr val="000000"/>
                </a:solidFill>
              </a:rPr>
              <a:t>Ties custom logic to idempotent resources</a:t>
            </a:r>
            <a:endParaRPr dirty="0">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dirty="0">
                <a:solidFill>
                  <a:srgbClr val="000000"/>
                </a:solidFill>
              </a:rPr>
              <a:t>Types</a:t>
            </a:r>
            <a:endParaRPr dirty="0">
              <a:solidFill>
                <a:srgbClr val="000000"/>
              </a:solidFill>
            </a:endParaRPr>
          </a:p>
          <a:p>
            <a:pPr marL="685800" marR="0" lvl="1" indent="-273050" algn="l" rtl="0">
              <a:lnSpc>
                <a:spcPct val="115000"/>
              </a:lnSpc>
              <a:spcBef>
                <a:spcPts val="0"/>
              </a:spcBef>
              <a:spcAft>
                <a:spcPts val="0"/>
              </a:spcAft>
              <a:buClr>
                <a:srgbClr val="000000"/>
              </a:buClr>
              <a:buSzPts val="1700"/>
              <a:buChar char="○"/>
            </a:pPr>
            <a:r>
              <a:rPr lang="en-US" dirty="0">
                <a:solidFill>
                  <a:srgbClr val="000000"/>
                </a:solidFill>
              </a:rPr>
              <a:t>local</a:t>
            </a:r>
            <a:endParaRPr dirty="0">
              <a:solidFill>
                <a:srgbClr val="000000"/>
              </a:solidFill>
            </a:endParaRPr>
          </a:p>
          <a:p>
            <a:pPr marL="685800" marR="0" lvl="1" indent="-273050" algn="l" rtl="0">
              <a:lnSpc>
                <a:spcPct val="115000"/>
              </a:lnSpc>
              <a:spcBef>
                <a:spcPts val="0"/>
              </a:spcBef>
              <a:spcAft>
                <a:spcPts val="0"/>
              </a:spcAft>
              <a:buClr>
                <a:srgbClr val="000000"/>
              </a:buClr>
              <a:buSzPts val="1700"/>
              <a:buChar char="○"/>
            </a:pPr>
            <a:r>
              <a:rPr lang="en-US" dirty="0">
                <a:solidFill>
                  <a:srgbClr val="000000"/>
                </a:solidFill>
              </a:rPr>
              <a:t>remote</a:t>
            </a:r>
            <a:endParaRPr dirty="0">
              <a:solidFill>
                <a:srgbClr val="000000"/>
              </a:solidFill>
            </a:endParaRPr>
          </a:p>
          <a:p>
            <a:pPr marL="412750" marR="0" lvl="1" indent="0" algn="l" rtl="0">
              <a:lnSpc>
                <a:spcPct val="115000"/>
              </a:lnSpc>
              <a:spcBef>
                <a:spcPts val="0"/>
              </a:spcBef>
              <a:spcAft>
                <a:spcPts val="0"/>
              </a:spcAft>
              <a:buClr>
                <a:srgbClr val="000000"/>
              </a:buClr>
              <a:buSzPts val="1700"/>
              <a:buNone/>
            </a:pPr>
            <a:endParaRPr b="1" dirty="0">
              <a:solidFill>
                <a:srgbClr val="000000"/>
              </a:solidFill>
              <a:latin typeface="Consolas"/>
              <a:ea typeface="Consolas"/>
              <a:cs typeface="Consolas"/>
              <a:sym typeface="Consolas"/>
            </a:endParaRPr>
          </a:p>
          <a:p>
            <a:pPr marL="342900" marR="0" lvl="0" indent="-279400" algn="l" rtl="0">
              <a:lnSpc>
                <a:spcPct val="115000"/>
              </a:lnSpc>
              <a:spcBef>
                <a:spcPts val="0"/>
              </a:spcBef>
              <a:spcAft>
                <a:spcPts val="0"/>
              </a:spcAft>
              <a:buClr>
                <a:srgbClr val="000000"/>
              </a:buClr>
              <a:buSzPts val="1800"/>
              <a:buChar char="●"/>
            </a:pPr>
            <a:r>
              <a:rPr lang="en-US" dirty="0">
                <a:solidFill>
                  <a:srgbClr val="000000"/>
                </a:solidFill>
              </a:rPr>
              <a:t>Connectors</a:t>
            </a:r>
            <a:endParaRPr dirty="0">
              <a:solidFill>
                <a:srgbClr val="000000"/>
              </a:solidFill>
            </a:endParaRPr>
          </a:p>
          <a:p>
            <a:pPr marL="685800" marR="0" lvl="1" indent="-273050" algn="l" rtl="0">
              <a:lnSpc>
                <a:spcPct val="115000"/>
              </a:lnSpc>
              <a:spcBef>
                <a:spcPts val="0"/>
              </a:spcBef>
              <a:spcAft>
                <a:spcPts val="0"/>
              </a:spcAft>
              <a:buClr>
                <a:srgbClr val="000000"/>
              </a:buClr>
              <a:buSzPts val="1700"/>
              <a:buChar char="○"/>
            </a:pPr>
            <a:r>
              <a:rPr lang="en-US" dirty="0">
                <a:solidFill>
                  <a:srgbClr val="000000"/>
                </a:solidFill>
              </a:rPr>
              <a:t>SSH</a:t>
            </a:r>
            <a:endParaRPr dirty="0">
              <a:solidFill>
                <a:srgbClr val="000000"/>
              </a:solidFill>
            </a:endParaRPr>
          </a:p>
          <a:p>
            <a:pPr marL="685800" marR="0" lvl="1" indent="-273050" algn="l" rtl="0">
              <a:lnSpc>
                <a:spcPct val="115000"/>
              </a:lnSpc>
              <a:spcBef>
                <a:spcPts val="0"/>
              </a:spcBef>
              <a:spcAft>
                <a:spcPts val="0"/>
              </a:spcAft>
              <a:buClr>
                <a:srgbClr val="000000"/>
              </a:buClr>
              <a:buSzPts val="1700"/>
              <a:buChar char="○"/>
            </a:pPr>
            <a:r>
              <a:rPr lang="en-US" dirty="0" err="1">
                <a:solidFill>
                  <a:srgbClr val="000000"/>
                </a:solidFill>
              </a:rPr>
              <a:t>WinRM</a:t>
            </a:r>
            <a:endParaRPr dirty="0">
              <a:solidFill>
                <a:srgbClr val="000000"/>
              </a:solidFill>
            </a:endParaRPr>
          </a:p>
          <a:p>
            <a:pPr marL="0" marR="0" lvl="0" indent="0" algn="l" rtl="0">
              <a:lnSpc>
                <a:spcPct val="90000"/>
              </a:lnSpc>
              <a:spcBef>
                <a:spcPts val="0"/>
              </a:spcBef>
              <a:spcAft>
                <a:spcPts val="0"/>
              </a:spcAft>
              <a:buNone/>
            </a:pPr>
            <a:endParaRPr dirty="0">
              <a:solidFill>
                <a:srgbClr val="000000"/>
              </a:solidFill>
            </a:endParaRPr>
          </a:p>
        </p:txBody>
      </p:sp>
      <p:sp>
        <p:nvSpPr>
          <p:cNvPr id="347" name="Google Shape;347;p50"/>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38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51"/>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Provisioner Example: </a:t>
            </a:r>
            <a:r>
              <a:rPr lang="en-US" b="1">
                <a:latin typeface="Consolas"/>
                <a:ea typeface="Consolas"/>
                <a:cs typeface="Consolas"/>
                <a:sym typeface="Consolas"/>
              </a:rPr>
              <a:t>local-exec</a:t>
            </a:r>
            <a:endParaRPr b="1">
              <a:latin typeface="Consolas"/>
              <a:ea typeface="Consolas"/>
              <a:cs typeface="Consolas"/>
              <a:sym typeface="Consolas"/>
            </a:endParaRPr>
          </a:p>
        </p:txBody>
      </p:sp>
      <p:sp>
        <p:nvSpPr>
          <p:cNvPr id="353" name="Google Shape;353;p51"/>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39</a:t>
            </a:fld>
            <a:endParaRPr/>
          </a:p>
        </p:txBody>
      </p:sp>
      <p:sp>
        <p:nvSpPr>
          <p:cNvPr id="354" name="Google Shape;354;p51"/>
          <p:cNvSpPr txBox="1">
            <a:spLocks noGrp="1"/>
          </p:cNvSpPr>
          <p:nvPr>
            <p:ph type="body" idx="1"/>
          </p:nvPr>
        </p:nvSpPr>
        <p:spPr>
          <a:xfrm>
            <a:off x="0" y="924075"/>
            <a:ext cx="9144000" cy="3978900"/>
          </a:xfrm>
          <a:prstGeom prst="rect">
            <a:avLst/>
          </a:prstGeom>
          <a:solidFill>
            <a:srgbClr val="000000"/>
          </a:solidFill>
          <a:ln>
            <a:noFill/>
          </a:ln>
        </p:spPr>
        <p:txBody>
          <a:bodyPr spcFirstLastPara="1" wrap="square" lIns="342900" tIns="308600" rIns="342900" bIns="308600" anchor="t" anchorCtr="0">
            <a:noAutofit/>
          </a:bodyPr>
          <a:lstStyle/>
          <a:p>
            <a:pPr marL="0" lvl="0" indent="0" algn="l" rtl="0">
              <a:spcBef>
                <a:spcPts val="0"/>
              </a:spcBef>
              <a:spcAft>
                <a:spcPts val="0"/>
              </a:spcAft>
              <a:buNone/>
            </a:pPr>
            <a:r>
              <a:rPr lang="en-US" sz="2000" b="1">
                <a:solidFill>
                  <a:srgbClr val="FF9900"/>
                </a:solidFill>
                <a:latin typeface="Courier"/>
                <a:ea typeface="Courier"/>
                <a:cs typeface="Courier"/>
                <a:sym typeface="Courier"/>
              </a:rPr>
              <a:t>resource</a:t>
            </a:r>
            <a:r>
              <a:rPr lang="en-US" sz="2000" b="1">
                <a:solidFill>
                  <a:srgbClr val="FFFFFF"/>
                </a:solidFill>
                <a:latin typeface="Courier"/>
                <a:ea typeface="Courier"/>
                <a:cs typeface="Courier"/>
                <a:sym typeface="Courier"/>
              </a:rPr>
              <a:t> </a:t>
            </a:r>
            <a:r>
              <a:rPr lang="en-US" sz="2000" b="1">
                <a:solidFill>
                  <a:srgbClr val="6FA8DC"/>
                </a:solidFill>
                <a:latin typeface="Courier"/>
                <a:ea typeface="Courier"/>
                <a:cs typeface="Courier"/>
                <a:sym typeface="Courier"/>
              </a:rPr>
              <a:t>“aws_instance” “web”</a:t>
            </a:r>
            <a:r>
              <a:rPr lang="en-US" sz="2000" b="1">
                <a:solidFill>
                  <a:srgbClr val="FFFFFF"/>
                </a:solidFill>
                <a:latin typeface="Courier"/>
                <a:ea typeface="Courier"/>
                <a:cs typeface="Courier"/>
                <a:sym typeface="Courier"/>
              </a:rPr>
              <a:t> </a:t>
            </a:r>
            <a:r>
              <a:rPr lang="en-US" sz="2000" b="1">
                <a:solidFill>
                  <a:srgbClr val="C9DAF8"/>
                </a:solidFill>
                <a:latin typeface="Courier"/>
                <a:ea typeface="Courier"/>
                <a:cs typeface="Courier"/>
                <a:sym typeface="Courier"/>
              </a:rPr>
              <a:t>{</a:t>
            </a:r>
            <a:endParaRPr sz="2000" b="1">
              <a:solidFill>
                <a:srgbClr val="C9DAF8"/>
              </a:solidFill>
              <a:latin typeface="Courier"/>
              <a:ea typeface="Courier"/>
              <a:cs typeface="Courier"/>
              <a:sym typeface="Courier"/>
            </a:endParaRPr>
          </a:p>
          <a:p>
            <a:pPr marL="0" lvl="0" indent="0" algn="l" rtl="0">
              <a:spcBef>
                <a:spcPts val="0"/>
              </a:spcBef>
              <a:spcAft>
                <a:spcPts val="0"/>
              </a:spcAft>
              <a:buNone/>
            </a:pPr>
            <a:r>
              <a:rPr lang="en-US" sz="2000" b="1">
                <a:solidFill>
                  <a:srgbClr val="C9DAF8"/>
                </a:solidFill>
                <a:latin typeface="Courier"/>
                <a:ea typeface="Courier"/>
                <a:cs typeface="Courier"/>
                <a:sym typeface="Courier"/>
              </a:rPr>
              <a:t>  </a:t>
            </a:r>
            <a:r>
              <a:rPr lang="en-US" sz="2000" b="1">
                <a:solidFill>
                  <a:srgbClr val="8E7CC3"/>
                </a:solidFill>
                <a:latin typeface="Courier"/>
                <a:ea typeface="Courier"/>
                <a:cs typeface="Courier"/>
                <a:sym typeface="Courier"/>
              </a:rPr>
              <a:t>ami</a:t>
            </a:r>
            <a:r>
              <a:rPr lang="en-US" sz="2000" b="1">
                <a:solidFill>
                  <a:srgbClr val="C9DAF8"/>
                </a:solidFill>
                <a:latin typeface="Courier"/>
                <a:ea typeface="Courier"/>
                <a:cs typeface="Courier"/>
                <a:sym typeface="Courier"/>
              </a:rPr>
              <a:t>           = </a:t>
            </a:r>
            <a:r>
              <a:rPr lang="en-US" sz="2000" b="1">
                <a:solidFill>
                  <a:srgbClr val="6AA84F"/>
                </a:solidFill>
                <a:latin typeface="Courier"/>
                <a:ea typeface="Courier"/>
                <a:cs typeface="Courier"/>
                <a:sym typeface="Courier"/>
              </a:rPr>
              <a:t>“ami-19827362728”</a:t>
            </a:r>
            <a:endParaRPr sz="2000" b="1">
              <a:solidFill>
                <a:srgbClr val="6AA84F"/>
              </a:solidFill>
              <a:latin typeface="Courier"/>
              <a:ea typeface="Courier"/>
              <a:cs typeface="Courier"/>
              <a:sym typeface="Courier"/>
            </a:endParaRPr>
          </a:p>
          <a:p>
            <a:pPr marL="0" lvl="0" indent="0" algn="l" rtl="0">
              <a:spcBef>
                <a:spcPts val="0"/>
              </a:spcBef>
              <a:spcAft>
                <a:spcPts val="0"/>
              </a:spcAft>
              <a:buNone/>
            </a:pPr>
            <a:r>
              <a:rPr lang="en-US" sz="2000" b="1">
                <a:solidFill>
                  <a:srgbClr val="C9DAF8"/>
                </a:solidFill>
                <a:latin typeface="Courier"/>
                <a:ea typeface="Courier"/>
                <a:cs typeface="Courier"/>
                <a:sym typeface="Courier"/>
              </a:rPr>
              <a:t>  </a:t>
            </a:r>
            <a:r>
              <a:rPr lang="en-US" sz="2000" b="1">
                <a:solidFill>
                  <a:srgbClr val="8E7CC3"/>
                </a:solidFill>
                <a:latin typeface="Courier"/>
                <a:ea typeface="Courier"/>
                <a:cs typeface="Courier"/>
                <a:sym typeface="Courier"/>
              </a:rPr>
              <a:t>instance_type</a:t>
            </a:r>
            <a:r>
              <a:rPr lang="en-US" sz="2000" b="1">
                <a:solidFill>
                  <a:srgbClr val="C9DAF8"/>
                </a:solidFill>
                <a:latin typeface="Courier"/>
                <a:ea typeface="Courier"/>
                <a:cs typeface="Courier"/>
                <a:sym typeface="Courier"/>
              </a:rPr>
              <a:t> = </a:t>
            </a:r>
            <a:r>
              <a:rPr lang="en-US" sz="2000" b="1">
                <a:solidFill>
                  <a:srgbClr val="6AA84F"/>
                </a:solidFill>
                <a:latin typeface="Courier"/>
                <a:ea typeface="Courier"/>
                <a:cs typeface="Courier"/>
                <a:sym typeface="Courier"/>
              </a:rPr>
              <a:t>“t2.micro”</a:t>
            </a:r>
            <a:endParaRPr sz="2000" b="1">
              <a:solidFill>
                <a:srgbClr val="6AA84F"/>
              </a:solidFill>
              <a:latin typeface="Courier"/>
              <a:ea typeface="Courier"/>
              <a:cs typeface="Courier"/>
              <a:sym typeface="Courier"/>
            </a:endParaRPr>
          </a:p>
          <a:p>
            <a:pPr marL="0" lvl="0" indent="0" algn="l" rtl="0">
              <a:spcBef>
                <a:spcPts val="0"/>
              </a:spcBef>
              <a:spcAft>
                <a:spcPts val="0"/>
              </a:spcAft>
              <a:buNone/>
            </a:pPr>
            <a:r>
              <a:rPr lang="en-US" sz="2000" b="1">
                <a:solidFill>
                  <a:srgbClr val="C9DAF8"/>
                </a:solidFill>
                <a:latin typeface="Courier"/>
                <a:ea typeface="Courier"/>
                <a:cs typeface="Courier"/>
                <a:sym typeface="Courier"/>
              </a:rPr>
              <a:t>  </a:t>
            </a:r>
            <a:endParaRPr sz="2000" b="1">
              <a:solidFill>
                <a:srgbClr val="C9DAF8"/>
              </a:solidFill>
              <a:latin typeface="Courier"/>
              <a:ea typeface="Courier"/>
              <a:cs typeface="Courier"/>
              <a:sym typeface="Courier"/>
            </a:endParaRPr>
          </a:p>
          <a:p>
            <a:pPr marL="0" lvl="0" indent="0" algn="l" rtl="0">
              <a:spcBef>
                <a:spcPts val="0"/>
              </a:spcBef>
              <a:spcAft>
                <a:spcPts val="0"/>
              </a:spcAft>
              <a:buNone/>
            </a:pPr>
            <a:r>
              <a:rPr lang="en-US" sz="2000" b="1">
                <a:solidFill>
                  <a:srgbClr val="C9DAF8"/>
                </a:solidFill>
                <a:latin typeface="Courier"/>
                <a:ea typeface="Courier"/>
                <a:cs typeface="Courier"/>
                <a:sym typeface="Courier"/>
              </a:rPr>
              <a:t>  </a:t>
            </a:r>
            <a:r>
              <a:rPr lang="en-US" sz="2000" b="1">
                <a:solidFill>
                  <a:srgbClr val="8E7CC3"/>
                </a:solidFill>
                <a:latin typeface="Courier"/>
                <a:ea typeface="Courier"/>
                <a:cs typeface="Courier"/>
                <a:sym typeface="Courier"/>
              </a:rPr>
              <a:t>tags</a:t>
            </a:r>
            <a:r>
              <a:rPr lang="en-US" sz="2000" b="1">
                <a:solidFill>
                  <a:srgbClr val="C9DAF8"/>
                </a:solidFill>
                <a:latin typeface="Courier"/>
                <a:ea typeface="Courier"/>
                <a:cs typeface="Courier"/>
                <a:sym typeface="Courier"/>
              </a:rPr>
              <a:t> {</a:t>
            </a:r>
            <a:endParaRPr sz="2000" b="1">
              <a:solidFill>
                <a:srgbClr val="C9DAF8"/>
              </a:solidFill>
              <a:latin typeface="Courier"/>
              <a:ea typeface="Courier"/>
              <a:cs typeface="Courier"/>
              <a:sym typeface="Courier"/>
            </a:endParaRPr>
          </a:p>
          <a:p>
            <a:pPr marL="0" lvl="0" indent="0" algn="l" rtl="0">
              <a:spcBef>
                <a:spcPts val="0"/>
              </a:spcBef>
              <a:spcAft>
                <a:spcPts val="0"/>
              </a:spcAft>
              <a:buNone/>
            </a:pPr>
            <a:r>
              <a:rPr lang="en-US" sz="2000" b="1">
                <a:solidFill>
                  <a:srgbClr val="C9DAF8"/>
                </a:solidFill>
                <a:latin typeface="Courier"/>
                <a:ea typeface="Courier"/>
                <a:cs typeface="Courier"/>
                <a:sym typeface="Courier"/>
              </a:rPr>
              <a:t>    </a:t>
            </a:r>
            <a:r>
              <a:rPr lang="en-US" sz="2000" b="1">
                <a:solidFill>
                  <a:srgbClr val="8E7CC3"/>
                </a:solidFill>
                <a:latin typeface="Courier"/>
                <a:ea typeface="Courier"/>
                <a:cs typeface="Courier"/>
                <a:sym typeface="Courier"/>
              </a:rPr>
              <a:t>Name</a:t>
            </a:r>
            <a:r>
              <a:rPr lang="en-US" sz="2000" b="1">
                <a:solidFill>
                  <a:srgbClr val="C9DAF8"/>
                </a:solidFill>
                <a:latin typeface="Courier"/>
                <a:ea typeface="Courier"/>
                <a:cs typeface="Courier"/>
                <a:sym typeface="Courier"/>
              </a:rPr>
              <a:t> = </a:t>
            </a:r>
            <a:r>
              <a:rPr lang="en-US" sz="2000" b="1">
                <a:solidFill>
                  <a:srgbClr val="6AA84F"/>
                </a:solidFill>
                <a:latin typeface="Courier"/>
                <a:ea typeface="Courier"/>
                <a:cs typeface="Courier"/>
                <a:sym typeface="Courier"/>
              </a:rPr>
              <a:t>“my-first-instance”</a:t>
            </a:r>
            <a:endParaRPr sz="2000" b="1">
              <a:solidFill>
                <a:srgbClr val="6AA84F"/>
              </a:solidFill>
              <a:latin typeface="Courier"/>
              <a:ea typeface="Courier"/>
              <a:cs typeface="Courier"/>
              <a:sym typeface="Courier"/>
            </a:endParaRPr>
          </a:p>
          <a:p>
            <a:pPr marL="0" lvl="0" indent="0" algn="l" rtl="0">
              <a:spcBef>
                <a:spcPts val="0"/>
              </a:spcBef>
              <a:spcAft>
                <a:spcPts val="0"/>
              </a:spcAft>
              <a:buNone/>
            </a:pPr>
            <a:r>
              <a:rPr lang="en-US" sz="2000" b="1">
                <a:solidFill>
                  <a:srgbClr val="C9DAF8"/>
                </a:solidFill>
                <a:latin typeface="Courier"/>
                <a:ea typeface="Courier"/>
                <a:cs typeface="Courier"/>
                <a:sym typeface="Courier"/>
              </a:rPr>
              <a:t>  }</a:t>
            </a:r>
            <a:endParaRPr sz="2000" b="1">
              <a:solidFill>
                <a:srgbClr val="C9DAF8"/>
              </a:solidFill>
              <a:latin typeface="Courier"/>
              <a:ea typeface="Courier"/>
              <a:cs typeface="Courier"/>
              <a:sym typeface="Courier"/>
            </a:endParaRPr>
          </a:p>
          <a:p>
            <a:pPr marL="0" lvl="0" indent="0" algn="l" rtl="0">
              <a:spcBef>
                <a:spcPts val="0"/>
              </a:spcBef>
              <a:spcAft>
                <a:spcPts val="0"/>
              </a:spcAft>
              <a:buNone/>
            </a:pPr>
            <a:endParaRPr sz="2000" b="1">
              <a:solidFill>
                <a:srgbClr val="C9DAF8"/>
              </a:solidFill>
              <a:latin typeface="Courier"/>
              <a:ea typeface="Courier"/>
              <a:cs typeface="Courier"/>
              <a:sym typeface="Courier"/>
            </a:endParaRPr>
          </a:p>
          <a:p>
            <a:pPr marL="0" lvl="0" indent="0" algn="l" rtl="0">
              <a:spcBef>
                <a:spcPts val="0"/>
              </a:spcBef>
              <a:spcAft>
                <a:spcPts val="0"/>
              </a:spcAft>
              <a:buNone/>
            </a:pPr>
            <a:r>
              <a:rPr lang="en-US" sz="2000" b="1">
                <a:solidFill>
                  <a:srgbClr val="C9DAF8"/>
                </a:solidFill>
                <a:latin typeface="Courier"/>
                <a:ea typeface="Courier"/>
                <a:cs typeface="Courier"/>
                <a:sym typeface="Courier"/>
              </a:rPr>
              <a:t>  </a:t>
            </a:r>
            <a:r>
              <a:rPr lang="en-US" sz="2000" b="1">
                <a:solidFill>
                  <a:srgbClr val="FF9900"/>
                </a:solidFill>
                <a:latin typeface="Courier"/>
                <a:ea typeface="Courier"/>
                <a:cs typeface="Courier"/>
                <a:sym typeface="Courier"/>
              </a:rPr>
              <a:t>provisioner</a:t>
            </a:r>
            <a:r>
              <a:rPr lang="en-US" sz="2000" b="1">
                <a:solidFill>
                  <a:srgbClr val="FFFFFF"/>
                </a:solidFill>
                <a:latin typeface="Courier"/>
                <a:ea typeface="Courier"/>
                <a:cs typeface="Courier"/>
                <a:sym typeface="Courier"/>
              </a:rPr>
              <a:t> </a:t>
            </a:r>
            <a:r>
              <a:rPr lang="en-US" sz="2000" b="1">
                <a:solidFill>
                  <a:srgbClr val="6FA8DC"/>
                </a:solidFill>
                <a:latin typeface="Courier"/>
                <a:ea typeface="Courier"/>
                <a:cs typeface="Courier"/>
                <a:sym typeface="Courier"/>
              </a:rPr>
              <a:t>“local-exec”</a:t>
            </a:r>
            <a:r>
              <a:rPr lang="en-US" sz="2000" b="1">
                <a:solidFill>
                  <a:srgbClr val="FFFFFF"/>
                </a:solidFill>
                <a:latin typeface="Courier"/>
                <a:ea typeface="Courier"/>
                <a:cs typeface="Courier"/>
                <a:sym typeface="Courier"/>
              </a:rPr>
              <a:t> </a:t>
            </a:r>
            <a:r>
              <a:rPr lang="en-US" sz="2000" b="1">
                <a:solidFill>
                  <a:srgbClr val="C9DAF8"/>
                </a:solidFill>
                <a:latin typeface="Courier"/>
                <a:ea typeface="Courier"/>
                <a:cs typeface="Courier"/>
                <a:sym typeface="Courier"/>
              </a:rPr>
              <a:t>{</a:t>
            </a:r>
            <a:endParaRPr sz="2000" b="1">
              <a:solidFill>
                <a:srgbClr val="C9DAF8"/>
              </a:solidFill>
              <a:latin typeface="Courier"/>
              <a:ea typeface="Courier"/>
              <a:cs typeface="Courier"/>
              <a:sym typeface="Courier"/>
            </a:endParaRPr>
          </a:p>
          <a:p>
            <a:pPr marL="0" lvl="0" indent="0" algn="l" rtl="0">
              <a:spcBef>
                <a:spcPts val="0"/>
              </a:spcBef>
              <a:spcAft>
                <a:spcPts val="0"/>
              </a:spcAft>
              <a:buNone/>
            </a:pPr>
            <a:r>
              <a:rPr lang="en-US" sz="2000" b="1">
                <a:solidFill>
                  <a:srgbClr val="C9DAF8"/>
                </a:solidFill>
                <a:latin typeface="Courier"/>
                <a:ea typeface="Courier"/>
                <a:cs typeface="Courier"/>
                <a:sym typeface="Courier"/>
              </a:rPr>
              <a:t>    </a:t>
            </a:r>
            <a:r>
              <a:rPr lang="en-US" sz="2000" b="1">
                <a:solidFill>
                  <a:srgbClr val="8E7CC3"/>
                </a:solidFill>
                <a:latin typeface="Courier"/>
                <a:ea typeface="Courier"/>
                <a:cs typeface="Courier"/>
                <a:sym typeface="Courier"/>
              </a:rPr>
              <a:t>command</a:t>
            </a:r>
            <a:r>
              <a:rPr lang="en-US" sz="2000" b="1">
                <a:solidFill>
                  <a:srgbClr val="C9DAF8"/>
                </a:solidFill>
                <a:latin typeface="Courier"/>
                <a:ea typeface="Courier"/>
                <a:cs typeface="Courier"/>
                <a:sym typeface="Courier"/>
              </a:rPr>
              <a:t> = </a:t>
            </a:r>
            <a:r>
              <a:rPr lang="en-US" sz="2000" b="1">
                <a:solidFill>
                  <a:srgbClr val="6AA84F"/>
                </a:solidFill>
                <a:latin typeface="Courier"/>
                <a:ea typeface="Courier"/>
                <a:cs typeface="Courier"/>
                <a:sym typeface="Courier"/>
              </a:rPr>
              <a:t>“echo ‘created instance’”</a:t>
            </a:r>
            <a:endParaRPr sz="2000" b="1">
              <a:solidFill>
                <a:srgbClr val="6AA84F"/>
              </a:solidFill>
              <a:latin typeface="Courier"/>
              <a:ea typeface="Courier"/>
              <a:cs typeface="Courier"/>
              <a:sym typeface="Courier"/>
            </a:endParaRPr>
          </a:p>
          <a:p>
            <a:pPr marL="0" lvl="0" indent="0" algn="l" rtl="0">
              <a:spcBef>
                <a:spcPts val="0"/>
              </a:spcBef>
              <a:spcAft>
                <a:spcPts val="0"/>
              </a:spcAft>
              <a:buNone/>
            </a:pPr>
            <a:r>
              <a:rPr lang="en-US" sz="2000" b="1">
                <a:solidFill>
                  <a:srgbClr val="C9DAF8"/>
                </a:solidFill>
                <a:latin typeface="Courier"/>
                <a:ea typeface="Courier"/>
                <a:cs typeface="Courier"/>
                <a:sym typeface="Courier"/>
              </a:rPr>
              <a:t>  }</a:t>
            </a:r>
            <a:endParaRPr sz="2000" b="1">
              <a:solidFill>
                <a:srgbClr val="C9DAF8"/>
              </a:solidFill>
              <a:latin typeface="Courier"/>
              <a:ea typeface="Courier"/>
              <a:cs typeface="Courier"/>
              <a:sym typeface="Courier"/>
            </a:endParaRPr>
          </a:p>
          <a:p>
            <a:pPr marL="0" lvl="0" indent="0" algn="l" rtl="0">
              <a:spcBef>
                <a:spcPts val="0"/>
              </a:spcBef>
              <a:spcAft>
                <a:spcPts val="0"/>
              </a:spcAft>
              <a:buNone/>
            </a:pPr>
            <a:r>
              <a:rPr lang="en-US" sz="2000" b="1">
                <a:solidFill>
                  <a:srgbClr val="C9DAF8"/>
                </a:solidFill>
                <a:latin typeface="Courier"/>
                <a:ea typeface="Courier"/>
                <a:cs typeface="Courier"/>
                <a:sym typeface="Courier"/>
              </a:rPr>
              <a:t>}</a:t>
            </a:r>
            <a:endParaRPr sz="2000" b="1">
              <a:solidFill>
                <a:srgbClr val="FF9900"/>
              </a:solidFill>
              <a:latin typeface="Courier"/>
              <a:ea typeface="Courier"/>
              <a:cs typeface="Courier"/>
              <a:sym typeface="Courie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714373" y="243000"/>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a:t>Technologies we cover</a:t>
            </a:r>
            <a:endParaRPr/>
          </a:p>
        </p:txBody>
      </p:sp>
      <p:sp>
        <p:nvSpPr>
          <p:cNvPr id="91" name="Google Shape;91;p18"/>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4</a:t>
            </a:fld>
            <a:endParaRPr/>
          </a:p>
        </p:txBody>
      </p:sp>
      <p:pic>
        <p:nvPicPr>
          <p:cNvPr id="92" name="Google Shape;92;p18"/>
          <p:cNvPicPr preferRelativeResize="0"/>
          <p:nvPr/>
        </p:nvPicPr>
        <p:blipFill rotWithShape="1">
          <a:blip r:embed="rId3">
            <a:alphaModFix/>
          </a:blip>
          <a:srcRect t="13479"/>
          <a:stretch/>
        </p:blipFill>
        <p:spPr>
          <a:xfrm>
            <a:off x="765206" y="924037"/>
            <a:ext cx="7613588" cy="3912712"/>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2"/>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Provisioner Example: </a:t>
            </a:r>
            <a:r>
              <a:rPr lang="en-US" b="1">
                <a:latin typeface="Consolas"/>
                <a:ea typeface="Consolas"/>
                <a:cs typeface="Consolas"/>
                <a:sym typeface="Consolas"/>
              </a:rPr>
              <a:t>remote-exec</a:t>
            </a:r>
            <a:endParaRPr b="1">
              <a:latin typeface="Consolas"/>
              <a:ea typeface="Consolas"/>
              <a:cs typeface="Consolas"/>
              <a:sym typeface="Consolas"/>
            </a:endParaRPr>
          </a:p>
        </p:txBody>
      </p:sp>
      <p:sp>
        <p:nvSpPr>
          <p:cNvPr id="360" name="Google Shape;360;p52"/>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40</a:t>
            </a:fld>
            <a:endParaRPr/>
          </a:p>
        </p:txBody>
      </p:sp>
      <p:sp>
        <p:nvSpPr>
          <p:cNvPr id="361" name="Google Shape;361;p52"/>
          <p:cNvSpPr txBox="1">
            <a:spLocks noGrp="1"/>
          </p:cNvSpPr>
          <p:nvPr>
            <p:ph type="body" idx="1"/>
          </p:nvPr>
        </p:nvSpPr>
        <p:spPr>
          <a:xfrm>
            <a:off x="0" y="924075"/>
            <a:ext cx="9144000" cy="3978900"/>
          </a:xfrm>
          <a:prstGeom prst="rect">
            <a:avLst/>
          </a:prstGeom>
          <a:solidFill>
            <a:srgbClr val="000000"/>
          </a:solidFill>
          <a:ln>
            <a:noFill/>
          </a:ln>
        </p:spPr>
        <p:txBody>
          <a:bodyPr spcFirstLastPara="1" wrap="square" lIns="342900" tIns="308600" rIns="342900" bIns="308600" anchor="t" anchorCtr="0">
            <a:noAutofit/>
          </a:bodyPr>
          <a:lstStyle/>
          <a:p>
            <a:pPr marL="0" lvl="0" indent="0" algn="l" rtl="0">
              <a:spcBef>
                <a:spcPts val="0"/>
              </a:spcBef>
              <a:spcAft>
                <a:spcPts val="0"/>
              </a:spcAft>
              <a:buNone/>
            </a:pPr>
            <a:r>
              <a:rPr lang="en-US" sz="1700" b="1">
                <a:solidFill>
                  <a:srgbClr val="FF9900"/>
                </a:solidFill>
                <a:latin typeface="Courier"/>
                <a:ea typeface="Courier"/>
                <a:cs typeface="Courier"/>
                <a:sym typeface="Courier"/>
              </a:rPr>
              <a:t>resource</a:t>
            </a:r>
            <a:r>
              <a:rPr lang="en-US" sz="1700" b="1">
                <a:solidFill>
                  <a:srgbClr val="FFFFFF"/>
                </a:solidFill>
                <a:latin typeface="Courier"/>
                <a:ea typeface="Courier"/>
                <a:cs typeface="Courier"/>
                <a:sym typeface="Courier"/>
              </a:rPr>
              <a:t> </a:t>
            </a:r>
            <a:r>
              <a:rPr lang="en-US" sz="1700" b="1">
                <a:solidFill>
                  <a:srgbClr val="6FA8DC"/>
                </a:solidFill>
                <a:latin typeface="Courier"/>
                <a:ea typeface="Courier"/>
                <a:cs typeface="Courier"/>
                <a:sym typeface="Courier"/>
              </a:rPr>
              <a:t>“aws_instance” “web”</a:t>
            </a:r>
            <a:r>
              <a:rPr lang="en-US" sz="1700" b="1">
                <a:solidFill>
                  <a:srgbClr val="FFFFFF"/>
                </a:solidFill>
                <a:latin typeface="Courier"/>
                <a:ea typeface="Courier"/>
                <a:cs typeface="Courier"/>
                <a:sym typeface="Courier"/>
              </a:rPr>
              <a:t> </a:t>
            </a:r>
            <a:r>
              <a:rPr lang="en-US" sz="1700" b="1">
                <a:solidFill>
                  <a:srgbClr val="C9DAF8"/>
                </a:solidFill>
                <a:latin typeface="Courier"/>
                <a:ea typeface="Courier"/>
                <a:cs typeface="Courier"/>
                <a:sym typeface="Courier"/>
              </a:rPr>
              <a:t>{</a:t>
            </a:r>
            <a:endParaRPr sz="1700" b="1">
              <a:solidFill>
                <a:srgbClr val="C9DAF8"/>
              </a:solidFill>
              <a:latin typeface="Courier"/>
              <a:ea typeface="Courier"/>
              <a:cs typeface="Courier"/>
              <a:sym typeface="Courier"/>
            </a:endParaRPr>
          </a:p>
          <a:p>
            <a:pPr marL="0" lvl="0" indent="0" algn="l" rtl="0">
              <a:spcBef>
                <a:spcPts val="0"/>
              </a:spcBef>
              <a:spcAft>
                <a:spcPts val="0"/>
              </a:spcAft>
              <a:buNone/>
            </a:pPr>
            <a:r>
              <a:rPr lang="en-US" sz="1700" b="1">
                <a:solidFill>
                  <a:srgbClr val="C9DAF8"/>
                </a:solidFill>
                <a:latin typeface="Courier"/>
                <a:ea typeface="Courier"/>
                <a:cs typeface="Courier"/>
                <a:sym typeface="Courier"/>
              </a:rPr>
              <a:t>  </a:t>
            </a:r>
            <a:r>
              <a:rPr lang="en-US" sz="1700" b="1">
                <a:solidFill>
                  <a:srgbClr val="8E7CC3"/>
                </a:solidFill>
                <a:latin typeface="Courier"/>
                <a:ea typeface="Courier"/>
                <a:cs typeface="Courier"/>
                <a:sym typeface="Courier"/>
              </a:rPr>
              <a:t>...</a:t>
            </a:r>
            <a:endParaRPr sz="1700" b="1">
              <a:solidFill>
                <a:srgbClr val="C9DAF8"/>
              </a:solidFill>
              <a:latin typeface="Courier"/>
              <a:ea typeface="Courier"/>
              <a:cs typeface="Courier"/>
              <a:sym typeface="Courier"/>
            </a:endParaRPr>
          </a:p>
          <a:p>
            <a:pPr marL="0" lvl="0" indent="0" algn="l" rtl="0">
              <a:spcBef>
                <a:spcPts val="0"/>
              </a:spcBef>
              <a:spcAft>
                <a:spcPts val="0"/>
              </a:spcAft>
              <a:buNone/>
            </a:pPr>
            <a:endParaRPr sz="1700" b="1">
              <a:solidFill>
                <a:srgbClr val="C9DAF8"/>
              </a:solidFill>
              <a:latin typeface="Courier"/>
              <a:ea typeface="Courier"/>
              <a:cs typeface="Courier"/>
              <a:sym typeface="Courier"/>
            </a:endParaRPr>
          </a:p>
          <a:p>
            <a:pPr marL="0" lvl="0" indent="0" algn="l" rtl="0">
              <a:spcBef>
                <a:spcPts val="0"/>
              </a:spcBef>
              <a:spcAft>
                <a:spcPts val="0"/>
              </a:spcAft>
              <a:buNone/>
            </a:pPr>
            <a:r>
              <a:rPr lang="en-US" sz="1700" b="1">
                <a:solidFill>
                  <a:srgbClr val="C9DAF8"/>
                </a:solidFill>
                <a:latin typeface="Courier"/>
                <a:ea typeface="Courier"/>
                <a:cs typeface="Courier"/>
                <a:sym typeface="Courier"/>
              </a:rPr>
              <a:t>  </a:t>
            </a:r>
            <a:r>
              <a:rPr lang="en-US" sz="1700" b="1">
                <a:solidFill>
                  <a:srgbClr val="FF9900"/>
                </a:solidFill>
                <a:latin typeface="Courier"/>
                <a:ea typeface="Courier"/>
                <a:cs typeface="Courier"/>
                <a:sym typeface="Courier"/>
              </a:rPr>
              <a:t>provisioner</a:t>
            </a:r>
            <a:r>
              <a:rPr lang="en-US" sz="1700" b="1">
                <a:solidFill>
                  <a:srgbClr val="FFFFFF"/>
                </a:solidFill>
                <a:latin typeface="Courier"/>
                <a:ea typeface="Courier"/>
                <a:cs typeface="Courier"/>
                <a:sym typeface="Courier"/>
              </a:rPr>
              <a:t> </a:t>
            </a:r>
            <a:r>
              <a:rPr lang="en-US" sz="1700" b="1">
                <a:solidFill>
                  <a:srgbClr val="6FA8DC"/>
                </a:solidFill>
                <a:latin typeface="Courier"/>
                <a:ea typeface="Courier"/>
                <a:cs typeface="Courier"/>
                <a:sym typeface="Courier"/>
              </a:rPr>
              <a:t>“remote-exec”</a:t>
            </a:r>
            <a:r>
              <a:rPr lang="en-US" sz="1700" b="1">
                <a:solidFill>
                  <a:srgbClr val="FFFFFF"/>
                </a:solidFill>
                <a:latin typeface="Courier"/>
                <a:ea typeface="Courier"/>
                <a:cs typeface="Courier"/>
                <a:sym typeface="Courier"/>
              </a:rPr>
              <a:t> </a:t>
            </a:r>
            <a:r>
              <a:rPr lang="en-US" sz="1700" b="1">
                <a:solidFill>
                  <a:srgbClr val="C9DAF8"/>
                </a:solidFill>
                <a:latin typeface="Courier"/>
                <a:ea typeface="Courier"/>
                <a:cs typeface="Courier"/>
                <a:sym typeface="Courier"/>
              </a:rPr>
              <a:t>{</a:t>
            </a:r>
            <a:endParaRPr sz="1700" b="1">
              <a:solidFill>
                <a:srgbClr val="C9DAF8"/>
              </a:solidFill>
              <a:latin typeface="Courier"/>
              <a:ea typeface="Courier"/>
              <a:cs typeface="Courier"/>
              <a:sym typeface="Courier"/>
            </a:endParaRPr>
          </a:p>
          <a:p>
            <a:pPr marL="0" lvl="0" indent="0" algn="l" rtl="0">
              <a:spcBef>
                <a:spcPts val="0"/>
              </a:spcBef>
              <a:spcAft>
                <a:spcPts val="0"/>
              </a:spcAft>
              <a:buNone/>
            </a:pPr>
            <a:r>
              <a:rPr lang="en-US" sz="1700" b="1">
                <a:solidFill>
                  <a:srgbClr val="C9DAF8"/>
                </a:solidFill>
                <a:latin typeface="Courier"/>
                <a:ea typeface="Courier"/>
                <a:cs typeface="Courier"/>
                <a:sym typeface="Courier"/>
              </a:rPr>
              <a:t>    </a:t>
            </a:r>
            <a:r>
              <a:rPr lang="en-US" sz="1700" b="1">
                <a:solidFill>
                  <a:srgbClr val="8E7CC3"/>
                </a:solidFill>
                <a:latin typeface="Courier"/>
                <a:ea typeface="Courier"/>
                <a:cs typeface="Courier"/>
                <a:sym typeface="Courier"/>
              </a:rPr>
              <a:t>inline</a:t>
            </a:r>
            <a:r>
              <a:rPr lang="en-US" sz="1700" b="1">
                <a:solidFill>
                  <a:srgbClr val="C9DAF8"/>
                </a:solidFill>
                <a:latin typeface="Courier"/>
                <a:ea typeface="Courier"/>
                <a:cs typeface="Courier"/>
                <a:sym typeface="Courier"/>
              </a:rPr>
              <a:t> =</a:t>
            </a:r>
            <a:r>
              <a:rPr lang="en-US" sz="1700" b="1">
                <a:solidFill>
                  <a:srgbClr val="6AA84F"/>
                </a:solidFill>
                <a:latin typeface="Courier"/>
                <a:ea typeface="Courier"/>
                <a:cs typeface="Courier"/>
                <a:sym typeface="Courier"/>
              </a:rPr>
              <a:t> </a:t>
            </a:r>
            <a:r>
              <a:rPr lang="en-US" b="1">
                <a:solidFill>
                  <a:srgbClr val="6AA84F"/>
                </a:solidFill>
                <a:latin typeface="Courier"/>
                <a:ea typeface="Courier"/>
                <a:cs typeface="Courier"/>
                <a:sym typeface="Courier"/>
              </a:rPr>
              <a:t>[</a:t>
            </a:r>
            <a:endParaRPr b="1">
              <a:solidFill>
                <a:srgbClr val="6AA84F"/>
              </a:solidFill>
              <a:latin typeface="Courier"/>
              <a:ea typeface="Courier"/>
              <a:cs typeface="Courier"/>
              <a:sym typeface="Courier"/>
            </a:endParaRPr>
          </a:p>
          <a:p>
            <a:pPr marL="0" lvl="0" indent="0" algn="l" rtl="0">
              <a:spcBef>
                <a:spcPts val="0"/>
              </a:spcBef>
              <a:spcAft>
                <a:spcPts val="0"/>
              </a:spcAft>
              <a:buNone/>
            </a:pPr>
            <a:r>
              <a:rPr lang="en-US" b="1">
                <a:solidFill>
                  <a:srgbClr val="6AA84F"/>
                </a:solidFill>
                <a:latin typeface="Courier"/>
                <a:ea typeface="Courier"/>
                <a:cs typeface="Courier"/>
                <a:sym typeface="Courier"/>
              </a:rPr>
              <a:t>"sudo sed -i</a:t>
            </a:r>
            <a:endParaRPr b="1">
              <a:solidFill>
                <a:srgbClr val="6AA84F"/>
              </a:solidFill>
              <a:latin typeface="Courier"/>
              <a:ea typeface="Courier"/>
              <a:cs typeface="Courier"/>
              <a:sym typeface="Courier"/>
            </a:endParaRPr>
          </a:p>
          <a:p>
            <a:pPr marL="457200" lvl="0" indent="0" algn="l" rtl="0">
              <a:spcBef>
                <a:spcPts val="0"/>
              </a:spcBef>
              <a:spcAft>
                <a:spcPts val="0"/>
              </a:spcAft>
              <a:buClr>
                <a:schemeClr val="dk1"/>
              </a:buClr>
              <a:buSzPts val="1100"/>
              <a:buFont typeface="Arial"/>
              <a:buNone/>
            </a:pPr>
            <a:r>
              <a:rPr lang="en-US" b="1">
                <a:solidFill>
                  <a:srgbClr val="6AA84F"/>
                </a:solidFill>
                <a:latin typeface="Courier"/>
                <a:ea typeface="Courier"/>
                <a:cs typeface="Courier"/>
                <a:sym typeface="Courier"/>
              </a:rPr>
              <a:t>'s/^PasswordAuthentication.*/PasswordAuthentication yes/'    /etc/ssh/sshd_config",</a:t>
            </a:r>
            <a:endParaRPr b="1">
              <a:solidFill>
                <a:srgbClr val="6AA84F"/>
              </a:solidFill>
              <a:latin typeface="Courier"/>
              <a:ea typeface="Courier"/>
              <a:cs typeface="Courier"/>
              <a:sym typeface="Courier"/>
            </a:endParaRPr>
          </a:p>
          <a:p>
            <a:pPr marL="0" lvl="0" indent="0" algn="l" rtl="0">
              <a:spcBef>
                <a:spcPts val="0"/>
              </a:spcBef>
              <a:spcAft>
                <a:spcPts val="0"/>
              </a:spcAft>
              <a:buClr>
                <a:schemeClr val="dk1"/>
              </a:buClr>
              <a:buSzPts val="1100"/>
              <a:buFont typeface="Arial"/>
              <a:buNone/>
            </a:pPr>
            <a:r>
              <a:rPr lang="en-US" b="1">
                <a:solidFill>
                  <a:srgbClr val="6AA84F"/>
                </a:solidFill>
                <a:latin typeface="Courier"/>
                <a:ea typeface="Courier"/>
                <a:cs typeface="Courier"/>
                <a:sym typeface="Courier"/>
              </a:rPr>
              <a:t>"sudo service sshd restart",</a:t>
            </a:r>
            <a:endParaRPr b="1">
              <a:solidFill>
                <a:srgbClr val="6AA84F"/>
              </a:solidFill>
              <a:latin typeface="Courier"/>
              <a:ea typeface="Courier"/>
              <a:cs typeface="Courier"/>
              <a:sym typeface="Courier"/>
            </a:endParaRPr>
          </a:p>
          <a:p>
            <a:pPr marL="0" lvl="0" indent="0" algn="l" rtl="0">
              <a:spcBef>
                <a:spcPts val="0"/>
              </a:spcBef>
              <a:spcAft>
                <a:spcPts val="0"/>
              </a:spcAft>
              <a:buClr>
                <a:schemeClr val="dk1"/>
              </a:buClr>
              <a:buSzPts val="1100"/>
              <a:buFont typeface="Arial"/>
              <a:buNone/>
            </a:pPr>
            <a:r>
              <a:rPr lang="en-US" b="1">
                <a:solidFill>
                  <a:srgbClr val="6AA84F"/>
                </a:solidFill>
                <a:latin typeface="Courier"/>
                <a:ea typeface="Courier"/>
                <a:cs typeface="Courier"/>
                <a:sym typeface="Courier"/>
              </a:rPr>
              <a:t>"wget https://repo.anaconda.com/Anaconda3-Linux-x86_64.sh",</a:t>
            </a:r>
            <a:endParaRPr b="1">
              <a:solidFill>
                <a:srgbClr val="6AA84F"/>
              </a:solidFill>
              <a:latin typeface="Courier"/>
              <a:ea typeface="Courier"/>
              <a:cs typeface="Courier"/>
              <a:sym typeface="Courier"/>
            </a:endParaRPr>
          </a:p>
          <a:p>
            <a:pPr marL="0" lvl="0" indent="0" algn="l" rtl="0">
              <a:spcBef>
                <a:spcPts val="0"/>
              </a:spcBef>
              <a:spcAft>
                <a:spcPts val="0"/>
              </a:spcAft>
              <a:buClr>
                <a:schemeClr val="dk1"/>
              </a:buClr>
              <a:buSzPts val="1100"/>
              <a:buFont typeface="Arial"/>
              <a:buNone/>
            </a:pPr>
            <a:r>
              <a:rPr lang="en-US" b="1">
                <a:solidFill>
                  <a:srgbClr val="6AA84F"/>
                </a:solidFill>
                <a:latin typeface="Courier"/>
                <a:ea typeface="Courier"/>
                <a:cs typeface="Courier"/>
                <a:sym typeface="Courier"/>
              </a:rPr>
              <a:t>"sh Anaconda3-Linux-x86_64.sh -b"</a:t>
            </a:r>
            <a:endParaRPr b="1">
              <a:solidFill>
                <a:srgbClr val="6AA84F"/>
              </a:solidFill>
              <a:latin typeface="Courier"/>
              <a:ea typeface="Courier"/>
              <a:cs typeface="Courier"/>
              <a:sym typeface="Courier"/>
            </a:endParaRPr>
          </a:p>
          <a:p>
            <a:pPr marL="0" lvl="0" indent="0" algn="l" rtl="0">
              <a:spcBef>
                <a:spcPts val="0"/>
              </a:spcBef>
              <a:spcAft>
                <a:spcPts val="0"/>
              </a:spcAft>
              <a:buNone/>
            </a:pPr>
            <a:r>
              <a:rPr lang="en-US" b="1">
                <a:solidFill>
                  <a:srgbClr val="6AA84F"/>
                </a:solidFill>
                <a:latin typeface="Courier"/>
                <a:ea typeface="Courier"/>
                <a:cs typeface="Courier"/>
                <a:sym typeface="Courier"/>
              </a:rPr>
              <a:t> 		]</a:t>
            </a:r>
            <a:endParaRPr b="1">
              <a:solidFill>
                <a:srgbClr val="6AA84F"/>
              </a:solidFill>
              <a:latin typeface="Courier"/>
              <a:ea typeface="Courier"/>
              <a:cs typeface="Courier"/>
              <a:sym typeface="Courier"/>
            </a:endParaRPr>
          </a:p>
          <a:p>
            <a:pPr marL="0" lvl="0" indent="0" algn="l" rtl="0">
              <a:spcBef>
                <a:spcPts val="0"/>
              </a:spcBef>
              <a:spcAft>
                <a:spcPts val="0"/>
              </a:spcAft>
              <a:buNone/>
            </a:pPr>
            <a:r>
              <a:rPr lang="en-US" sz="1700" b="1">
                <a:solidFill>
                  <a:srgbClr val="C9DAF8"/>
                </a:solidFill>
                <a:latin typeface="Courier"/>
                <a:ea typeface="Courier"/>
                <a:cs typeface="Courier"/>
                <a:sym typeface="Courier"/>
              </a:rPr>
              <a:t>  }</a:t>
            </a:r>
            <a:endParaRPr sz="1700" b="1">
              <a:solidFill>
                <a:srgbClr val="C9DAF8"/>
              </a:solidFill>
              <a:latin typeface="Courier"/>
              <a:ea typeface="Courier"/>
              <a:cs typeface="Courier"/>
              <a:sym typeface="Courier"/>
            </a:endParaRPr>
          </a:p>
          <a:p>
            <a:pPr marL="0" lvl="0" indent="0" algn="l" rtl="0">
              <a:spcBef>
                <a:spcPts val="0"/>
              </a:spcBef>
              <a:spcAft>
                <a:spcPts val="0"/>
              </a:spcAft>
              <a:buNone/>
            </a:pPr>
            <a:r>
              <a:rPr lang="en-US" sz="1700" b="1">
                <a:solidFill>
                  <a:srgbClr val="C9DAF8"/>
                </a:solidFill>
                <a:latin typeface="Courier"/>
                <a:ea typeface="Courier"/>
                <a:cs typeface="Courier"/>
                <a:sym typeface="Courier"/>
              </a:rPr>
              <a:t>}</a:t>
            </a:r>
            <a:endParaRPr sz="1700" b="1">
              <a:solidFill>
                <a:srgbClr val="FF9900"/>
              </a:solidFill>
              <a:latin typeface="Courier"/>
              <a:ea typeface="Courier"/>
              <a:cs typeface="Courier"/>
              <a:sym typeface="Courie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3"/>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Provisioner example: </a:t>
            </a:r>
            <a:r>
              <a:rPr lang="en-US" b="1">
                <a:latin typeface="Consolas"/>
                <a:ea typeface="Consolas"/>
                <a:cs typeface="Consolas"/>
                <a:sym typeface="Consolas"/>
              </a:rPr>
              <a:t>null_resource</a:t>
            </a:r>
            <a:endParaRPr b="1">
              <a:latin typeface="Consolas"/>
              <a:ea typeface="Consolas"/>
              <a:cs typeface="Consolas"/>
              <a:sym typeface="Consolas"/>
            </a:endParaRPr>
          </a:p>
        </p:txBody>
      </p:sp>
      <p:sp>
        <p:nvSpPr>
          <p:cNvPr id="367" name="Google Shape;367;p53"/>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41</a:t>
            </a:fld>
            <a:endParaRPr/>
          </a:p>
        </p:txBody>
      </p:sp>
      <p:sp>
        <p:nvSpPr>
          <p:cNvPr id="368" name="Google Shape;368;p53"/>
          <p:cNvSpPr txBox="1">
            <a:spLocks noGrp="1"/>
          </p:cNvSpPr>
          <p:nvPr>
            <p:ph type="body" idx="1"/>
          </p:nvPr>
        </p:nvSpPr>
        <p:spPr>
          <a:xfrm>
            <a:off x="0" y="924075"/>
            <a:ext cx="9144000" cy="3978900"/>
          </a:xfrm>
          <a:prstGeom prst="rect">
            <a:avLst/>
          </a:prstGeom>
          <a:solidFill>
            <a:srgbClr val="000000"/>
          </a:solidFill>
          <a:ln>
            <a:noFill/>
          </a:ln>
        </p:spPr>
        <p:txBody>
          <a:bodyPr spcFirstLastPara="1" wrap="square" lIns="342900" tIns="308600" rIns="342900" bIns="308600" anchor="t" anchorCtr="0">
            <a:noAutofit/>
          </a:bodyPr>
          <a:lstStyle/>
          <a:p>
            <a:pPr marL="0" lvl="0" indent="0" algn="l" rtl="0">
              <a:spcBef>
                <a:spcPts val="0"/>
              </a:spcBef>
              <a:spcAft>
                <a:spcPts val="0"/>
              </a:spcAft>
              <a:buNone/>
            </a:pPr>
            <a:endParaRPr sz="2000" b="1">
              <a:solidFill>
                <a:srgbClr val="FF9900"/>
              </a:solidFill>
              <a:latin typeface="Courier"/>
              <a:ea typeface="Courier"/>
              <a:cs typeface="Courier"/>
              <a:sym typeface="Courier"/>
            </a:endParaRPr>
          </a:p>
          <a:p>
            <a:pPr marL="0" lvl="0" indent="0" algn="l" rtl="0">
              <a:spcBef>
                <a:spcPts val="0"/>
              </a:spcBef>
              <a:spcAft>
                <a:spcPts val="0"/>
              </a:spcAft>
              <a:buNone/>
            </a:pPr>
            <a:endParaRPr sz="2000" b="1">
              <a:solidFill>
                <a:srgbClr val="FF9900"/>
              </a:solidFill>
              <a:latin typeface="Courier"/>
              <a:ea typeface="Courier"/>
              <a:cs typeface="Courier"/>
              <a:sym typeface="Courier"/>
            </a:endParaRPr>
          </a:p>
          <a:p>
            <a:pPr marL="0" lvl="0" indent="0" algn="l" rtl="0">
              <a:spcBef>
                <a:spcPts val="0"/>
              </a:spcBef>
              <a:spcAft>
                <a:spcPts val="0"/>
              </a:spcAft>
              <a:buNone/>
            </a:pPr>
            <a:r>
              <a:rPr lang="en-US" sz="2400" b="1">
                <a:solidFill>
                  <a:srgbClr val="FF9900"/>
                </a:solidFill>
                <a:latin typeface="Courier"/>
                <a:ea typeface="Courier"/>
                <a:cs typeface="Courier"/>
                <a:sym typeface="Courier"/>
              </a:rPr>
              <a:t>resource</a:t>
            </a:r>
            <a:r>
              <a:rPr lang="en-US" sz="2400" b="1">
                <a:solidFill>
                  <a:srgbClr val="FFFFFF"/>
                </a:solidFill>
                <a:latin typeface="Courier"/>
                <a:ea typeface="Courier"/>
                <a:cs typeface="Courier"/>
                <a:sym typeface="Courier"/>
              </a:rPr>
              <a:t> </a:t>
            </a:r>
            <a:r>
              <a:rPr lang="en-US" sz="2400" b="1">
                <a:solidFill>
                  <a:srgbClr val="6FA8DC"/>
                </a:solidFill>
                <a:latin typeface="Courier"/>
                <a:ea typeface="Courier"/>
                <a:cs typeface="Courier"/>
                <a:sym typeface="Courier"/>
              </a:rPr>
              <a:t>“null_resource” “first-tf-run”</a:t>
            </a:r>
            <a:r>
              <a:rPr lang="en-US" sz="2400" b="1">
                <a:solidFill>
                  <a:srgbClr val="FFFFFF"/>
                </a:solidFill>
                <a:latin typeface="Courier"/>
                <a:ea typeface="Courier"/>
                <a:cs typeface="Courier"/>
                <a:sym typeface="Courier"/>
              </a:rPr>
              <a:t> </a:t>
            </a:r>
            <a:r>
              <a:rPr lang="en-US" sz="2400" b="1">
                <a:solidFill>
                  <a:srgbClr val="C9DAF8"/>
                </a:solidFill>
                <a:latin typeface="Courier"/>
                <a:ea typeface="Courier"/>
                <a:cs typeface="Courier"/>
                <a:sym typeface="Courier"/>
              </a:rPr>
              <a:t>{</a:t>
            </a:r>
            <a:endParaRPr sz="2400" b="1">
              <a:solidFill>
                <a:srgbClr val="C9DAF8"/>
              </a:solidFill>
              <a:latin typeface="Courier"/>
              <a:ea typeface="Courier"/>
              <a:cs typeface="Courier"/>
              <a:sym typeface="Courier"/>
            </a:endParaRPr>
          </a:p>
          <a:p>
            <a:pPr marL="0" lvl="0" indent="0" algn="l" rtl="0">
              <a:spcBef>
                <a:spcPts val="0"/>
              </a:spcBef>
              <a:spcAft>
                <a:spcPts val="0"/>
              </a:spcAft>
              <a:buNone/>
            </a:pPr>
            <a:r>
              <a:rPr lang="en-US" sz="2400" b="1">
                <a:solidFill>
                  <a:srgbClr val="C9DAF8"/>
                </a:solidFill>
                <a:latin typeface="Courier"/>
                <a:ea typeface="Courier"/>
                <a:cs typeface="Courier"/>
                <a:sym typeface="Courier"/>
              </a:rPr>
              <a:t>  </a:t>
            </a:r>
            <a:r>
              <a:rPr lang="en-US" sz="2400" b="1">
                <a:solidFill>
                  <a:srgbClr val="FF9900"/>
                </a:solidFill>
                <a:latin typeface="Courier"/>
                <a:ea typeface="Courier"/>
                <a:cs typeface="Courier"/>
                <a:sym typeface="Courier"/>
              </a:rPr>
              <a:t>provisioner</a:t>
            </a:r>
            <a:r>
              <a:rPr lang="en-US" sz="2400" b="1">
                <a:solidFill>
                  <a:srgbClr val="FFFFFF"/>
                </a:solidFill>
                <a:latin typeface="Courier"/>
                <a:ea typeface="Courier"/>
                <a:cs typeface="Courier"/>
                <a:sym typeface="Courier"/>
              </a:rPr>
              <a:t> </a:t>
            </a:r>
            <a:r>
              <a:rPr lang="en-US" sz="2400" b="1">
                <a:solidFill>
                  <a:srgbClr val="6FA8DC"/>
                </a:solidFill>
                <a:latin typeface="Courier"/>
                <a:ea typeface="Courier"/>
                <a:cs typeface="Courier"/>
                <a:sym typeface="Courier"/>
              </a:rPr>
              <a:t>“local-exec”</a:t>
            </a:r>
            <a:r>
              <a:rPr lang="en-US" sz="2400" b="1">
                <a:solidFill>
                  <a:srgbClr val="FFFFFF"/>
                </a:solidFill>
                <a:latin typeface="Courier"/>
                <a:ea typeface="Courier"/>
                <a:cs typeface="Courier"/>
                <a:sym typeface="Courier"/>
              </a:rPr>
              <a:t> </a:t>
            </a:r>
            <a:r>
              <a:rPr lang="en-US" sz="2400" b="1">
                <a:solidFill>
                  <a:srgbClr val="C9DAF8"/>
                </a:solidFill>
                <a:latin typeface="Courier"/>
                <a:ea typeface="Courier"/>
                <a:cs typeface="Courier"/>
                <a:sym typeface="Courier"/>
              </a:rPr>
              <a:t>{</a:t>
            </a:r>
            <a:endParaRPr sz="2400" b="1">
              <a:solidFill>
                <a:srgbClr val="C9DAF8"/>
              </a:solidFill>
              <a:latin typeface="Courier"/>
              <a:ea typeface="Courier"/>
              <a:cs typeface="Courier"/>
              <a:sym typeface="Courier"/>
            </a:endParaRPr>
          </a:p>
          <a:p>
            <a:pPr marL="0" lvl="0" indent="0" algn="l" rtl="0">
              <a:spcBef>
                <a:spcPts val="0"/>
              </a:spcBef>
              <a:spcAft>
                <a:spcPts val="0"/>
              </a:spcAft>
              <a:buNone/>
            </a:pPr>
            <a:r>
              <a:rPr lang="en-US" sz="2400" b="1">
                <a:solidFill>
                  <a:srgbClr val="C9DAF8"/>
                </a:solidFill>
                <a:latin typeface="Courier"/>
                <a:ea typeface="Courier"/>
                <a:cs typeface="Courier"/>
                <a:sym typeface="Courier"/>
              </a:rPr>
              <a:t>    </a:t>
            </a:r>
            <a:r>
              <a:rPr lang="en-US" sz="2400" b="1">
                <a:solidFill>
                  <a:srgbClr val="8E7CC3"/>
                </a:solidFill>
                <a:latin typeface="Courier"/>
                <a:ea typeface="Courier"/>
                <a:cs typeface="Courier"/>
                <a:sym typeface="Courier"/>
              </a:rPr>
              <a:t>command</a:t>
            </a:r>
            <a:r>
              <a:rPr lang="en-US" sz="2400" b="1">
                <a:solidFill>
                  <a:srgbClr val="C9DAF8"/>
                </a:solidFill>
                <a:latin typeface="Courier"/>
                <a:ea typeface="Courier"/>
                <a:cs typeface="Courier"/>
                <a:sym typeface="Courier"/>
              </a:rPr>
              <a:t> = </a:t>
            </a:r>
            <a:r>
              <a:rPr lang="en-US" sz="2400" b="1">
                <a:solidFill>
                  <a:srgbClr val="6AA84F"/>
                </a:solidFill>
                <a:latin typeface="Courier"/>
                <a:ea typeface="Courier"/>
                <a:cs typeface="Courier"/>
                <a:sym typeface="Courier"/>
              </a:rPr>
              <a:t>“echo ‘this will run on first tf apply’”</a:t>
            </a:r>
            <a:endParaRPr sz="2400" b="1">
              <a:solidFill>
                <a:srgbClr val="6AA84F"/>
              </a:solidFill>
              <a:latin typeface="Courier"/>
              <a:ea typeface="Courier"/>
              <a:cs typeface="Courier"/>
              <a:sym typeface="Courier"/>
            </a:endParaRPr>
          </a:p>
          <a:p>
            <a:pPr marL="0" lvl="0" indent="0" algn="l" rtl="0">
              <a:spcBef>
                <a:spcPts val="0"/>
              </a:spcBef>
              <a:spcAft>
                <a:spcPts val="0"/>
              </a:spcAft>
              <a:buNone/>
            </a:pPr>
            <a:r>
              <a:rPr lang="en-US" sz="2400" b="1">
                <a:solidFill>
                  <a:srgbClr val="C9DAF8"/>
                </a:solidFill>
                <a:latin typeface="Courier"/>
                <a:ea typeface="Courier"/>
                <a:cs typeface="Courier"/>
                <a:sym typeface="Courier"/>
              </a:rPr>
              <a:t>  }</a:t>
            </a:r>
            <a:endParaRPr sz="2400" b="1">
              <a:solidFill>
                <a:srgbClr val="C9DAF8"/>
              </a:solidFill>
              <a:latin typeface="Courier"/>
              <a:ea typeface="Courier"/>
              <a:cs typeface="Courier"/>
              <a:sym typeface="Courier"/>
            </a:endParaRPr>
          </a:p>
          <a:p>
            <a:pPr marL="0" lvl="0" indent="0" algn="l" rtl="0">
              <a:spcBef>
                <a:spcPts val="0"/>
              </a:spcBef>
              <a:spcAft>
                <a:spcPts val="0"/>
              </a:spcAft>
              <a:buNone/>
            </a:pPr>
            <a:r>
              <a:rPr lang="en-US" sz="2400" b="1">
                <a:solidFill>
                  <a:srgbClr val="C9DAF8"/>
                </a:solidFill>
                <a:latin typeface="Courier"/>
                <a:ea typeface="Courier"/>
                <a:cs typeface="Courier"/>
                <a:sym typeface="Courier"/>
              </a:rPr>
              <a:t>}</a:t>
            </a:r>
            <a:endParaRPr sz="2400" b="1">
              <a:solidFill>
                <a:srgbClr val="FF9900"/>
              </a:solidFill>
              <a:latin typeface="Courier"/>
              <a:ea typeface="Courier"/>
              <a:cs typeface="Courier"/>
              <a:sym typeface="Courie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4"/>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Exercise 2: Using Variables</a:t>
            </a:r>
            <a:endParaRPr b="1">
              <a:latin typeface="Helvetica Neue"/>
              <a:ea typeface="Helvetica Neue"/>
              <a:cs typeface="Helvetica Neue"/>
              <a:sym typeface="Helvetica Neue"/>
            </a:endParaRPr>
          </a:p>
        </p:txBody>
      </p:sp>
      <p:sp>
        <p:nvSpPr>
          <p:cNvPr id="374" name="Google Shape;374;p54"/>
          <p:cNvSpPr txBox="1">
            <a:spLocks noGrp="1"/>
          </p:cNvSpPr>
          <p:nvPr>
            <p:ph type="body" idx="1"/>
          </p:nvPr>
        </p:nvSpPr>
        <p:spPr>
          <a:xfrm>
            <a:off x="626625" y="1111275"/>
            <a:ext cx="7884000" cy="3510000"/>
          </a:xfrm>
          <a:prstGeom prst="rect">
            <a:avLst/>
          </a:prstGeom>
          <a:noFill/>
          <a:ln>
            <a:noFill/>
          </a:ln>
        </p:spPr>
        <p:txBody>
          <a:bodyPr spcFirstLastPara="1" wrap="square" lIns="0" tIns="35100" rIns="68575" bIns="34275" anchor="t" anchorCtr="0">
            <a:noAutofit/>
          </a:bodyPr>
          <a:lstStyle/>
          <a:p>
            <a:pPr marL="342900" marR="0" lvl="0" indent="0" algn="l" rtl="0">
              <a:lnSpc>
                <a:spcPct val="90000"/>
              </a:lnSpc>
              <a:spcBef>
                <a:spcPts val="0"/>
              </a:spcBef>
              <a:spcAft>
                <a:spcPts val="0"/>
              </a:spcAft>
              <a:buNone/>
            </a:pPr>
            <a:endParaRPr sz="4500">
              <a:solidFill>
                <a:srgbClr val="000000"/>
              </a:solidFill>
            </a:endParaRPr>
          </a:p>
          <a:p>
            <a:pPr marL="342900" marR="0" lvl="0" indent="0" algn="l" rtl="0">
              <a:lnSpc>
                <a:spcPct val="90000"/>
              </a:lnSpc>
              <a:spcBef>
                <a:spcPts val="0"/>
              </a:spcBef>
              <a:spcAft>
                <a:spcPts val="0"/>
              </a:spcAft>
              <a:buNone/>
            </a:pPr>
            <a:endParaRPr sz="4500">
              <a:solidFill>
                <a:srgbClr val="000000"/>
              </a:solidFill>
            </a:endParaRPr>
          </a:p>
          <a:p>
            <a:pPr marL="0" marR="0" lvl="0" indent="0" algn="ctr" rtl="0">
              <a:lnSpc>
                <a:spcPct val="90000"/>
              </a:lnSpc>
              <a:spcBef>
                <a:spcPts val="0"/>
              </a:spcBef>
              <a:spcAft>
                <a:spcPts val="0"/>
              </a:spcAft>
              <a:buNone/>
            </a:pPr>
            <a:r>
              <a:rPr lang="en-US" sz="4500" u="sng">
                <a:solidFill>
                  <a:schemeClr val="hlink"/>
                </a:solidFill>
                <a:hlinkClick r:id="rId3"/>
              </a:rPr>
              <a:t>Exercise 2</a:t>
            </a:r>
            <a:endParaRPr sz="4500">
              <a:solidFill>
                <a:srgbClr val="000000"/>
              </a:solidFill>
            </a:endParaRPr>
          </a:p>
          <a:p>
            <a:pPr marL="0" marR="0" lvl="0" indent="0" algn="l" rtl="0">
              <a:lnSpc>
                <a:spcPct val="90000"/>
              </a:lnSpc>
              <a:spcBef>
                <a:spcPts val="0"/>
              </a:spcBef>
              <a:spcAft>
                <a:spcPts val="0"/>
              </a:spcAft>
              <a:buNone/>
            </a:pPr>
            <a:endParaRPr>
              <a:solidFill>
                <a:srgbClr val="000000"/>
              </a:solidFill>
            </a:endParaRPr>
          </a:p>
        </p:txBody>
      </p:sp>
      <p:sp>
        <p:nvSpPr>
          <p:cNvPr id="375" name="Google Shape;375;p54"/>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55"/>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How Terraform Works</a:t>
            </a:r>
            <a:endParaRPr b="1">
              <a:latin typeface="Helvetica Neue"/>
              <a:ea typeface="Helvetica Neue"/>
              <a:cs typeface="Helvetica Neue"/>
              <a:sym typeface="Helvetica Neue"/>
            </a:endParaRPr>
          </a:p>
        </p:txBody>
      </p:sp>
      <p:sp>
        <p:nvSpPr>
          <p:cNvPr id="381" name="Google Shape;381;p55"/>
          <p:cNvSpPr txBox="1">
            <a:spLocks noGrp="1"/>
          </p:cNvSpPr>
          <p:nvPr>
            <p:ph type="body" idx="1"/>
          </p:nvPr>
        </p:nvSpPr>
        <p:spPr>
          <a:xfrm>
            <a:off x="630000" y="1455084"/>
            <a:ext cx="7884000" cy="2871300"/>
          </a:xfrm>
          <a:prstGeom prst="rect">
            <a:avLst/>
          </a:prstGeom>
          <a:noFill/>
          <a:ln>
            <a:noFill/>
          </a:ln>
        </p:spPr>
        <p:txBody>
          <a:bodyPr spcFirstLastPara="1" wrap="square" lIns="67500" tIns="35100" rIns="68575" bIns="34275" anchor="t" anchorCtr="0">
            <a:noAutofit/>
          </a:bodyPr>
          <a:lstStyle/>
          <a:p>
            <a:pPr marL="342900" marR="0" lvl="0" indent="-292100" algn="l" rtl="0">
              <a:lnSpc>
                <a:spcPct val="90000"/>
              </a:lnSpc>
              <a:spcBef>
                <a:spcPts val="0"/>
              </a:spcBef>
              <a:spcAft>
                <a:spcPts val="0"/>
              </a:spcAft>
              <a:buClr>
                <a:srgbClr val="000000"/>
              </a:buClr>
              <a:buSzPts val="2000"/>
              <a:buChar char="●"/>
            </a:pPr>
            <a:r>
              <a:rPr lang="en-US" sz="2000" dirty="0">
                <a:solidFill>
                  <a:srgbClr val="000000"/>
                </a:solidFill>
              </a:rPr>
              <a:t>State and how to query it</a:t>
            </a:r>
            <a:endParaRPr sz="2000" dirty="0">
              <a:solidFill>
                <a:srgbClr val="000000"/>
              </a:solidFill>
            </a:endParaRPr>
          </a:p>
          <a:p>
            <a:pPr marL="0" marR="0" lvl="0" indent="0" algn="l" rtl="0">
              <a:lnSpc>
                <a:spcPct val="90000"/>
              </a:lnSpc>
              <a:spcBef>
                <a:spcPts val="0"/>
              </a:spcBef>
              <a:spcAft>
                <a:spcPts val="0"/>
              </a:spcAft>
              <a:buNone/>
            </a:pPr>
            <a:endParaRPr sz="2000" dirty="0">
              <a:solidFill>
                <a:srgbClr val="000000"/>
              </a:solidFill>
            </a:endParaRPr>
          </a:p>
          <a:p>
            <a:pPr marL="342900" marR="0" lvl="0" indent="-292100" algn="l" rtl="0">
              <a:lnSpc>
                <a:spcPct val="90000"/>
              </a:lnSpc>
              <a:spcBef>
                <a:spcPts val="0"/>
              </a:spcBef>
              <a:spcAft>
                <a:spcPts val="0"/>
              </a:spcAft>
              <a:buClr>
                <a:srgbClr val="000000"/>
              </a:buClr>
              <a:buSzPts val="2000"/>
              <a:buChar char="●"/>
            </a:pPr>
            <a:r>
              <a:rPr lang="en-US" sz="2000" dirty="0">
                <a:solidFill>
                  <a:srgbClr val="000000"/>
                </a:solidFill>
              </a:rPr>
              <a:t>Computing plans</a:t>
            </a:r>
            <a:endParaRPr sz="2000" dirty="0">
              <a:solidFill>
                <a:srgbClr val="000000"/>
              </a:solidFill>
            </a:endParaRPr>
          </a:p>
          <a:p>
            <a:pPr marL="0" marR="0" lvl="0" indent="0" algn="l" rtl="0">
              <a:lnSpc>
                <a:spcPct val="90000"/>
              </a:lnSpc>
              <a:spcBef>
                <a:spcPts val="0"/>
              </a:spcBef>
              <a:spcAft>
                <a:spcPts val="0"/>
              </a:spcAft>
              <a:buNone/>
            </a:pPr>
            <a:endParaRPr sz="2000" dirty="0">
              <a:solidFill>
                <a:srgbClr val="000000"/>
              </a:solidFill>
            </a:endParaRPr>
          </a:p>
          <a:p>
            <a:pPr marL="342900" marR="0" lvl="0" indent="-292100" algn="l" rtl="0">
              <a:lnSpc>
                <a:spcPct val="90000"/>
              </a:lnSpc>
              <a:spcBef>
                <a:spcPts val="0"/>
              </a:spcBef>
              <a:spcAft>
                <a:spcPts val="0"/>
              </a:spcAft>
              <a:buClr>
                <a:srgbClr val="000000"/>
              </a:buClr>
              <a:buSzPts val="2000"/>
              <a:buChar char="●"/>
            </a:pPr>
            <a:r>
              <a:rPr lang="en-US" sz="2000" dirty="0">
                <a:solidFill>
                  <a:srgbClr val="000000"/>
                </a:solidFill>
              </a:rPr>
              <a:t>Executing plans (</a:t>
            </a:r>
            <a:r>
              <a:rPr lang="en-US" sz="2000" b="1" dirty="0">
                <a:solidFill>
                  <a:srgbClr val="000000"/>
                </a:solidFill>
                <a:latin typeface="Consolas"/>
                <a:ea typeface="Consolas"/>
                <a:cs typeface="Consolas"/>
                <a:sym typeface="Consolas"/>
              </a:rPr>
              <a:t>terraform apply</a:t>
            </a:r>
            <a:r>
              <a:rPr lang="en-US" sz="2000" dirty="0">
                <a:solidFill>
                  <a:srgbClr val="000000"/>
                </a:solidFill>
              </a:rPr>
              <a:t>)</a:t>
            </a:r>
            <a:endParaRPr sz="2000" dirty="0">
              <a:solidFill>
                <a:srgbClr val="000000"/>
              </a:solidFill>
            </a:endParaRPr>
          </a:p>
        </p:txBody>
      </p:sp>
      <p:sp>
        <p:nvSpPr>
          <p:cNvPr id="382" name="Google Shape;382;p55"/>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6"/>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State</a:t>
            </a:r>
            <a:endParaRPr b="1">
              <a:latin typeface="Helvetica Neue"/>
              <a:ea typeface="Helvetica Neue"/>
              <a:cs typeface="Helvetica Neue"/>
              <a:sym typeface="Helvetica Neue"/>
            </a:endParaRPr>
          </a:p>
        </p:txBody>
      </p:sp>
      <p:sp>
        <p:nvSpPr>
          <p:cNvPr id="388" name="Google Shape;388;p56"/>
          <p:cNvSpPr txBox="1">
            <a:spLocks noGrp="1"/>
          </p:cNvSpPr>
          <p:nvPr>
            <p:ph type="body" idx="1"/>
          </p:nvPr>
        </p:nvSpPr>
        <p:spPr>
          <a:xfrm>
            <a:off x="626625" y="1257469"/>
            <a:ext cx="7884000" cy="3363900"/>
          </a:xfrm>
          <a:prstGeom prst="rect">
            <a:avLst/>
          </a:prstGeom>
          <a:noFill/>
          <a:ln>
            <a:noFill/>
          </a:ln>
        </p:spPr>
        <p:txBody>
          <a:bodyPr spcFirstLastPara="1" wrap="square" lIns="67500" tIns="35100" rIns="68575" bIns="34275" anchor="t" anchorCtr="0">
            <a:noAutofit/>
          </a:bodyPr>
          <a:lstStyle/>
          <a:p>
            <a:pPr marL="342900" marR="0" lvl="0" indent="-292100" algn="l" rtl="0">
              <a:lnSpc>
                <a:spcPct val="90000"/>
              </a:lnSpc>
              <a:spcBef>
                <a:spcPts val="0"/>
              </a:spcBef>
              <a:spcAft>
                <a:spcPts val="0"/>
              </a:spcAft>
              <a:buClr>
                <a:srgbClr val="000000"/>
              </a:buClr>
              <a:buSzPts val="2000"/>
              <a:buChar char="●"/>
            </a:pPr>
            <a:r>
              <a:rPr lang="en-US" sz="2000" dirty="0">
                <a:solidFill>
                  <a:srgbClr val="000000"/>
                </a:solidFill>
              </a:rPr>
              <a:t>Stores information about resources that are created by Terraform</a:t>
            </a:r>
            <a:endParaRPr sz="2000" dirty="0">
              <a:solidFill>
                <a:srgbClr val="000000"/>
              </a:solidFill>
            </a:endParaRPr>
          </a:p>
          <a:p>
            <a:pPr marL="685800" marR="0" lvl="1" indent="-292100" algn="l" rtl="0">
              <a:lnSpc>
                <a:spcPct val="90000"/>
              </a:lnSpc>
              <a:spcBef>
                <a:spcPts val="0"/>
              </a:spcBef>
              <a:spcAft>
                <a:spcPts val="0"/>
              </a:spcAft>
              <a:buClr>
                <a:srgbClr val="000000"/>
              </a:buClr>
              <a:buSzPts val="2000"/>
              <a:buChar char="○"/>
            </a:pPr>
            <a:r>
              <a:rPr lang="en-US" sz="2000" dirty="0">
                <a:solidFill>
                  <a:srgbClr val="000000"/>
                </a:solidFill>
              </a:rPr>
              <a:t>Also includes values computed by the provider APIs</a:t>
            </a:r>
            <a:endParaRPr sz="2000" dirty="0">
              <a:solidFill>
                <a:srgbClr val="000000"/>
              </a:solidFill>
            </a:endParaRPr>
          </a:p>
          <a:p>
            <a:pPr marL="685800" marR="0" lvl="0" indent="0" algn="l" rtl="0">
              <a:lnSpc>
                <a:spcPct val="90000"/>
              </a:lnSpc>
              <a:spcBef>
                <a:spcPts val="0"/>
              </a:spcBef>
              <a:spcAft>
                <a:spcPts val="0"/>
              </a:spcAft>
              <a:buNone/>
            </a:pPr>
            <a:endParaRPr sz="2000" dirty="0">
              <a:solidFill>
                <a:srgbClr val="000000"/>
              </a:solidFill>
            </a:endParaRPr>
          </a:p>
          <a:p>
            <a:pPr marL="342900" marR="0" lvl="0" indent="-292100" algn="l" rtl="0">
              <a:lnSpc>
                <a:spcPct val="90000"/>
              </a:lnSpc>
              <a:spcBef>
                <a:spcPts val="0"/>
              </a:spcBef>
              <a:spcAft>
                <a:spcPts val="0"/>
              </a:spcAft>
              <a:buClr>
                <a:srgbClr val="000000"/>
              </a:buClr>
              <a:buSzPts val="2000"/>
              <a:buChar char="●"/>
            </a:pPr>
            <a:r>
              <a:rPr lang="en-US" sz="2000" dirty="0">
                <a:solidFill>
                  <a:srgbClr val="000000"/>
                </a:solidFill>
              </a:rPr>
              <a:t>Local file</a:t>
            </a:r>
            <a:endParaRPr sz="2000" dirty="0">
              <a:solidFill>
                <a:srgbClr val="000000"/>
              </a:solidFill>
            </a:endParaRPr>
          </a:p>
          <a:p>
            <a:pPr marL="685800" marR="0" lvl="1" indent="-292100" algn="l" rtl="0">
              <a:lnSpc>
                <a:spcPct val="90000"/>
              </a:lnSpc>
              <a:spcBef>
                <a:spcPts val="0"/>
              </a:spcBef>
              <a:spcAft>
                <a:spcPts val="0"/>
              </a:spcAft>
              <a:buClr>
                <a:srgbClr val="000000"/>
              </a:buClr>
              <a:buSzPts val="2000"/>
              <a:buFont typeface="Consolas"/>
              <a:buChar char="○"/>
            </a:pPr>
            <a:r>
              <a:rPr lang="en-US" sz="2000" b="1" dirty="0">
                <a:solidFill>
                  <a:srgbClr val="000000"/>
                </a:solidFill>
                <a:latin typeface="Consolas"/>
                <a:ea typeface="Consolas"/>
                <a:cs typeface="Consolas"/>
                <a:sym typeface="Consolas"/>
              </a:rPr>
              <a:t>.</a:t>
            </a:r>
            <a:r>
              <a:rPr lang="en-US" sz="2000" b="1" dirty="0" err="1">
                <a:solidFill>
                  <a:srgbClr val="000000"/>
                </a:solidFill>
                <a:latin typeface="Consolas"/>
                <a:ea typeface="Consolas"/>
                <a:cs typeface="Consolas"/>
                <a:sym typeface="Consolas"/>
              </a:rPr>
              <a:t>tfstate</a:t>
            </a:r>
            <a:endParaRPr sz="2000" b="1" dirty="0">
              <a:solidFill>
                <a:srgbClr val="000000"/>
              </a:solidFill>
              <a:latin typeface="Consolas"/>
              <a:ea typeface="Consolas"/>
              <a:cs typeface="Consolas"/>
              <a:sym typeface="Consolas"/>
            </a:endParaRPr>
          </a:p>
          <a:p>
            <a:pPr marL="685800" marR="0" lvl="0" indent="0" algn="l" rtl="0">
              <a:lnSpc>
                <a:spcPct val="90000"/>
              </a:lnSpc>
              <a:spcBef>
                <a:spcPts val="0"/>
              </a:spcBef>
              <a:spcAft>
                <a:spcPts val="0"/>
              </a:spcAft>
              <a:buNone/>
            </a:pPr>
            <a:endParaRPr sz="2000" b="1" dirty="0">
              <a:solidFill>
                <a:srgbClr val="000000"/>
              </a:solidFill>
              <a:latin typeface="Consolas"/>
              <a:ea typeface="Consolas"/>
              <a:cs typeface="Consolas"/>
              <a:sym typeface="Consolas"/>
            </a:endParaRPr>
          </a:p>
          <a:p>
            <a:pPr marL="342900" marR="0" lvl="0" indent="-292100" algn="l" rtl="0">
              <a:lnSpc>
                <a:spcPct val="90000"/>
              </a:lnSpc>
              <a:spcBef>
                <a:spcPts val="0"/>
              </a:spcBef>
              <a:spcAft>
                <a:spcPts val="0"/>
              </a:spcAft>
              <a:buClr>
                <a:srgbClr val="000000"/>
              </a:buClr>
              <a:buSzPts val="2000"/>
              <a:buFont typeface="Consolas"/>
              <a:buChar char="●"/>
            </a:pPr>
            <a:r>
              <a:rPr lang="en-US" sz="2000" dirty="0">
                <a:solidFill>
                  <a:srgbClr val="000000"/>
                </a:solidFill>
              </a:rPr>
              <a:t>Or backends are also available…</a:t>
            </a:r>
            <a:endParaRPr sz="2000" dirty="0">
              <a:solidFill>
                <a:srgbClr val="000000"/>
              </a:solidFill>
            </a:endParaRPr>
          </a:p>
        </p:txBody>
      </p:sp>
      <p:sp>
        <p:nvSpPr>
          <p:cNvPr id="389" name="Google Shape;389;p56"/>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44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7"/>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Backends</a:t>
            </a:r>
            <a:endParaRPr b="1">
              <a:latin typeface="Helvetica Neue"/>
              <a:ea typeface="Helvetica Neue"/>
              <a:cs typeface="Helvetica Neue"/>
              <a:sym typeface="Helvetica Neue"/>
            </a:endParaRPr>
          </a:p>
        </p:txBody>
      </p:sp>
      <p:sp>
        <p:nvSpPr>
          <p:cNvPr id="395" name="Google Shape;395;p57"/>
          <p:cNvSpPr txBox="1">
            <a:spLocks noGrp="1"/>
          </p:cNvSpPr>
          <p:nvPr>
            <p:ph type="body" idx="1"/>
          </p:nvPr>
        </p:nvSpPr>
        <p:spPr>
          <a:xfrm>
            <a:off x="519619" y="1110384"/>
            <a:ext cx="8199000" cy="3560700"/>
          </a:xfrm>
          <a:prstGeom prst="rect">
            <a:avLst/>
          </a:prstGeom>
          <a:noFill/>
          <a:ln>
            <a:noFill/>
          </a:ln>
        </p:spPr>
        <p:txBody>
          <a:bodyPr spcFirstLastPara="1" wrap="square" lIns="67500" tIns="35100" rIns="68575" bIns="34275" anchor="t" anchorCtr="0">
            <a:noAutofit/>
          </a:bodyPr>
          <a:lstStyle/>
          <a:p>
            <a:pPr marL="342900" lvl="0" indent="-292100" algn="l" rtl="0">
              <a:spcBef>
                <a:spcPts val="0"/>
              </a:spcBef>
              <a:spcAft>
                <a:spcPts val="0"/>
              </a:spcAft>
              <a:buClr>
                <a:srgbClr val="000000"/>
              </a:buClr>
              <a:buSzPts val="2000"/>
              <a:buChar char="●"/>
            </a:pPr>
            <a:r>
              <a:rPr lang="en-US" sz="2000" dirty="0">
                <a:solidFill>
                  <a:schemeClr val="dk1"/>
                </a:solidFill>
              </a:rPr>
              <a:t>Determines how state is loaded and how operations like </a:t>
            </a:r>
            <a:r>
              <a:rPr lang="en-US" sz="2000" b="1" dirty="0">
                <a:solidFill>
                  <a:schemeClr val="dk1"/>
                </a:solidFill>
                <a:latin typeface="Consolas"/>
                <a:ea typeface="Consolas"/>
                <a:cs typeface="Consolas"/>
                <a:sym typeface="Consolas"/>
              </a:rPr>
              <a:t>apply</a:t>
            </a:r>
            <a:r>
              <a:rPr lang="en-US" sz="2000" dirty="0">
                <a:solidFill>
                  <a:schemeClr val="dk1"/>
                </a:solidFill>
              </a:rPr>
              <a:t> are executed</a:t>
            </a:r>
            <a:endParaRPr sz="2000" dirty="0">
              <a:solidFill>
                <a:schemeClr val="dk1"/>
              </a:solidFill>
            </a:endParaRPr>
          </a:p>
          <a:p>
            <a:pPr marL="342900" lvl="0" indent="0" algn="l" rtl="0">
              <a:spcBef>
                <a:spcPts val="0"/>
              </a:spcBef>
              <a:spcAft>
                <a:spcPts val="0"/>
              </a:spcAft>
              <a:buNone/>
            </a:pPr>
            <a:endParaRPr sz="2000" dirty="0">
              <a:solidFill>
                <a:schemeClr val="dk1"/>
              </a:solidFill>
            </a:endParaRPr>
          </a:p>
          <a:p>
            <a:pPr marL="342900" lvl="0" indent="-292100" algn="l" rtl="0">
              <a:spcBef>
                <a:spcPts val="0"/>
              </a:spcBef>
              <a:spcAft>
                <a:spcPts val="0"/>
              </a:spcAft>
              <a:buClr>
                <a:schemeClr val="dk1"/>
              </a:buClr>
              <a:buSzPts val="2000"/>
              <a:buChar char="●"/>
            </a:pPr>
            <a:r>
              <a:rPr lang="en-US" sz="2000" dirty="0">
                <a:solidFill>
                  <a:schemeClr val="dk1"/>
                </a:solidFill>
              </a:rPr>
              <a:t>Enables non-local file state storage, remote execution, etc.</a:t>
            </a:r>
            <a:br>
              <a:rPr lang="en-US" sz="2000" dirty="0">
                <a:solidFill>
                  <a:schemeClr val="dk1"/>
                </a:solidFill>
              </a:rPr>
            </a:br>
            <a:endParaRPr sz="2000" dirty="0">
              <a:solidFill>
                <a:schemeClr val="dk1"/>
              </a:solidFill>
            </a:endParaRPr>
          </a:p>
          <a:p>
            <a:pPr marL="342900" lvl="0" indent="-292100" algn="l" rtl="0">
              <a:spcBef>
                <a:spcPts val="0"/>
              </a:spcBef>
              <a:spcAft>
                <a:spcPts val="0"/>
              </a:spcAft>
              <a:buClr>
                <a:schemeClr val="dk1"/>
              </a:buClr>
              <a:buSzPts val="2000"/>
              <a:buChar char="●"/>
            </a:pPr>
            <a:r>
              <a:rPr lang="en-US" sz="2000" dirty="0">
                <a:solidFill>
                  <a:schemeClr val="dk1"/>
                </a:solidFill>
              </a:rPr>
              <a:t>Why use a backend?	</a:t>
            </a:r>
            <a:endParaRPr sz="2000" dirty="0">
              <a:solidFill>
                <a:schemeClr val="dk1"/>
              </a:solidFill>
            </a:endParaRPr>
          </a:p>
          <a:p>
            <a:pPr marL="685800" lvl="1" indent="-292100" algn="l" rtl="0">
              <a:spcBef>
                <a:spcPts val="0"/>
              </a:spcBef>
              <a:spcAft>
                <a:spcPts val="0"/>
              </a:spcAft>
              <a:buClr>
                <a:schemeClr val="dk1"/>
              </a:buClr>
              <a:buSzPts val="2000"/>
              <a:buChar char="○"/>
            </a:pPr>
            <a:r>
              <a:rPr lang="en-US" sz="2000" dirty="0">
                <a:solidFill>
                  <a:schemeClr val="dk1"/>
                </a:solidFill>
              </a:rPr>
              <a:t>Can store their state remotely and protect it to prevent corruption</a:t>
            </a:r>
            <a:endParaRPr sz="2000" dirty="0">
              <a:solidFill>
                <a:schemeClr val="dk1"/>
              </a:solidFill>
            </a:endParaRPr>
          </a:p>
          <a:p>
            <a:pPr marL="1028700" lvl="2" indent="-292100" algn="l" rtl="0">
              <a:spcBef>
                <a:spcPts val="0"/>
              </a:spcBef>
              <a:spcAft>
                <a:spcPts val="0"/>
              </a:spcAft>
              <a:buClr>
                <a:schemeClr val="dk1"/>
              </a:buClr>
              <a:buSzPts val="2000"/>
              <a:buChar char="■"/>
            </a:pPr>
            <a:r>
              <a:rPr lang="en-US" sz="2000" dirty="0">
                <a:solidFill>
                  <a:schemeClr val="dk1"/>
                </a:solidFill>
              </a:rPr>
              <a:t>Some backends, e.g., </a:t>
            </a:r>
            <a:r>
              <a:rPr lang="en-US" sz="2000" i="1" dirty="0">
                <a:solidFill>
                  <a:schemeClr val="dk1"/>
                </a:solidFill>
              </a:rPr>
              <a:t>Terraform Cloud </a:t>
            </a:r>
            <a:r>
              <a:rPr lang="en-US" sz="2000" dirty="0">
                <a:solidFill>
                  <a:schemeClr val="dk1"/>
                </a:solidFill>
              </a:rPr>
              <a:t>automatically store all revisions</a:t>
            </a:r>
            <a:endParaRPr sz="2000" dirty="0">
              <a:solidFill>
                <a:schemeClr val="dk1"/>
              </a:solidFill>
            </a:endParaRPr>
          </a:p>
          <a:p>
            <a:pPr marL="685800" lvl="1" indent="-292100" algn="l" rtl="0">
              <a:spcBef>
                <a:spcPts val="0"/>
              </a:spcBef>
              <a:spcAft>
                <a:spcPts val="0"/>
              </a:spcAft>
              <a:buClr>
                <a:schemeClr val="dk1"/>
              </a:buClr>
              <a:buSzPts val="2000"/>
              <a:buChar char="○"/>
            </a:pPr>
            <a:r>
              <a:rPr lang="en-US" sz="2000" dirty="0">
                <a:solidFill>
                  <a:schemeClr val="dk1"/>
                </a:solidFill>
              </a:rPr>
              <a:t>Keep sensitive information off local disk</a:t>
            </a:r>
            <a:endParaRPr sz="2000" dirty="0">
              <a:solidFill>
                <a:schemeClr val="dk1"/>
              </a:solidFill>
            </a:endParaRPr>
          </a:p>
          <a:p>
            <a:pPr marL="685800" lvl="1" indent="-292100" algn="l" rtl="0">
              <a:spcBef>
                <a:spcPts val="0"/>
              </a:spcBef>
              <a:spcAft>
                <a:spcPts val="0"/>
              </a:spcAft>
              <a:buClr>
                <a:schemeClr val="dk1"/>
              </a:buClr>
              <a:buSzPts val="2000"/>
              <a:buChar char="○"/>
            </a:pPr>
            <a:r>
              <a:rPr lang="en-US" sz="2000" dirty="0">
                <a:solidFill>
                  <a:schemeClr val="dk1"/>
                </a:solidFill>
              </a:rPr>
              <a:t>Remote operations</a:t>
            </a:r>
            <a:endParaRPr sz="2000" dirty="0">
              <a:solidFill>
                <a:schemeClr val="dk1"/>
              </a:solidFill>
            </a:endParaRPr>
          </a:p>
          <a:p>
            <a:pPr marL="1028700" lvl="2" indent="-292100" algn="l" rtl="0">
              <a:spcBef>
                <a:spcPts val="0"/>
              </a:spcBef>
              <a:spcAft>
                <a:spcPts val="0"/>
              </a:spcAft>
              <a:buClr>
                <a:schemeClr val="dk1"/>
              </a:buClr>
              <a:buSzPts val="2000"/>
              <a:buChar char="■"/>
            </a:pPr>
            <a:r>
              <a:rPr lang="en-US" sz="2000" dirty="0">
                <a:solidFill>
                  <a:schemeClr val="dk1"/>
                </a:solidFill>
              </a:rPr>
              <a:t>Apply can take a </a:t>
            </a:r>
            <a:r>
              <a:rPr lang="en-US" sz="2000" i="1" dirty="0">
                <a:solidFill>
                  <a:schemeClr val="dk1"/>
                </a:solidFill>
              </a:rPr>
              <a:t>LONG</a:t>
            </a:r>
            <a:r>
              <a:rPr lang="en-US" sz="2000" dirty="0">
                <a:solidFill>
                  <a:schemeClr val="dk1"/>
                </a:solidFill>
              </a:rPr>
              <a:t> time for large infrastructures</a:t>
            </a:r>
            <a:endParaRPr sz="2000" dirty="0">
              <a:solidFill>
                <a:srgbClr val="000000"/>
              </a:solidFill>
            </a:endParaRPr>
          </a:p>
        </p:txBody>
      </p:sp>
      <p:sp>
        <p:nvSpPr>
          <p:cNvPr id="396" name="Google Shape;396;p57"/>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45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8"/>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Backends (cont’d)</a:t>
            </a:r>
            <a:endParaRPr b="1">
              <a:latin typeface="Helvetica Neue"/>
              <a:ea typeface="Helvetica Neue"/>
              <a:cs typeface="Helvetica Neue"/>
              <a:sym typeface="Helvetica Neue"/>
            </a:endParaRPr>
          </a:p>
        </p:txBody>
      </p:sp>
      <p:sp>
        <p:nvSpPr>
          <p:cNvPr id="402" name="Google Shape;402;p58"/>
          <p:cNvSpPr txBox="1">
            <a:spLocks noGrp="1"/>
          </p:cNvSpPr>
          <p:nvPr>
            <p:ph type="body" idx="1"/>
          </p:nvPr>
        </p:nvSpPr>
        <p:spPr>
          <a:xfrm>
            <a:off x="519619" y="1110384"/>
            <a:ext cx="8199000" cy="3560700"/>
          </a:xfrm>
          <a:prstGeom prst="rect">
            <a:avLst/>
          </a:prstGeom>
          <a:noFill/>
          <a:ln>
            <a:noFill/>
          </a:ln>
        </p:spPr>
        <p:txBody>
          <a:bodyPr spcFirstLastPara="1" wrap="square" lIns="67500" tIns="35100" rIns="68575" bIns="34275" anchor="t" anchorCtr="0">
            <a:noAutofit/>
          </a:bodyPr>
          <a:lstStyle/>
          <a:p>
            <a:pPr marL="342900" lvl="0" indent="-292100" algn="l" rtl="0">
              <a:spcBef>
                <a:spcPts val="0"/>
              </a:spcBef>
              <a:spcAft>
                <a:spcPts val="0"/>
              </a:spcAft>
              <a:buClr>
                <a:schemeClr val="dk1"/>
              </a:buClr>
              <a:buSzPts val="2000"/>
              <a:buChar char="●"/>
            </a:pPr>
            <a:r>
              <a:rPr lang="en-US" sz="2000" dirty="0">
                <a:solidFill>
                  <a:srgbClr val="000000"/>
                </a:solidFill>
              </a:rPr>
              <a:t>Examples</a:t>
            </a:r>
            <a:endParaRPr sz="2000" dirty="0">
              <a:solidFill>
                <a:srgbClr val="000000"/>
              </a:solidFill>
            </a:endParaRPr>
          </a:p>
          <a:p>
            <a:pPr marL="685800" marR="0" lvl="1" indent="-292100" algn="l" rtl="0">
              <a:lnSpc>
                <a:spcPct val="90000"/>
              </a:lnSpc>
              <a:spcBef>
                <a:spcPts val="0"/>
              </a:spcBef>
              <a:spcAft>
                <a:spcPts val="0"/>
              </a:spcAft>
              <a:buClr>
                <a:srgbClr val="000000"/>
              </a:buClr>
              <a:buSzPts val="2000"/>
              <a:buChar char="○"/>
            </a:pPr>
            <a:r>
              <a:rPr lang="en-US" sz="2000" dirty="0">
                <a:solidFill>
                  <a:srgbClr val="000000"/>
                </a:solidFill>
              </a:rPr>
              <a:t>S3</a:t>
            </a:r>
          </a:p>
          <a:p>
            <a:pPr marL="685800" marR="0" lvl="1" indent="-292100" algn="l" rtl="0">
              <a:lnSpc>
                <a:spcPct val="90000"/>
              </a:lnSpc>
              <a:spcBef>
                <a:spcPts val="0"/>
              </a:spcBef>
              <a:spcAft>
                <a:spcPts val="0"/>
              </a:spcAft>
              <a:buClr>
                <a:srgbClr val="000000"/>
              </a:buClr>
              <a:buSzPts val="2000"/>
              <a:buChar char="○"/>
            </a:pPr>
            <a:r>
              <a:rPr lang="en-US" sz="2000" dirty="0" err="1">
                <a:solidFill>
                  <a:srgbClr val="000000"/>
                </a:solidFill>
              </a:rPr>
              <a:t>Azurerm</a:t>
            </a:r>
            <a:endParaRPr lang="en-US" sz="2000" dirty="0">
              <a:solidFill>
                <a:srgbClr val="000000"/>
              </a:solidFill>
            </a:endParaRPr>
          </a:p>
          <a:p>
            <a:pPr marL="685800" marR="0" lvl="1" indent="-292100" algn="l" rtl="0">
              <a:lnSpc>
                <a:spcPct val="90000"/>
              </a:lnSpc>
              <a:spcBef>
                <a:spcPts val="0"/>
              </a:spcBef>
              <a:spcAft>
                <a:spcPts val="0"/>
              </a:spcAft>
              <a:buClr>
                <a:srgbClr val="000000"/>
              </a:buClr>
              <a:buSzPts val="2000"/>
              <a:buChar char="○"/>
            </a:pPr>
            <a:r>
              <a:rPr lang="en-US" sz="2000" dirty="0">
                <a:solidFill>
                  <a:srgbClr val="000000"/>
                </a:solidFill>
              </a:rPr>
              <a:t>GCS</a:t>
            </a:r>
          </a:p>
          <a:p>
            <a:pPr marL="685800" marR="0" lvl="1" indent="-292100" algn="l" rtl="0">
              <a:lnSpc>
                <a:spcPct val="90000"/>
              </a:lnSpc>
              <a:spcBef>
                <a:spcPts val="0"/>
              </a:spcBef>
              <a:spcAft>
                <a:spcPts val="0"/>
              </a:spcAft>
              <a:buClr>
                <a:srgbClr val="000000"/>
              </a:buClr>
              <a:buSzPts val="2000"/>
              <a:buChar char="○"/>
            </a:pPr>
            <a:r>
              <a:rPr lang="en-US" sz="2000" dirty="0" err="1">
                <a:solidFill>
                  <a:srgbClr val="000000"/>
                </a:solidFill>
              </a:rPr>
              <a:t>pg</a:t>
            </a:r>
            <a:r>
              <a:rPr lang="en-US" sz="2000" dirty="0">
                <a:solidFill>
                  <a:srgbClr val="000000"/>
                </a:solidFill>
              </a:rPr>
              <a:t> (</a:t>
            </a:r>
            <a:r>
              <a:rPr lang="en-US" sz="2000" dirty="0" err="1">
                <a:solidFill>
                  <a:srgbClr val="000000"/>
                </a:solidFill>
              </a:rPr>
              <a:t>Postgresql</a:t>
            </a:r>
            <a:r>
              <a:rPr lang="en-US" sz="2000" dirty="0">
                <a:solidFill>
                  <a:srgbClr val="000000"/>
                </a:solidFill>
              </a:rPr>
              <a:t>)</a:t>
            </a:r>
          </a:p>
          <a:p>
            <a:pPr marL="685800" marR="0" lvl="1" indent="-292100" algn="l" rtl="0">
              <a:lnSpc>
                <a:spcPct val="90000"/>
              </a:lnSpc>
              <a:spcBef>
                <a:spcPts val="0"/>
              </a:spcBef>
              <a:spcAft>
                <a:spcPts val="0"/>
              </a:spcAft>
              <a:buClr>
                <a:srgbClr val="000000"/>
              </a:buClr>
              <a:buSzPts val="2000"/>
              <a:buChar char="○"/>
            </a:pPr>
            <a:r>
              <a:rPr lang="en-US" sz="2000" dirty="0" err="1">
                <a:solidFill>
                  <a:srgbClr val="000000"/>
                </a:solidFill>
              </a:rPr>
              <a:t>Hashicorp</a:t>
            </a:r>
            <a:r>
              <a:rPr lang="en-US" sz="2000" dirty="0">
                <a:solidFill>
                  <a:srgbClr val="000000"/>
                </a:solidFill>
              </a:rPr>
              <a:t> Consul</a:t>
            </a:r>
            <a:endParaRPr sz="2000" dirty="0">
              <a:solidFill>
                <a:srgbClr val="000000"/>
              </a:solidFill>
            </a:endParaRPr>
          </a:p>
          <a:p>
            <a:pPr marL="685800" marR="0" lvl="1" indent="-292100" algn="l" rtl="0">
              <a:lnSpc>
                <a:spcPct val="90000"/>
              </a:lnSpc>
              <a:spcBef>
                <a:spcPts val="0"/>
              </a:spcBef>
              <a:spcAft>
                <a:spcPts val="0"/>
              </a:spcAft>
              <a:buClr>
                <a:srgbClr val="000000"/>
              </a:buClr>
              <a:buSzPts val="2000"/>
              <a:buChar char="○"/>
            </a:pPr>
            <a:r>
              <a:rPr lang="en-US" sz="2000" dirty="0">
                <a:solidFill>
                  <a:srgbClr val="000000"/>
                </a:solidFill>
              </a:rPr>
              <a:t>Terraform Cloud</a:t>
            </a:r>
            <a:endParaRPr sz="2000" dirty="0">
              <a:solidFill>
                <a:srgbClr val="000000"/>
              </a:solidFill>
            </a:endParaRPr>
          </a:p>
          <a:p>
            <a:pPr marL="685800" lvl="1" indent="-292100" algn="l" rtl="0">
              <a:spcBef>
                <a:spcPts val="0"/>
              </a:spcBef>
              <a:spcAft>
                <a:spcPts val="0"/>
              </a:spcAft>
              <a:buClr>
                <a:schemeClr val="dk1"/>
              </a:buClr>
              <a:buSzPts val="2000"/>
              <a:buChar char="○"/>
            </a:pPr>
            <a:r>
              <a:rPr lang="en-US" sz="2000" dirty="0">
                <a:solidFill>
                  <a:schemeClr val="dk1"/>
                </a:solidFill>
              </a:rPr>
              <a:t>Terraform Enterprise</a:t>
            </a:r>
            <a:endParaRPr sz="2000" dirty="0">
              <a:solidFill>
                <a:schemeClr val="dk1"/>
              </a:solidFill>
            </a:endParaRPr>
          </a:p>
          <a:p>
            <a:pPr marL="685800" marR="0" lvl="1" indent="-292100" algn="l" rtl="0">
              <a:lnSpc>
                <a:spcPct val="90000"/>
              </a:lnSpc>
              <a:spcBef>
                <a:spcPts val="0"/>
              </a:spcBef>
              <a:spcAft>
                <a:spcPts val="0"/>
              </a:spcAft>
              <a:buClr>
                <a:srgbClr val="000000"/>
              </a:buClr>
              <a:buSzPts val="2000"/>
              <a:buChar char="○"/>
            </a:pPr>
            <a:r>
              <a:rPr lang="en-US" sz="2000" dirty="0">
                <a:solidFill>
                  <a:srgbClr val="000000"/>
                </a:solidFill>
              </a:rPr>
              <a:t>etc.</a:t>
            </a:r>
            <a:endParaRPr sz="2000" dirty="0">
              <a:solidFill>
                <a:srgbClr val="000000"/>
              </a:solidFill>
            </a:endParaRPr>
          </a:p>
        </p:txBody>
      </p:sp>
      <p:sp>
        <p:nvSpPr>
          <p:cNvPr id="403" name="Google Shape;403;p58"/>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46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0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0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59"/>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How to Query or See the Current State</a:t>
            </a:r>
            <a:endParaRPr b="1">
              <a:latin typeface="Helvetica Neue"/>
              <a:ea typeface="Helvetica Neue"/>
              <a:cs typeface="Helvetica Neue"/>
              <a:sym typeface="Helvetica Neue"/>
            </a:endParaRPr>
          </a:p>
        </p:txBody>
      </p:sp>
      <p:sp>
        <p:nvSpPr>
          <p:cNvPr id="409" name="Google Shape;409;p59"/>
          <p:cNvSpPr txBox="1">
            <a:spLocks noGrp="1"/>
          </p:cNvSpPr>
          <p:nvPr>
            <p:ph type="body" idx="1"/>
          </p:nvPr>
        </p:nvSpPr>
        <p:spPr>
          <a:xfrm>
            <a:off x="626625" y="1257469"/>
            <a:ext cx="7884000" cy="3363900"/>
          </a:xfrm>
          <a:prstGeom prst="rect">
            <a:avLst/>
          </a:prstGeom>
          <a:noFill/>
          <a:ln>
            <a:noFill/>
          </a:ln>
        </p:spPr>
        <p:txBody>
          <a:bodyPr spcFirstLastPara="1" wrap="square" lIns="67500" tIns="35100" rIns="68575" bIns="34275" anchor="t" anchorCtr="0">
            <a:noAutofit/>
          </a:bodyPr>
          <a:lstStyle/>
          <a:p>
            <a:pPr marL="342900" marR="0" lvl="0" indent="-292100" algn="l" rtl="0">
              <a:lnSpc>
                <a:spcPct val="90000"/>
              </a:lnSpc>
              <a:spcBef>
                <a:spcPts val="0"/>
              </a:spcBef>
              <a:spcAft>
                <a:spcPts val="0"/>
              </a:spcAft>
              <a:buClr>
                <a:srgbClr val="000000"/>
              </a:buClr>
              <a:buSzPts val="2000"/>
              <a:buChar char="●"/>
            </a:pPr>
            <a:r>
              <a:rPr lang="en-US" sz="2000">
                <a:solidFill>
                  <a:srgbClr val="000000"/>
                </a:solidFill>
              </a:rPr>
              <a:t>CLI</a:t>
            </a:r>
            <a:endParaRPr sz="2000">
              <a:solidFill>
                <a:srgbClr val="000000"/>
              </a:solidFill>
            </a:endParaRPr>
          </a:p>
          <a:p>
            <a:pPr marL="685800" marR="0" lvl="1" indent="-292100" algn="l" rtl="0">
              <a:lnSpc>
                <a:spcPct val="90000"/>
              </a:lnSpc>
              <a:spcBef>
                <a:spcPts val="0"/>
              </a:spcBef>
              <a:spcAft>
                <a:spcPts val="0"/>
              </a:spcAft>
              <a:buClr>
                <a:srgbClr val="000000"/>
              </a:buClr>
              <a:buSzPts val="2000"/>
              <a:buFont typeface="Consolas"/>
              <a:buChar char="○"/>
            </a:pPr>
            <a:r>
              <a:rPr lang="en-US" sz="2000" b="1">
                <a:solidFill>
                  <a:srgbClr val="000000"/>
                </a:solidFill>
                <a:latin typeface="Consolas"/>
                <a:ea typeface="Consolas"/>
                <a:cs typeface="Consolas"/>
                <a:sym typeface="Consolas"/>
              </a:rPr>
              <a:t>terraform show [-json]</a:t>
            </a:r>
            <a:endParaRPr sz="2000" b="1">
              <a:solidFill>
                <a:srgbClr val="000000"/>
              </a:solidFill>
              <a:latin typeface="Consolas"/>
              <a:ea typeface="Consolas"/>
              <a:cs typeface="Consolas"/>
              <a:sym typeface="Consolas"/>
            </a:endParaRPr>
          </a:p>
          <a:p>
            <a:pPr marL="685800" marR="0" lvl="0" indent="0" algn="l" rtl="0">
              <a:lnSpc>
                <a:spcPct val="90000"/>
              </a:lnSpc>
              <a:spcBef>
                <a:spcPts val="0"/>
              </a:spcBef>
              <a:spcAft>
                <a:spcPts val="0"/>
              </a:spcAft>
              <a:buNone/>
            </a:pPr>
            <a:r>
              <a:rPr lang="en-US" sz="2000" u="sng">
                <a:solidFill>
                  <a:schemeClr val="hlink"/>
                </a:solidFill>
                <a:hlinkClick r:id="rId3"/>
              </a:rPr>
              <a:t>https://www.terraform.io/docs/commands/show.html</a:t>
            </a:r>
            <a:endParaRPr sz="2000">
              <a:solidFill>
                <a:srgbClr val="000000"/>
              </a:solidFill>
            </a:endParaRPr>
          </a:p>
          <a:p>
            <a:pPr marL="0" marR="0" lvl="0" indent="0" algn="l" rtl="0">
              <a:lnSpc>
                <a:spcPct val="90000"/>
              </a:lnSpc>
              <a:spcBef>
                <a:spcPts val="0"/>
              </a:spcBef>
              <a:spcAft>
                <a:spcPts val="0"/>
              </a:spcAft>
              <a:buNone/>
            </a:pPr>
            <a:endParaRPr sz="2000">
              <a:solidFill>
                <a:srgbClr val="000000"/>
              </a:solidFill>
            </a:endParaRPr>
          </a:p>
          <a:p>
            <a:pPr marL="342900" marR="0" lvl="0" indent="-292100" algn="l" rtl="0">
              <a:lnSpc>
                <a:spcPct val="90000"/>
              </a:lnSpc>
              <a:spcBef>
                <a:spcPts val="0"/>
              </a:spcBef>
              <a:spcAft>
                <a:spcPts val="0"/>
              </a:spcAft>
              <a:buClr>
                <a:srgbClr val="000000"/>
              </a:buClr>
              <a:buSzPts val="2000"/>
              <a:buChar char="●"/>
            </a:pPr>
            <a:r>
              <a:rPr lang="en-US" sz="2000">
                <a:solidFill>
                  <a:srgbClr val="000000"/>
                </a:solidFill>
              </a:rPr>
              <a:t>Remote State Data Type</a:t>
            </a:r>
            <a:endParaRPr sz="2000">
              <a:solidFill>
                <a:srgbClr val="000000"/>
              </a:solidFill>
            </a:endParaRPr>
          </a:p>
          <a:p>
            <a:pPr marL="685800" marR="0" lvl="0" indent="0" algn="l" rtl="0">
              <a:lnSpc>
                <a:spcPct val="90000"/>
              </a:lnSpc>
              <a:spcBef>
                <a:spcPts val="0"/>
              </a:spcBef>
              <a:spcAft>
                <a:spcPts val="0"/>
              </a:spcAft>
              <a:buNone/>
            </a:pPr>
            <a:r>
              <a:rPr lang="en-US" u="sng">
                <a:solidFill>
                  <a:schemeClr val="hlink"/>
                </a:solidFill>
                <a:hlinkClick r:id="rId4"/>
              </a:rPr>
              <a:t>https://www.terraform.io/docs/providers/terraform/d/remote_state.html</a:t>
            </a:r>
            <a:endParaRPr>
              <a:solidFill>
                <a:srgbClr val="000000"/>
              </a:solidFill>
            </a:endParaRPr>
          </a:p>
          <a:p>
            <a:pPr marL="0" marR="0" lvl="0" indent="0" algn="l" rtl="0">
              <a:lnSpc>
                <a:spcPct val="90000"/>
              </a:lnSpc>
              <a:spcBef>
                <a:spcPts val="0"/>
              </a:spcBef>
              <a:spcAft>
                <a:spcPts val="0"/>
              </a:spcAft>
              <a:buNone/>
            </a:pPr>
            <a:endParaRPr sz="2000">
              <a:solidFill>
                <a:srgbClr val="000000"/>
              </a:solidFill>
            </a:endParaRPr>
          </a:p>
        </p:txBody>
      </p:sp>
      <p:sp>
        <p:nvSpPr>
          <p:cNvPr id="410" name="Google Shape;410;p59"/>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47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60"/>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Visualizing Graph Outputs</a:t>
            </a:r>
            <a:endParaRPr b="1">
              <a:latin typeface="Helvetica Neue"/>
              <a:ea typeface="Helvetica Neue"/>
              <a:cs typeface="Helvetica Neue"/>
              <a:sym typeface="Helvetica Neue"/>
            </a:endParaRPr>
          </a:p>
        </p:txBody>
      </p:sp>
      <p:sp>
        <p:nvSpPr>
          <p:cNvPr id="416" name="Google Shape;416;p60"/>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48</a:t>
            </a:fld>
            <a:endParaRPr/>
          </a:p>
        </p:txBody>
      </p:sp>
      <p:pic>
        <p:nvPicPr>
          <p:cNvPr id="417" name="Google Shape;417;p60"/>
          <p:cNvPicPr preferRelativeResize="0"/>
          <p:nvPr/>
        </p:nvPicPr>
        <p:blipFill rotWithShape="1">
          <a:blip r:embed="rId3">
            <a:alphaModFix/>
          </a:blip>
          <a:srcRect/>
          <a:stretch/>
        </p:blipFill>
        <p:spPr>
          <a:xfrm>
            <a:off x="2776275" y="933413"/>
            <a:ext cx="3525149" cy="388970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61"/>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Visualizing Graph Outputs</a:t>
            </a:r>
            <a:endParaRPr b="1">
              <a:latin typeface="Helvetica Neue"/>
              <a:ea typeface="Helvetica Neue"/>
              <a:cs typeface="Helvetica Neue"/>
              <a:sym typeface="Helvetica Neue"/>
            </a:endParaRPr>
          </a:p>
        </p:txBody>
      </p:sp>
      <p:sp>
        <p:nvSpPr>
          <p:cNvPr id="423" name="Google Shape;423;p61"/>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49</a:t>
            </a:fld>
            <a:endParaRPr/>
          </a:p>
        </p:txBody>
      </p:sp>
      <p:pic>
        <p:nvPicPr>
          <p:cNvPr id="424" name="Google Shape;424;p61"/>
          <p:cNvPicPr preferRelativeResize="0"/>
          <p:nvPr/>
        </p:nvPicPr>
        <p:blipFill rotWithShape="1">
          <a:blip r:embed="rId3">
            <a:alphaModFix/>
          </a:blip>
          <a:srcRect/>
          <a:stretch/>
        </p:blipFill>
        <p:spPr>
          <a:xfrm>
            <a:off x="0" y="1559475"/>
            <a:ext cx="9144000" cy="227685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714373" y="243000"/>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3F3F3F"/>
              </a:buClr>
              <a:buSzPts val="2400"/>
              <a:buFont typeface="Helvetica Neue Light"/>
              <a:buNone/>
            </a:pPr>
            <a:r>
              <a:rPr lang="en-US">
                <a:solidFill>
                  <a:srgbClr val="3F3F3F"/>
                </a:solidFill>
              </a:rPr>
              <a:t>Our Practitioners</a:t>
            </a:r>
            <a:endParaRPr/>
          </a:p>
        </p:txBody>
      </p:sp>
      <p:pic>
        <p:nvPicPr>
          <p:cNvPr id="98" name="Google Shape;98;p19"/>
          <p:cNvPicPr preferRelativeResize="0">
            <a:picLocks noGrp="1"/>
          </p:cNvPicPr>
          <p:nvPr>
            <p:ph type="body" idx="1"/>
          </p:nvPr>
        </p:nvPicPr>
        <p:blipFill rotWithShape="1">
          <a:blip r:embed="rId3">
            <a:alphaModFix/>
          </a:blip>
          <a:srcRect/>
          <a:stretch/>
        </p:blipFill>
        <p:spPr>
          <a:xfrm>
            <a:off x="-512369" y="1153050"/>
            <a:ext cx="9963600" cy="3495000"/>
          </a:xfrm>
          <a:prstGeom prst="rect">
            <a:avLst/>
          </a:prstGeom>
          <a:noFill/>
          <a:ln>
            <a:noFill/>
          </a:ln>
        </p:spPr>
      </p:pic>
      <p:sp>
        <p:nvSpPr>
          <p:cNvPr id="99" name="Google Shape;99;p19"/>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5</a:t>
            </a:fld>
            <a:endParaRPr/>
          </a:p>
        </p:txBody>
      </p:sp>
      <p:sp>
        <p:nvSpPr>
          <p:cNvPr id="100" name="Google Shape;100;p19"/>
          <p:cNvSpPr txBox="1"/>
          <p:nvPr/>
        </p:nvSpPr>
        <p:spPr>
          <a:xfrm>
            <a:off x="712819" y="1418205"/>
            <a:ext cx="2049600" cy="4386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US" sz="1200">
                <a:solidFill>
                  <a:srgbClr val="3F3F3F"/>
                </a:solidFill>
                <a:latin typeface="Helvetica Neue Light"/>
                <a:ea typeface="Helvetica Neue Light"/>
                <a:cs typeface="Helvetica Neue Light"/>
                <a:sym typeface="Helvetica Neue Light"/>
              </a:rPr>
              <a:t>250 best selling </a:t>
            </a:r>
            <a:endParaRPr sz="1100"/>
          </a:p>
          <a:p>
            <a:pPr marL="0" marR="0" lvl="0" indent="0" algn="r" rtl="0">
              <a:spcBef>
                <a:spcPts val="0"/>
              </a:spcBef>
              <a:spcAft>
                <a:spcPts val="0"/>
              </a:spcAft>
              <a:buNone/>
            </a:pPr>
            <a:r>
              <a:rPr lang="en-US" sz="1200">
                <a:solidFill>
                  <a:srgbClr val="3F3F3F"/>
                </a:solidFill>
                <a:latin typeface="Helvetica Neue Light"/>
                <a:ea typeface="Helvetica Neue Light"/>
                <a:cs typeface="Helvetica Neue Light"/>
                <a:sym typeface="Helvetica Neue Light"/>
              </a:rPr>
              <a:t>books authored</a:t>
            </a:r>
            <a:endParaRPr sz="1200">
              <a:solidFill>
                <a:srgbClr val="3F3F3F"/>
              </a:solidFill>
              <a:latin typeface="Helvetica Neue Light"/>
              <a:ea typeface="Helvetica Neue Light"/>
              <a:cs typeface="Helvetica Neue Light"/>
              <a:sym typeface="Helvetica Neue Light"/>
            </a:endParaRPr>
          </a:p>
        </p:txBody>
      </p:sp>
      <p:sp>
        <p:nvSpPr>
          <p:cNvPr id="101" name="Google Shape;101;p19"/>
          <p:cNvSpPr txBox="1"/>
          <p:nvPr/>
        </p:nvSpPr>
        <p:spPr>
          <a:xfrm>
            <a:off x="505039" y="2205341"/>
            <a:ext cx="1954200" cy="4386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US" sz="1200">
                <a:solidFill>
                  <a:srgbClr val="3F3F3F"/>
                </a:solidFill>
                <a:latin typeface="Helvetica Neue Light"/>
                <a:ea typeface="Helvetica Neue Light"/>
                <a:cs typeface="Helvetica Neue Light"/>
                <a:sym typeface="Helvetica Neue Light"/>
              </a:rPr>
              <a:t>9+ years of training</a:t>
            </a:r>
            <a:endParaRPr sz="1100"/>
          </a:p>
          <a:p>
            <a:pPr marL="0" marR="0" lvl="0" indent="0" algn="r" rtl="0">
              <a:spcBef>
                <a:spcPts val="0"/>
              </a:spcBef>
              <a:spcAft>
                <a:spcPts val="0"/>
              </a:spcAft>
              <a:buNone/>
            </a:pPr>
            <a:r>
              <a:rPr lang="en-US" sz="1200">
                <a:solidFill>
                  <a:srgbClr val="3F3F3F"/>
                </a:solidFill>
                <a:latin typeface="Helvetica Neue Light"/>
                <a:ea typeface="Helvetica Neue Light"/>
                <a:cs typeface="Helvetica Neue Light"/>
                <a:sym typeface="Helvetica Neue Light"/>
              </a:rPr>
              <a:t>experience</a:t>
            </a:r>
            <a:endParaRPr sz="1200">
              <a:solidFill>
                <a:srgbClr val="3F3F3F"/>
              </a:solidFill>
              <a:latin typeface="Helvetica Neue Light"/>
              <a:ea typeface="Helvetica Neue Light"/>
              <a:cs typeface="Helvetica Neue Light"/>
              <a:sym typeface="Helvetica Neue Light"/>
            </a:endParaRPr>
          </a:p>
        </p:txBody>
      </p:sp>
      <p:sp>
        <p:nvSpPr>
          <p:cNvPr id="102" name="Google Shape;102;p19"/>
          <p:cNvSpPr txBox="1"/>
          <p:nvPr/>
        </p:nvSpPr>
        <p:spPr>
          <a:xfrm>
            <a:off x="921473" y="2993037"/>
            <a:ext cx="1954200" cy="6234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US" sz="1200">
                <a:solidFill>
                  <a:srgbClr val="3F3F3F"/>
                </a:solidFill>
                <a:latin typeface="Helvetica Neue Light"/>
                <a:ea typeface="Helvetica Neue Light"/>
                <a:cs typeface="Helvetica Neue Light"/>
                <a:sym typeface="Helvetica Neue Light"/>
              </a:rPr>
              <a:t>750,000 practitioner led</a:t>
            </a:r>
            <a:endParaRPr sz="1100"/>
          </a:p>
          <a:p>
            <a:pPr marL="0" marR="0" lvl="0" indent="0" algn="r" rtl="0">
              <a:spcBef>
                <a:spcPts val="0"/>
              </a:spcBef>
              <a:spcAft>
                <a:spcPts val="0"/>
              </a:spcAft>
              <a:buNone/>
            </a:pPr>
            <a:r>
              <a:rPr lang="en-US" sz="1200">
                <a:solidFill>
                  <a:srgbClr val="3F3F3F"/>
                </a:solidFill>
                <a:latin typeface="Helvetica Neue Light"/>
                <a:ea typeface="Helvetica Neue Light"/>
                <a:cs typeface="Helvetica Neue Light"/>
                <a:sym typeface="Helvetica Neue Light"/>
              </a:rPr>
              <a:t>training hours</a:t>
            </a:r>
            <a:endParaRPr sz="1100"/>
          </a:p>
          <a:p>
            <a:pPr marL="0" marR="0" lvl="0" indent="0" algn="r" rtl="0">
              <a:spcBef>
                <a:spcPts val="0"/>
              </a:spcBef>
              <a:spcAft>
                <a:spcPts val="0"/>
              </a:spcAft>
              <a:buNone/>
            </a:pPr>
            <a:endParaRPr sz="1200">
              <a:solidFill>
                <a:srgbClr val="3F3F3F"/>
              </a:solidFill>
              <a:latin typeface="Helvetica Neue Light"/>
              <a:ea typeface="Helvetica Neue Light"/>
              <a:cs typeface="Helvetica Neue Light"/>
              <a:sym typeface="Helvetica Neue Light"/>
            </a:endParaRPr>
          </a:p>
        </p:txBody>
      </p:sp>
      <p:sp>
        <p:nvSpPr>
          <p:cNvPr id="103" name="Google Shape;103;p19"/>
          <p:cNvSpPr txBox="1"/>
          <p:nvPr/>
        </p:nvSpPr>
        <p:spPr>
          <a:xfrm>
            <a:off x="6208439" y="1418336"/>
            <a:ext cx="2047800" cy="43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200">
                <a:solidFill>
                  <a:srgbClr val="3F3F3F"/>
                </a:solidFill>
                <a:latin typeface="Helvetica Neue Light"/>
                <a:ea typeface="Helvetica Neue Light"/>
                <a:cs typeface="Helvetica Neue Light"/>
                <a:sym typeface="Helvetica Neue Light"/>
              </a:rPr>
              <a:t>150 engagements speaking</a:t>
            </a:r>
            <a:endParaRPr sz="1100"/>
          </a:p>
          <a:p>
            <a:pPr marL="0" marR="0" lvl="0" indent="0" algn="l" rtl="0">
              <a:spcBef>
                <a:spcPts val="0"/>
              </a:spcBef>
              <a:spcAft>
                <a:spcPts val="0"/>
              </a:spcAft>
              <a:buNone/>
            </a:pPr>
            <a:r>
              <a:rPr lang="en-US" sz="1200">
                <a:solidFill>
                  <a:srgbClr val="3F3F3F"/>
                </a:solidFill>
                <a:latin typeface="Helvetica Neue Light"/>
                <a:ea typeface="Helvetica Neue Light"/>
                <a:cs typeface="Helvetica Neue Light"/>
                <a:sym typeface="Helvetica Neue Light"/>
              </a:rPr>
              <a:t>at industry conferences </a:t>
            </a:r>
            <a:endParaRPr sz="1200">
              <a:solidFill>
                <a:srgbClr val="3F3F3F"/>
              </a:solidFill>
              <a:latin typeface="Helvetica Neue Light"/>
              <a:ea typeface="Helvetica Neue Light"/>
              <a:cs typeface="Helvetica Neue Light"/>
              <a:sym typeface="Helvetica Neue Light"/>
            </a:endParaRPr>
          </a:p>
        </p:txBody>
      </p:sp>
      <p:sp>
        <p:nvSpPr>
          <p:cNvPr id="104" name="Google Shape;104;p19"/>
          <p:cNvSpPr txBox="1"/>
          <p:nvPr/>
        </p:nvSpPr>
        <p:spPr>
          <a:xfrm>
            <a:off x="6531698" y="2214306"/>
            <a:ext cx="1954200" cy="43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200">
                <a:solidFill>
                  <a:srgbClr val="3F3F3F"/>
                </a:solidFill>
                <a:latin typeface="Helvetica Neue Light"/>
                <a:ea typeface="Helvetica Neue Light"/>
                <a:cs typeface="Helvetica Neue Light"/>
                <a:sym typeface="Helvetica Neue Light"/>
              </a:rPr>
              <a:t>Over 17 years of industry</a:t>
            </a:r>
            <a:endParaRPr sz="1100"/>
          </a:p>
          <a:p>
            <a:pPr marL="0" marR="0" lvl="0" indent="0" algn="l" rtl="0">
              <a:spcBef>
                <a:spcPts val="0"/>
              </a:spcBef>
              <a:spcAft>
                <a:spcPts val="0"/>
              </a:spcAft>
              <a:buNone/>
            </a:pPr>
            <a:r>
              <a:rPr lang="en-US" sz="1200">
                <a:solidFill>
                  <a:srgbClr val="3F3F3F"/>
                </a:solidFill>
                <a:latin typeface="Helvetica Neue Light"/>
                <a:ea typeface="Helvetica Neue Light"/>
                <a:cs typeface="Helvetica Neue Light"/>
                <a:sym typeface="Helvetica Neue Light"/>
              </a:rPr>
              <a:t>experience per instructor</a:t>
            </a:r>
            <a:endParaRPr sz="1200">
              <a:solidFill>
                <a:srgbClr val="3F3F3F"/>
              </a:solidFill>
              <a:latin typeface="Helvetica Neue Light"/>
              <a:ea typeface="Helvetica Neue Light"/>
              <a:cs typeface="Helvetica Neue Light"/>
              <a:sym typeface="Helvetica Neue Light"/>
            </a:endParaRPr>
          </a:p>
        </p:txBody>
      </p:sp>
      <p:sp>
        <p:nvSpPr>
          <p:cNvPr id="105" name="Google Shape;105;p19"/>
          <p:cNvSpPr txBox="1"/>
          <p:nvPr/>
        </p:nvSpPr>
        <p:spPr>
          <a:xfrm>
            <a:off x="6140084" y="2982952"/>
            <a:ext cx="2047800" cy="43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200">
                <a:solidFill>
                  <a:srgbClr val="3F3F3F"/>
                </a:solidFill>
                <a:latin typeface="Helvetica Neue Light"/>
                <a:ea typeface="Helvetica Neue Light"/>
                <a:cs typeface="Helvetica Neue Light"/>
                <a:sym typeface="Helvetica Neue Light"/>
              </a:rPr>
              <a:t>125 certifications in leading</a:t>
            </a:r>
            <a:endParaRPr sz="1100"/>
          </a:p>
          <a:p>
            <a:pPr marL="0" marR="0" lvl="0" indent="0" algn="l" rtl="0">
              <a:spcBef>
                <a:spcPts val="0"/>
              </a:spcBef>
              <a:spcAft>
                <a:spcPts val="0"/>
              </a:spcAft>
              <a:buNone/>
            </a:pPr>
            <a:r>
              <a:rPr lang="en-US" sz="1200">
                <a:solidFill>
                  <a:srgbClr val="3F3F3F"/>
                </a:solidFill>
                <a:latin typeface="Helvetica Neue Light"/>
                <a:ea typeface="Helvetica Neue Light"/>
                <a:cs typeface="Helvetica Neue Light"/>
                <a:sym typeface="Helvetica Neue Light"/>
              </a:rPr>
              <a:t>technologies </a:t>
            </a:r>
            <a:endParaRPr sz="1200">
              <a:solidFill>
                <a:srgbClr val="3F3F3F"/>
              </a:solidFill>
              <a:latin typeface="Helvetica Neue Light"/>
              <a:ea typeface="Helvetica Neue Light"/>
              <a:cs typeface="Helvetica Neue Light"/>
              <a:sym typeface="Helvetica Neue Light"/>
            </a:endParaRPr>
          </a:p>
        </p:txBody>
      </p:sp>
      <p:sp>
        <p:nvSpPr>
          <p:cNvPr id="106" name="Google Shape;106;p19"/>
          <p:cNvSpPr txBox="1"/>
          <p:nvPr/>
        </p:nvSpPr>
        <p:spPr>
          <a:xfrm>
            <a:off x="4806391" y="3998723"/>
            <a:ext cx="2001000" cy="2541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200">
                <a:solidFill>
                  <a:srgbClr val="3F3F3F"/>
                </a:solidFill>
                <a:latin typeface="Helvetica Neue Light"/>
                <a:ea typeface="Helvetica Neue Light"/>
                <a:cs typeface="Helvetica Neue Light"/>
                <a:sym typeface="Helvetica Neue Light"/>
              </a:rPr>
              <a:t>95% instructor satisfaction </a:t>
            </a:r>
            <a:endParaRPr sz="11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62"/>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Executing Plans: </a:t>
            </a:r>
            <a:r>
              <a:rPr lang="en-US" b="1">
                <a:latin typeface="Consolas"/>
                <a:ea typeface="Consolas"/>
                <a:cs typeface="Consolas"/>
                <a:sym typeface="Consolas"/>
              </a:rPr>
              <a:t>terraform apply</a:t>
            </a:r>
            <a:endParaRPr b="1">
              <a:latin typeface="Consolas"/>
              <a:ea typeface="Consolas"/>
              <a:cs typeface="Consolas"/>
              <a:sym typeface="Consolas"/>
            </a:endParaRPr>
          </a:p>
        </p:txBody>
      </p:sp>
      <p:sp>
        <p:nvSpPr>
          <p:cNvPr id="430" name="Google Shape;430;p62"/>
          <p:cNvSpPr txBox="1">
            <a:spLocks noGrp="1"/>
          </p:cNvSpPr>
          <p:nvPr>
            <p:ph type="body" idx="1"/>
          </p:nvPr>
        </p:nvSpPr>
        <p:spPr>
          <a:xfrm>
            <a:off x="630000" y="1211738"/>
            <a:ext cx="7884000" cy="3015300"/>
          </a:xfrm>
          <a:prstGeom prst="rect">
            <a:avLst/>
          </a:prstGeom>
          <a:noFill/>
          <a:ln>
            <a:noFill/>
          </a:ln>
        </p:spPr>
        <p:txBody>
          <a:bodyPr spcFirstLastPara="1" wrap="square" lIns="67500" tIns="35100" rIns="68575" bIns="34275" anchor="t" anchorCtr="0">
            <a:noAutofit/>
          </a:bodyPr>
          <a:lstStyle/>
          <a:p>
            <a:pPr marL="0" marR="0" lvl="0" indent="0" algn="l" rtl="0">
              <a:lnSpc>
                <a:spcPct val="90000"/>
              </a:lnSpc>
              <a:spcBef>
                <a:spcPts val="0"/>
              </a:spcBef>
              <a:spcAft>
                <a:spcPts val="0"/>
              </a:spcAft>
              <a:buNone/>
            </a:pPr>
            <a:endParaRPr sz="2000" dirty="0">
              <a:solidFill>
                <a:srgbClr val="000000"/>
              </a:solidFill>
              <a:latin typeface="Helvetica Neue"/>
              <a:ea typeface="Helvetica Neue"/>
              <a:cs typeface="Helvetica Neue"/>
              <a:sym typeface="Helvetica Neue"/>
            </a:endParaRPr>
          </a:p>
          <a:p>
            <a:pPr marL="342900" marR="0" lvl="0" indent="-292100" algn="l" rtl="0">
              <a:lnSpc>
                <a:spcPct val="90000"/>
              </a:lnSpc>
              <a:spcBef>
                <a:spcPts val="0"/>
              </a:spcBef>
              <a:spcAft>
                <a:spcPts val="0"/>
              </a:spcAft>
              <a:buClr>
                <a:srgbClr val="000000"/>
              </a:buClr>
              <a:buSzPts val="2000"/>
              <a:buChar char="●"/>
            </a:pPr>
            <a:r>
              <a:rPr lang="en-US" sz="2000" dirty="0">
                <a:solidFill>
                  <a:srgbClr val="000000"/>
                </a:solidFill>
              </a:rPr>
              <a:t>What does </a:t>
            </a:r>
            <a:r>
              <a:rPr lang="en-US" sz="2000" b="1" dirty="0">
                <a:solidFill>
                  <a:srgbClr val="000000"/>
                </a:solidFill>
                <a:latin typeface="Consolas"/>
                <a:ea typeface="Consolas"/>
                <a:cs typeface="Consolas"/>
                <a:sym typeface="Consolas"/>
              </a:rPr>
              <a:t>terraform apply</a:t>
            </a:r>
            <a:r>
              <a:rPr lang="en-US" sz="2000" dirty="0">
                <a:solidFill>
                  <a:srgbClr val="000000"/>
                </a:solidFill>
              </a:rPr>
              <a:t> do?</a:t>
            </a:r>
            <a:endParaRPr sz="2000" dirty="0">
              <a:solidFill>
                <a:srgbClr val="000000"/>
              </a:solidFill>
            </a:endParaRPr>
          </a:p>
          <a:p>
            <a:pPr marL="685800" marR="0" lvl="1" indent="-292100" algn="l" rtl="0">
              <a:lnSpc>
                <a:spcPct val="90000"/>
              </a:lnSpc>
              <a:spcBef>
                <a:spcPts val="0"/>
              </a:spcBef>
              <a:spcAft>
                <a:spcPts val="0"/>
              </a:spcAft>
              <a:buClr>
                <a:srgbClr val="000000"/>
              </a:buClr>
              <a:buSzPts val="2000"/>
              <a:buChar char="○"/>
            </a:pPr>
            <a:r>
              <a:rPr lang="en-US" sz="2000" dirty="0">
                <a:solidFill>
                  <a:srgbClr val="000000"/>
                </a:solidFill>
              </a:rPr>
              <a:t>Syntax check</a:t>
            </a:r>
            <a:endParaRPr sz="2000" dirty="0">
              <a:solidFill>
                <a:srgbClr val="000000"/>
              </a:solidFill>
            </a:endParaRPr>
          </a:p>
          <a:p>
            <a:pPr marL="685800" marR="0" lvl="1" indent="-292100" algn="l" rtl="0">
              <a:lnSpc>
                <a:spcPct val="90000"/>
              </a:lnSpc>
              <a:spcBef>
                <a:spcPts val="0"/>
              </a:spcBef>
              <a:spcAft>
                <a:spcPts val="0"/>
              </a:spcAft>
              <a:buClr>
                <a:srgbClr val="000000"/>
              </a:buClr>
              <a:buSzPts val="2000"/>
              <a:buChar char="○"/>
            </a:pPr>
            <a:r>
              <a:rPr lang="en-US" sz="2000" dirty="0">
                <a:solidFill>
                  <a:srgbClr val="000000"/>
                </a:solidFill>
              </a:rPr>
              <a:t>Check for </a:t>
            </a:r>
            <a:r>
              <a:rPr lang="en-US" sz="2000" dirty="0" err="1">
                <a:solidFill>
                  <a:srgbClr val="000000"/>
                </a:solidFill>
              </a:rPr>
              <a:t>init</a:t>
            </a:r>
            <a:endParaRPr sz="2000" dirty="0">
              <a:solidFill>
                <a:srgbClr val="000000"/>
              </a:solidFill>
            </a:endParaRPr>
          </a:p>
          <a:p>
            <a:pPr marL="685800" marR="0" lvl="1" indent="-292100" algn="l" rtl="0">
              <a:lnSpc>
                <a:spcPct val="90000"/>
              </a:lnSpc>
              <a:spcBef>
                <a:spcPts val="0"/>
              </a:spcBef>
              <a:spcAft>
                <a:spcPts val="0"/>
              </a:spcAft>
              <a:buClr>
                <a:srgbClr val="000000"/>
              </a:buClr>
              <a:buSzPts val="2000"/>
              <a:buChar char="○"/>
            </a:pPr>
            <a:r>
              <a:rPr lang="en-US" sz="2000" dirty="0">
                <a:solidFill>
                  <a:srgbClr val="000000"/>
                </a:solidFill>
              </a:rPr>
              <a:t>Refresh state</a:t>
            </a:r>
            <a:endParaRPr sz="2000" dirty="0">
              <a:solidFill>
                <a:srgbClr val="000000"/>
              </a:solidFill>
            </a:endParaRPr>
          </a:p>
          <a:p>
            <a:pPr marL="685800" marR="0" lvl="1" indent="-292100" algn="l" rtl="0">
              <a:lnSpc>
                <a:spcPct val="90000"/>
              </a:lnSpc>
              <a:spcBef>
                <a:spcPts val="0"/>
              </a:spcBef>
              <a:spcAft>
                <a:spcPts val="0"/>
              </a:spcAft>
              <a:buClr>
                <a:srgbClr val="000000"/>
              </a:buClr>
              <a:buSzPts val="2000"/>
              <a:buChar char="○"/>
            </a:pPr>
            <a:r>
              <a:rPr lang="en-US" sz="2000" dirty="0">
                <a:solidFill>
                  <a:srgbClr val="000000"/>
                </a:solidFill>
              </a:rPr>
              <a:t>Execute plan</a:t>
            </a:r>
            <a:endParaRPr sz="2000" dirty="0">
              <a:solidFill>
                <a:srgbClr val="000000"/>
              </a:solidFill>
            </a:endParaRPr>
          </a:p>
          <a:p>
            <a:pPr marL="685800" marR="0" lvl="1" indent="-292100" algn="l" rtl="0">
              <a:lnSpc>
                <a:spcPct val="90000"/>
              </a:lnSpc>
              <a:spcBef>
                <a:spcPts val="0"/>
              </a:spcBef>
              <a:spcAft>
                <a:spcPts val="0"/>
              </a:spcAft>
              <a:buClr>
                <a:srgbClr val="000000"/>
              </a:buClr>
              <a:buSzPts val="2000"/>
              <a:buChar char="○"/>
            </a:pPr>
            <a:r>
              <a:rPr lang="en-US" sz="2000" dirty="0">
                <a:solidFill>
                  <a:srgbClr val="000000"/>
                </a:solidFill>
              </a:rPr>
              <a:t>Ask for input</a:t>
            </a:r>
            <a:endParaRPr sz="2000" dirty="0">
              <a:solidFill>
                <a:srgbClr val="000000"/>
              </a:solidFill>
            </a:endParaRPr>
          </a:p>
          <a:p>
            <a:pPr marL="685800" marR="0" lvl="1" indent="-292100" algn="l" rtl="0">
              <a:lnSpc>
                <a:spcPct val="90000"/>
              </a:lnSpc>
              <a:spcBef>
                <a:spcPts val="0"/>
              </a:spcBef>
              <a:spcAft>
                <a:spcPts val="0"/>
              </a:spcAft>
              <a:buClr>
                <a:srgbClr val="000000"/>
              </a:buClr>
              <a:buSzPts val="2000"/>
              <a:buChar char="○"/>
            </a:pPr>
            <a:r>
              <a:rPr lang="en-US" sz="2000" dirty="0">
                <a:solidFill>
                  <a:srgbClr val="000000"/>
                </a:solidFill>
              </a:rPr>
              <a:t>Execute changes</a:t>
            </a:r>
            <a:endParaRPr sz="2000" dirty="0">
              <a:solidFill>
                <a:srgbClr val="000000"/>
              </a:solidFill>
            </a:endParaRPr>
          </a:p>
        </p:txBody>
      </p:sp>
      <p:sp>
        <p:nvSpPr>
          <p:cNvPr id="431" name="Google Shape;431;p62"/>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50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0">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63"/>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Exercise 3: Plans and Applies</a:t>
            </a:r>
            <a:endParaRPr b="1">
              <a:latin typeface="Helvetica Neue"/>
              <a:ea typeface="Helvetica Neue"/>
              <a:cs typeface="Helvetica Neue"/>
              <a:sym typeface="Helvetica Neue"/>
            </a:endParaRPr>
          </a:p>
        </p:txBody>
      </p:sp>
      <p:sp>
        <p:nvSpPr>
          <p:cNvPr id="437" name="Google Shape;437;p63"/>
          <p:cNvSpPr txBox="1">
            <a:spLocks noGrp="1"/>
          </p:cNvSpPr>
          <p:nvPr>
            <p:ph type="body" idx="1"/>
          </p:nvPr>
        </p:nvSpPr>
        <p:spPr>
          <a:xfrm>
            <a:off x="626625" y="1111275"/>
            <a:ext cx="7884000" cy="3510000"/>
          </a:xfrm>
          <a:prstGeom prst="rect">
            <a:avLst/>
          </a:prstGeom>
          <a:noFill/>
          <a:ln>
            <a:noFill/>
          </a:ln>
        </p:spPr>
        <p:txBody>
          <a:bodyPr spcFirstLastPara="1" wrap="square" lIns="0" tIns="35100" rIns="68575" bIns="34275" anchor="t" anchorCtr="0">
            <a:noAutofit/>
          </a:bodyPr>
          <a:lstStyle/>
          <a:p>
            <a:pPr marL="342900" marR="0" lvl="0" indent="0" algn="l" rtl="0">
              <a:lnSpc>
                <a:spcPct val="90000"/>
              </a:lnSpc>
              <a:spcBef>
                <a:spcPts val="0"/>
              </a:spcBef>
              <a:spcAft>
                <a:spcPts val="0"/>
              </a:spcAft>
              <a:buNone/>
            </a:pPr>
            <a:endParaRPr sz="4500">
              <a:solidFill>
                <a:srgbClr val="000000"/>
              </a:solidFill>
            </a:endParaRPr>
          </a:p>
          <a:p>
            <a:pPr marL="342900" marR="0" lvl="0" indent="0" algn="l" rtl="0">
              <a:lnSpc>
                <a:spcPct val="90000"/>
              </a:lnSpc>
              <a:spcBef>
                <a:spcPts val="0"/>
              </a:spcBef>
              <a:spcAft>
                <a:spcPts val="0"/>
              </a:spcAft>
              <a:buNone/>
            </a:pPr>
            <a:endParaRPr sz="4500">
              <a:solidFill>
                <a:srgbClr val="000000"/>
              </a:solidFill>
            </a:endParaRPr>
          </a:p>
          <a:p>
            <a:pPr marL="0" marR="0" lvl="0" indent="0" algn="ctr" rtl="0">
              <a:lnSpc>
                <a:spcPct val="90000"/>
              </a:lnSpc>
              <a:spcBef>
                <a:spcPts val="0"/>
              </a:spcBef>
              <a:spcAft>
                <a:spcPts val="0"/>
              </a:spcAft>
              <a:buNone/>
            </a:pPr>
            <a:r>
              <a:rPr lang="en-US" sz="4500" u="sng">
                <a:solidFill>
                  <a:schemeClr val="hlink"/>
                </a:solidFill>
                <a:hlinkClick r:id="rId3"/>
              </a:rPr>
              <a:t>Exercise 3</a:t>
            </a:r>
            <a:endParaRPr sz="4500">
              <a:solidFill>
                <a:srgbClr val="000000"/>
              </a:solidFill>
            </a:endParaRPr>
          </a:p>
          <a:p>
            <a:pPr marL="0" marR="0" lvl="0" indent="0" algn="l" rtl="0">
              <a:lnSpc>
                <a:spcPct val="90000"/>
              </a:lnSpc>
              <a:spcBef>
                <a:spcPts val="0"/>
              </a:spcBef>
              <a:spcAft>
                <a:spcPts val="0"/>
              </a:spcAft>
              <a:buNone/>
            </a:pPr>
            <a:endParaRPr>
              <a:solidFill>
                <a:srgbClr val="000000"/>
              </a:solidFill>
            </a:endParaRPr>
          </a:p>
        </p:txBody>
      </p:sp>
      <p:sp>
        <p:nvSpPr>
          <p:cNvPr id="438" name="Google Shape;438;p63"/>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64"/>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dirty="0">
                <a:latin typeface="Helvetica Neue"/>
                <a:ea typeface="Helvetica Neue"/>
                <a:cs typeface="Helvetica Neue"/>
                <a:sym typeface="Helvetica Neue"/>
              </a:rPr>
              <a:t>Providers</a:t>
            </a:r>
            <a:endParaRPr b="1" dirty="0">
              <a:latin typeface="Helvetica Neue"/>
              <a:ea typeface="Helvetica Neue"/>
              <a:cs typeface="Helvetica Neue"/>
              <a:sym typeface="Helvetica Neue"/>
            </a:endParaRPr>
          </a:p>
        </p:txBody>
      </p:sp>
      <p:sp>
        <p:nvSpPr>
          <p:cNvPr id="444" name="Google Shape;444;p64"/>
          <p:cNvSpPr txBox="1">
            <a:spLocks noGrp="1"/>
          </p:cNvSpPr>
          <p:nvPr>
            <p:ph type="body" idx="1"/>
          </p:nvPr>
        </p:nvSpPr>
        <p:spPr>
          <a:xfrm>
            <a:off x="626625" y="1133222"/>
            <a:ext cx="7884000" cy="3487800"/>
          </a:xfrm>
          <a:prstGeom prst="rect">
            <a:avLst/>
          </a:prstGeom>
          <a:noFill/>
          <a:ln>
            <a:noFill/>
          </a:ln>
        </p:spPr>
        <p:txBody>
          <a:bodyPr spcFirstLastPara="1" wrap="square" lIns="67500" tIns="35100" rIns="68575" bIns="34275" anchor="t" anchorCtr="0">
            <a:noAutofit/>
          </a:bodyPr>
          <a:lstStyle/>
          <a:p>
            <a:pPr marL="342900" marR="0" lvl="0" indent="-279400" algn="l" rtl="0">
              <a:lnSpc>
                <a:spcPct val="115000"/>
              </a:lnSpc>
              <a:spcBef>
                <a:spcPts val="0"/>
              </a:spcBef>
              <a:spcAft>
                <a:spcPts val="0"/>
              </a:spcAft>
              <a:buClr>
                <a:srgbClr val="000000"/>
              </a:buClr>
              <a:buSzPts val="1800"/>
              <a:buChar char="●"/>
            </a:pPr>
            <a:r>
              <a:rPr lang="en-US" dirty="0">
                <a:solidFill>
                  <a:srgbClr val="000000"/>
                </a:solidFill>
              </a:rPr>
              <a:t>Responsible for understanding API interactions and exposing resources</a:t>
            </a:r>
            <a:endParaRPr dirty="0">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dirty="0">
                <a:solidFill>
                  <a:srgbClr val="000000"/>
                </a:solidFill>
              </a:rPr>
              <a:t>Declared as a </a:t>
            </a:r>
            <a:r>
              <a:rPr lang="en-US" b="1" dirty="0">
                <a:solidFill>
                  <a:srgbClr val="000000"/>
                </a:solidFill>
                <a:latin typeface="Consolas"/>
                <a:ea typeface="Consolas"/>
                <a:cs typeface="Consolas"/>
                <a:sym typeface="Consolas"/>
              </a:rPr>
              <a:t>provider</a:t>
            </a:r>
            <a:r>
              <a:rPr lang="en-US" dirty="0">
                <a:solidFill>
                  <a:srgbClr val="000000"/>
                </a:solidFill>
              </a:rPr>
              <a:t> blocks in HCL</a:t>
            </a:r>
            <a:endParaRPr dirty="0">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dirty="0">
                <a:solidFill>
                  <a:srgbClr val="000000"/>
                </a:solidFill>
              </a:rPr>
              <a:t>Each Terraform project can have multiple providers</a:t>
            </a:r>
            <a:endParaRPr dirty="0">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dirty="0">
                <a:solidFill>
                  <a:srgbClr val="000000"/>
                </a:solidFill>
              </a:rPr>
              <a:t>Three different tiers of providers:</a:t>
            </a:r>
          </a:p>
          <a:p>
            <a:pPr marL="800100" lvl="1" indent="-279400">
              <a:lnSpc>
                <a:spcPct val="115000"/>
              </a:lnSpc>
              <a:spcBef>
                <a:spcPts val="0"/>
              </a:spcBef>
              <a:buClr>
                <a:srgbClr val="000000"/>
              </a:buClr>
              <a:buSzPts val="1800"/>
              <a:buChar char="●"/>
            </a:pPr>
            <a:r>
              <a:rPr lang="en-US" dirty="0">
                <a:solidFill>
                  <a:srgbClr val="000000"/>
                </a:solidFill>
              </a:rPr>
              <a:t>Official (Ex: AWS, Azure, GCP, </a:t>
            </a:r>
            <a:r>
              <a:rPr lang="en-US" dirty="0" err="1">
                <a:solidFill>
                  <a:srgbClr val="000000"/>
                </a:solidFill>
              </a:rPr>
              <a:t>etc</a:t>
            </a:r>
            <a:r>
              <a:rPr lang="en-US" dirty="0">
                <a:solidFill>
                  <a:srgbClr val="000000"/>
                </a:solidFill>
              </a:rPr>
              <a:t>)</a:t>
            </a:r>
          </a:p>
          <a:p>
            <a:pPr marL="800100" lvl="1" indent="-279400">
              <a:lnSpc>
                <a:spcPct val="115000"/>
              </a:lnSpc>
              <a:spcBef>
                <a:spcPts val="0"/>
              </a:spcBef>
              <a:buClr>
                <a:srgbClr val="000000"/>
              </a:buClr>
              <a:buSzPts val="1800"/>
              <a:buChar char="●"/>
            </a:pPr>
            <a:r>
              <a:rPr lang="en-US" dirty="0">
                <a:solidFill>
                  <a:srgbClr val="000000"/>
                </a:solidFill>
              </a:rPr>
              <a:t>Verified (</a:t>
            </a:r>
            <a:r>
              <a:rPr lang="en-US" dirty="0" err="1">
                <a:solidFill>
                  <a:srgbClr val="000000"/>
                </a:solidFill>
              </a:rPr>
              <a:t>Pagerduty</a:t>
            </a:r>
            <a:r>
              <a:rPr lang="en-US" dirty="0">
                <a:solidFill>
                  <a:srgbClr val="000000"/>
                </a:solidFill>
              </a:rPr>
              <a:t>, Okta, </a:t>
            </a:r>
            <a:r>
              <a:rPr lang="en-US" dirty="0" err="1">
                <a:solidFill>
                  <a:srgbClr val="000000"/>
                </a:solidFill>
              </a:rPr>
              <a:t>Github</a:t>
            </a:r>
            <a:r>
              <a:rPr lang="en-US" dirty="0">
                <a:solidFill>
                  <a:srgbClr val="000000"/>
                </a:solidFill>
              </a:rPr>
              <a:t>, </a:t>
            </a:r>
            <a:r>
              <a:rPr lang="en-US" dirty="0" err="1">
                <a:solidFill>
                  <a:srgbClr val="000000"/>
                </a:solidFill>
              </a:rPr>
              <a:t>etc</a:t>
            </a:r>
            <a:r>
              <a:rPr lang="en-US" dirty="0">
                <a:solidFill>
                  <a:srgbClr val="000000"/>
                </a:solidFill>
              </a:rPr>
              <a:t>)</a:t>
            </a:r>
          </a:p>
          <a:p>
            <a:pPr marL="800100" lvl="1" indent="-279400">
              <a:lnSpc>
                <a:spcPct val="115000"/>
              </a:lnSpc>
              <a:spcBef>
                <a:spcPts val="0"/>
              </a:spcBef>
              <a:buClr>
                <a:srgbClr val="000000"/>
              </a:buClr>
              <a:buSzPts val="1800"/>
              <a:buChar char="●"/>
            </a:pPr>
            <a:r>
              <a:rPr lang="en-US" dirty="0">
                <a:solidFill>
                  <a:srgbClr val="000000"/>
                </a:solidFill>
              </a:rPr>
              <a:t>Community</a:t>
            </a:r>
          </a:p>
          <a:p>
            <a:pPr marL="285750" indent="-285750">
              <a:lnSpc>
                <a:spcPct val="115000"/>
              </a:lnSpc>
              <a:spcBef>
                <a:spcPts val="0"/>
              </a:spcBef>
              <a:buClr>
                <a:srgbClr val="000000"/>
              </a:buClr>
              <a:buSzPts val="1700"/>
            </a:pPr>
            <a:r>
              <a:rPr lang="en-US" dirty="0">
                <a:solidFill>
                  <a:srgbClr val="000000"/>
                </a:solidFill>
              </a:rPr>
              <a:t>Provider documentation</a:t>
            </a:r>
          </a:p>
          <a:p>
            <a:pPr marL="698500" lvl="1" indent="-285750">
              <a:lnSpc>
                <a:spcPct val="115000"/>
              </a:lnSpc>
              <a:spcBef>
                <a:spcPts val="0"/>
              </a:spcBef>
              <a:buClr>
                <a:srgbClr val="000000"/>
              </a:buClr>
            </a:pPr>
            <a:r>
              <a:rPr lang="en-US" dirty="0">
                <a:solidFill>
                  <a:srgbClr val="000000"/>
                </a:solidFill>
                <a:hlinkClick r:id="rId3"/>
              </a:rPr>
              <a:t>https://www.terraform.io/docs/providers/aws/index.html</a:t>
            </a:r>
            <a:r>
              <a:rPr lang="en-US" dirty="0">
                <a:solidFill>
                  <a:srgbClr val="000000"/>
                </a:solidFill>
              </a:rPr>
              <a:t> </a:t>
            </a:r>
          </a:p>
        </p:txBody>
      </p:sp>
      <p:sp>
        <p:nvSpPr>
          <p:cNvPr id="445" name="Google Shape;445;p64"/>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52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4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66"/>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Configuring the Provider</a:t>
            </a:r>
            <a:endParaRPr b="1">
              <a:latin typeface="Helvetica Neue"/>
              <a:ea typeface="Helvetica Neue"/>
              <a:cs typeface="Helvetica Neue"/>
              <a:sym typeface="Helvetica Neue"/>
            </a:endParaRPr>
          </a:p>
        </p:txBody>
      </p:sp>
      <p:sp>
        <p:nvSpPr>
          <p:cNvPr id="458" name="Google Shape;458;p66"/>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53</a:t>
            </a:fld>
            <a:endParaRPr/>
          </a:p>
        </p:txBody>
      </p:sp>
      <p:sp>
        <p:nvSpPr>
          <p:cNvPr id="459" name="Google Shape;459;p66"/>
          <p:cNvSpPr txBox="1">
            <a:spLocks noGrp="1"/>
          </p:cNvSpPr>
          <p:nvPr>
            <p:ph type="body" idx="1"/>
          </p:nvPr>
        </p:nvSpPr>
        <p:spPr>
          <a:xfrm>
            <a:off x="0" y="924075"/>
            <a:ext cx="9144000" cy="3978900"/>
          </a:xfrm>
          <a:prstGeom prst="rect">
            <a:avLst/>
          </a:prstGeom>
          <a:solidFill>
            <a:srgbClr val="000000"/>
          </a:solidFill>
          <a:ln>
            <a:noFill/>
          </a:ln>
        </p:spPr>
        <p:txBody>
          <a:bodyPr spcFirstLastPara="1" wrap="square" lIns="342900" tIns="308600" rIns="342900" bIns="308600" anchor="t" anchorCtr="0">
            <a:noAutofit/>
          </a:bodyPr>
          <a:lstStyle/>
          <a:p>
            <a:pPr marL="0" lvl="0" indent="0" algn="l" rtl="0">
              <a:spcBef>
                <a:spcPts val="0"/>
              </a:spcBef>
              <a:spcAft>
                <a:spcPts val="0"/>
              </a:spcAft>
              <a:buNone/>
            </a:pPr>
            <a:endParaRPr sz="2700" b="1" dirty="0">
              <a:solidFill>
                <a:srgbClr val="FF9900"/>
              </a:solidFill>
              <a:latin typeface="Courier"/>
              <a:ea typeface="Courier"/>
              <a:cs typeface="Courier"/>
              <a:sym typeface="Courier"/>
            </a:endParaRPr>
          </a:p>
          <a:p>
            <a:pPr marL="0" lvl="0" indent="0" algn="l" rtl="0">
              <a:spcBef>
                <a:spcPts val="0"/>
              </a:spcBef>
              <a:spcAft>
                <a:spcPts val="0"/>
              </a:spcAft>
              <a:buNone/>
            </a:pPr>
            <a:endParaRPr sz="2700" b="1" dirty="0">
              <a:solidFill>
                <a:srgbClr val="FF9900"/>
              </a:solidFill>
              <a:latin typeface="Courier"/>
              <a:ea typeface="Courier"/>
              <a:cs typeface="Courier"/>
              <a:sym typeface="Courier"/>
            </a:endParaRPr>
          </a:p>
          <a:p>
            <a:pPr marL="0" lvl="0" indent="0" algn="l" rtl="0">
              <a:spcBef>
                <a:spcPts val="0"/>
              </a:spcBef>
              <a:spcAft>
                <a:spcPts val="0"/>
              </a:spcAft>
              <a:buNone/>
            </a:pPr>
            <a:r>
              <a:rPr lang="en-US" sz="2700" b="1" dirty="0">
                <a:solidFill>
                  <a:srgbClr val="FF9900"/>
                </a:solidFill>
                <a:latin typeface="Courier"/>
                <a:ea typeface="Courier"/>
                <a:cs typeface="Courier"/>
                <a:sym typeface="Courier"/>
              </a:rPr>
              <a:t>provider</a:t>
            </a:r>
            <a:r>
              <a:rPr lang="en-US" sz="2700" b="1" dirty="0">
                <a:solidFill>
                  <a:srgbClr val="FFFFFF"/>
                </a:solidFill>
                <a:latin typeface="Courier"/>
                <a:ea typeface="Courier"/>
                <a:cs typeface="Courier"/>
                <a:sym typeface="Courier"/>
              </a:rPr>
              <a:t> </a:t>
            </a:r>
            <a:r>
              <a:rPr lang="en-US" sz="2700" b="1" dirty="0">
                <a:solidFill>
                  <a:srgbClr val="6FA8DC"/>
                </a:solidFill>
                <a:latin typeface="Courier"/>
                <a:ea typeface="Courier"/>
                <a:cs typeface="Courier"/>
                <a:sym typeface="Courier"/>
              </a:rPr>
              <a:t>“</a:t>
            </a:r>
            <a:r>
              <a:rPr lang="en-US" sz="2700" b="1" dirty="0" err="1">
                <a:solidFill>
                  <a:srgbClr val="6FA8DC"/>
                </a:solidFill>
                <a:latin typeface="Courier"/>
                <a:ea typeface="Courier"/>
                <a:cs typeface="Courier"/>
                <a:sym typeface="Courier"/>
              </a:rPr>
              <a:t>aws</a:t>
            </a:r>
            <a:r>
              <a:rPr lang="en-US" sz="2700" b="1" dirty="0">
                <a:solidFill>
                  <a:srgbClr val="6FA8DC"/>
                </a:solidFill>
                <a:latin typeface="Courier"/>
                <a:ea typeface="Courier"/>
                <a:cs typeface="Courier"/>
                <a:sym typeface="Courier"/>
              </a:rPr>
              <a:t>”</a:t>
            </a:r>
            <a:r>
              <a:rPr lang="en-US" sz="2700" b="1" dirty="0">
                <a:solidFill>
                  <a:srgbClr val="FFFFFF"/>
                </a:solidFill>
                <a:latin typeface="Courier"/>
                <a:ea typeface="Courier"/>
                <a:cs typeface="Courier"/>
                <a:sym typeface="Courier"/>
              </a:rPr>
              <a:t> </a:t>
            </a:r>
            <a:r>
              <a:rPr lang="en-US" sz="2700" b="1" dirty="0">
                <a:solidFill>
                  <a:srgbClr val="C9DAF8"/>
                </a:solidFill>
                <a:latin typeface="Courier"/>
                <a:ea typeface="Courier"/>
                <a:cs typeface="Courier"/>
                <a:sym typeface="Courier"/>
              </a:rPr>
              <a:t>{</a:t>
            </a:r>
            <a:endParaRPr sz="2700" b="1" dirty="0">
              <a:solidFill>
                <a:srgbClr val="C9DAF8"/>
              </a:solidFill>
              <a:latin typeface="Courier"/>
              <a:ea typeface="Courier"/>
              <a:cs typeface="Courier"/>
              <a:sym typeface="Courier"/>
            </a:endParaRPr>
          </a:p>
          <a:p>
            <a:pPr marL="0" lvl="0" indent="0" algn="l" rtl="0">
              <a:spcBef>
                <a:spcPts val="0"/>
              </a:spcBef>
              <a:spcAft>
                <a:spcPts val="0"/>
              </a:spcAft>
              <a:buNone/>
            </a:pPr>
            <a:r>
              <a:rPr lang="en-US" sz="2700" b="1" dirty="0">
                <a:solidFill>
                  <a:srgbClr val="C9DAF8"/>
                </a:solidFill>
                <a:latin typeface="Courier"/>
                <a:ea typeface="Courier"/>
                <a:cs typeface="Courier"/>
                <a:sym typeface="Courier"/>
              </a:rPr>
              <a:t>  </a:t>
            </a:r>
            <a:r>
              <a:rPr lang="en-US" sz="2700" b="1" dirty="0">
                <a:solidFill>
                  <a:srgbClr val="8E7CC3"/>
                </a:solidFill>
                <a:latin typeface="Courier"/>
                <a:ea typeface="Courier"/>
                <a:cs typeface="Courier"/>
                <a:sym typeface="Courier"/>
              </a:rPr>
              <a:t>region</a:t>
            </a:r>
            <a:r>
              <a:rPr lang="en-US" sz="2700" b="1" dirty="0">
                <a:solidFill>
                  <a:srgbClr val="C9DAF8"/>
                </a:solidFill>
                <a:latin typeface="Courier"/>
                <a:ea typeface="Courier"/>
                <a:cs typeface="Courier"/>
                <a:sym typeface="Courier"/>
              </a:rPr>
              <a:t>     = </a:t>
            </a:r>
            <a:r>
              <a:rPr lang="en-US" sz="2700" b="1" dirty="0">
                <a:solidFill>
                  <a:srgbClr val="6AA84F"/>
                </a:solidFill>
                <a:latin typeface="Courier"/>
                <a:ea typeface="Courier"/>
                <a:cs typeface="Courier"/>
                <a:sym typeface="Courier"/>
              </a:rPr>
              <a:t>“us-east-1”</a:t>
            </a:r>
            <a:endParaRPr sz="2700" b="1" dirty="0">
              <a:solidFill>
                <a:srgbClr val="6AA84F"/>
              </a:solidFill>
              <a:latin typeface="Courier"/>
              <a:ea typeface="Courier"/>
              <a:cs typeface="Courier"/>
              <a:sym typeface="Courier"/>
            </a:endParaRPr>
          </a:p>
          <a:p>
            <a:pPr marL="0" lvl="0" indent="0" algn="l" rtl="0">
              <a:spcBef>
                <a:spcPts val="0"/>
              </a:spcBef>
              <a:spcAft>
                <a:spcPts val="0"/>
              </a:spcAft>
              <a:buNone/>
            </a:pPr>
            <a:r>
              <a:rPr lang="en-US" sz="2700" b="1" dirty="0">
                <a:solidFill>
                  <a:srgbClr val="C9DAF8"/>
                </a:solidFill>
                <a:latin typeface="Courier"/>
                <a:ea typeface="Courier"/>
                <a:cs typeface="Courier"/>
                <a:sym typeface="Courier"/>
              </a:rPr>
              <a:t>  </a:t>
            </a:r>
            <a:r>
              <a:rPr lang="en-US" sz="2700" b="1" dirty="0" err="1">
                <a:solidFill>
                  <a:srgbClr val="8E7CC3"/>
                </a:solidFill>
                <a:latin typeface="Courier"/>
                <a:ea typeface="Courier"/>
                <a:cs typeface="Courier"/>
                <a:sym typeface="Courier"/>
              </a:rPr>
              <a:t>access_key</a:t>
            </a:r>
            <a:r>
              <a:rPr lang="en-US" sz="2700" b="1" dirty="0">
                <a:solidFill>
                  <a:srgbClr val="C9DAF8"/>
                </a:solidFill>
                <a:latin typeface="Courier"/>
                <a:ea typeface="Courier"/>
                <a:cs typeface="Courier"/>
                <a:sym typeface="Courier"/>
              </a:rPr>
              <a:t> = </a:t>
            </a:r>
            <a:r>
              <a:rPr lang="en-US" sz="2700" b="1" dirty="0">
                <a:solidFill>
                  <a:srgbClr val="6AA84F"/>
                </a:solidFill>
                <a:latin typeface="Courier"/>
                <a:ea typeface="Courier"/>
                <a:cs typeface="Courier"/>
                <a:sym typeface="Courier"/>
              </a:rPr>
              <a:t>“[your access key]”</a:t>
            </a:r>
            <a:endParaRPr sz="2700" b="1" dirty="0">
              <a:solidFill>
                <a:srgbClr val="6AA84F"/>
              </a:solidFill>
              <a:latin typeface="Courier"/>
              <a:ea typeface="Courier"/>
              <a:cs typeface="Courier"/>
              <a:sym typeface="Courier"/>
            </a:endParaRPr>
          </a:p>
          <a:p>
            <a:pPr marL="0" lvl="0" indent="0" algn="l" rtl="0">
              <a:spcBef>
                <a:spcPts val="0"/>
              </a:spcBef>
              <a:spcAft>
                <a:spcPts val="0"/>
              </a:spcAft>
              <a:buNone/>
            </a:pPr>
            <a:r>
              <a:rPr lang="en-US" sz="2700" b="1" dirty="0">
                <a:solidFill>
                  <a:srgbClr val="C9DAF8"/>
                </a:solidFill>
                <a:latin typeface="Courier"/>
                <a:ea typeface="Courier"/>
                <a:cs typeface="Courier"/>
                <a:sym typeface="Courier"/>
              </a:rPr>
              <a:t>  </a:t>
            </a:r>
            <a:r>
              <a:rPr lang="en-US" sz="2700" b="1" dirty="0" err="1">
                <a:solidFill>
                  <a:srgbClr val="8E7CC3"/>
                </a:solidFill>
                <a:latin typeface="Courier"/>
                <a:ea typeface="Courier"/>
                <a:cs typeface="Courier"/>
                <a:sym typeface="Courier"/>
              </a:rPr>
              <a:t>secret_key</a:t>
            </a:r>
            <a:r>
              <a:rPr lang="en-US" sz="2700" b="1" dirty="0">
                <a:solidFill>
                  <a:srgbClr val="C9DAF8"/>
                </a:solidFill>
                <a:latin typeface="Courier"/>
                <a:ea typeface="Courier"/>
                <a:cs typeface="Courier"/>
                <a:sym typeface="Courier"/>
              </a:rPr>
              <a:t> = </a:t>
            </a:r>
            <a:r>
              <a:rPr lang="en-US" sz="2700" b="1" dirty="0">
                <a:solidFill>
                  <a:srgbClr val="6AA84F"/>
                </a:solidFill>
                <a:latin typeface="Courier"/>
                <a:ea typeface="Courier"/>
                <a:cs typeface="Courier"/>
                <a:sym typeface="Courier"/>
              </a:rPr>
              <a:t>“[your secret access key]”</a:t>
            </a:r>
            <a:endParaRPr sz="2700" b="1" dirty="0">
              <a:solidFill>
                <a:srgbClr val="6AA84F"/>
              </a:solidFill>
              <a:latin typeface="Courier"/>
              <a:ea typeface="Courier"/>
              <a:cs typeface="Courier"/>
              <a:sym typeface="Courier"/>
            </a:endParaRPr>
          </a:p>
          <a:p>
            <a:pPr marL="0" lvl="0" indent="0" algn="l" rtl="0">
              <a:spcBef>
                <a:spcPts val="0"/>
              </a:spcBef>
              <a:spcAft>
                <a:spcPts val="0"/>
              </a:spcAft>
              <a:buNone/>
            </a:pPr>
            <a:r>
              <a:rPr lang="en-US" sz="2700" b="1" dirty="0">
                <a:solidFill>
                  <a:srgbClr val="C9DAF8"/>
                </a:solidFill>
                <a:latin typeface="Courier"/>
                <a:ea typeface="Courier"/>
                <a:cs typeface="Courier"/>
                <a:sym typeface="Courier"/>
              </a:rPr>
              <a:t>}</a:t>
            </a:r>
            <a:endParaRPr sz="2700" b="1" dirty="0">
              <a:solidFill>
                <a:srgbClr val="FF9900"/>
              </a:solidFill>
              <a:latin typeface="Courier"/>
              <a:ea typeface="Courier"/>
              <a:cs typeface="Courier"/>
              <a:sym typeface="Courie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67"/>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Reuse Patterns in Terraform</a:t>
            </a:r>
            <a:endParaRPr b="1">
              <a:latin typeface="Helvetica Neue"/>
              <a:ea typeface="Helvetica Neue"/>
              <a:cs typeface="Helvetica Neue"/>
              <a:sym typeface="Helvetica Neue"/>
            </a:endParaRPr>
          </a:p>
        </p:txBody>
      </p:sp>
      <p:sp>
        <p:nvSpPr>
          <p:cNvPr id="465" name="Google Shape;465;p67"/>
          <p:cNvSpPr txBox="1">
            <a:spLocks noGrp="1"/>
          </p:cNvSpPr>
          <p:nvPr>
            <p:ph type="body" idx="1"/>
          </p:nvPr>
        </p:nvSpPr>
        <p:spPr>
          <a:xfrm>
            <a:off x="626625" y="1628642"/>
            <a:ext cx="7884000" cy="2992500"/>
          </a:xfrm>
          <a:prstGeom prst="rect">
            <a:avLst/>
          </a:prstGeom>
          <a:noFill/>
          <a:ln>
            <a:noFill/>
          </a:ln>
        </p:spPr>
        <p:txBody>
          <a:bodyPr spcFirstLastPara="1" wrap="square" lIns="67500" tIns="35100" rIns="68575" bIns="34275" anchor="t" anchorCtr="0">
            <a:noAutofit/>
          </a:bodyPr>
          <a:lstStyle/>
          <a:p>
            <a:pPr marL="342900" marR="0" lvl="0" indent="-292100" algn="l" rtl="0">
              <a:lnSpc>
                <a:spcPct val="115000"/>
              </a:lnSpc>
              <a:spcBef>
                <a:spcPts val="0"/>
              </a:spcBef>
              <a:spcAft>
                <a:spcPts val="0"/>
              </a:spcAft>
              <a:buClr>
                <a:srgbClr val="000000"/>
              </a:buClr>
              <a:buSzPts val="2000"/>
              <a:buChar char="●"/>
            </a:pPr>
            <a:r>
              <a:rPr lang="en-US" sz="2000" b="1" dirty="0">
                <a:solidFill>
                  <a:srgbClr val="000000"/>
                </a:solidFill>
                <a:latin typeface="Helvetica Neue"/>
                <a:ea typeface="Helvetica Neue"/>
                <a:cs typeface="Helvetica Neue"/>
                <a:sym typeface="Helvetica Neue"/>
              </a:rPr>
              <a:t>Workspaces</a:t>
            </a:r>
            <a:r>
              <a:rPr lang="en-US" sz="2000" dirty="0">
                <a:solidFill>
                  <a:srgbClr val="000000"/>
                </a:solidFill>
              </a:rPr>
              <a:t>: Separate state files for the same HCL</a:t>
            </a:r>
            <a:endParaRPr sz="2000" dirty="0">
              <a:solidFill>
                <a:srgbClr val="000000"/>
              </a:solidFill>
            </a:endParaRPr>
          </a:p>
          <a:p>
            <a:pPr marL="0" marR="0" lvl="0" indent="0" algn="l" rtl="0">
              <a:lnSpc>
                <a:spcPct val="115000"/>
              </a:lnSpc>
              <a:spcBef>
                <a:spcPts val="0"/>
              </a:spcBef>
              <a:spcAft>
                <a:spcPts val="0"/>
              </a:spcAft>
              <a:buNone/>
            </a:pPr>
            <a:endParaRPr sz="2000" dirty="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b="1" dirty="0">
                <a:solidFill>
                  <a:srgbClr val="000000"/>
                </a:solidFill>
                <a:latin typeface="Helvetica Neue"/>
                <a:ea typeface="Helvetica Neue"/>
                <a:cs typeface="Helvetica Neue"/>
                <a:sym typeface="Helvetica Neue"/>
              </a:rPr>
              <a:t>Outputs</a:t>
            </a:r>
            <a:r>
              <a:rPr lang="en-US" sz="2000" dirty="0">
                <a:solidFill>
                  <a:srgbClr val="000000"/>
                </a:solidFill>
              </a:rPr>
              <a:t>: Automated use of terraform-managed resources</a:t>
            </a:r>
            <a:endParaRPr sz="2000" dirty="0">
              <a:solidFill>
                <a:srgbClr val="000000"/>
              </a:solidFill>
            </a:endParaRPr>
          </a:p>
          <a:p>
            <a:pPr marL="0" marR="0" lvl="0" indent="0" algn="l" rtl="0">
              <a:lnSpc>
                <a:spcPct val="115000"/>
              </a:lnSpc>
              <a:spcBef>
                <a:spcPts val="0"/>
              </a:spcBef>
              <a:spcAft>
                <a:spcPts val="0"/>
              </a:spcAft>
              <a:buNone/>
            </a:pPr>
            <a:endParaRPr sz="2000" dirty="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b="1" dirty="0">
                <a:solidFill>
                  <a:srgbClr val="000000"/>
                </a:solidFill>
                <a:latin typeface="Helvetica Neue"/>
                <a:ea typeface="Helvetica Neue"/>
                <a:cs typeface="Helvetica Neue"/>
                <a:sym typeface="Helvetica Neue"/>
              </a:rPr>
              <a:t>Modules</a:t>
            </a:r>
            <a:r>
              <a:rPr lang="en-US" sz="2000" dirty="0">
                <a:solidFill>
                  <a:srgbClr val="000000"/>
                </a:solidFill>
              </a:rPr>
              <a:t>: Packaged HCL for reuse</a:t>
            </a:r>
            <a:endParaRPr sz="2000" dirty="0">
              <a:solidFill>
                <a:srgbClr val="000000"/>
              </a:solidFill>
            </a:endParaRPr>
          </a:p>
        </p:txBody>
      </p:sp>
      <p:sp>
        <p:nvSpPr>
          <p:cNvPr id="466" name="Google Shape;466;p67"/>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54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68"/>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Workspaces</a:t>
            </a:r>
            <a:endParaRPr b="1">
              <a:latin typeface="Helvetica Neue"/>
              <a:ea typeface="Helvetica Neue"/>
              <a:cs typeface="Helvetica Neue"/>
              <a:sym typeface="Helvetica Neue"/>
            </a:endParaRPr>
          </a:p>
        </p:txBody>
      </p:sp>
      <p:sp>
        <p:nvSpPr>
          <p:cNvPr id="472" name="Google Shape;472;p68"/>
          <p:cNvSpPr txBox="1">
            <a:spLocks noGrp="1"/>
          </p:cNvSpPr>
          <p:nvPr>
            <p:ph type="body" idx="1"/>
          </p:nvPr>
        </p:nvSpPr>
        <p:spPr>
          <a:xfrm>
            <a:off x="626625" y="1140797"/>
            <a:ext cx="7884000" cy="3480300"/>
          </a:xfrm>
          <a:prstGeom prst="rect">
            <a:avLst/>
          </a:prstGeom>
          <a:noFill/>
          <a:ln>
            <a:noFill/>
          </a:ln>
        </p:spPr>
        <p:txBody>
          <a:bodyPr spcFirstLastPara="1" wrap="square" lIns="67500" tIns="35100" rIns="68575" bIns="34275" anchor="t" anchorCtr="0">
            <a:noAutofit/>
          </a:bodyPr>
          <a:lstStyle/>
          <a:p>
            <a:pPr marL="342900" marR="0" lvl="0" indent="-292100" algn="l" rtl="0">
              <a:lnSpc>
                <a:spcPct val="115000"/>
              </a:lnSpc>
              <a:spcBef>
                <a:spcPts val="0"/>
              </a:spcBef>
              <a:spcAft>
                <a:spcPts val="0"/>
              </a:spcAft>
              <a:buClr>
                <a:srgbClr val="000000"/>
              </a:buClr>
              <a:buSzPts val="2000"/>
              <a:buChar char="●"/>
            </a:pPr>
            <a:r>
              <a:rPr lang="en-US" sz="2000" dirty="0">
                <a:solidFill>
                  <a:srgbClr val="000000"/>
                </a:solidFill>
              </a:rPr>
              <a:t>Workspaces allow you to use the same configuration (HCL/project) for multiple states</a:t>
            </a:r>
            <a:endParaRPr sz="2000" dirty="0">
              <a:solidFill>
                <a:srgbClr val="000000"/>
              </a:solidFill>
            </a:endParaRPr>
          </a:p>
          <a:p>
            <a:pPr marL="685800" marR="0" lvl="1" indent="-292100" algn="l" rtl="0">
              <a:lnSpc>
                <a:spcPct val="115000"/>
              </a:lnSpc>
              <a:spcBef>
                <a:spcPts val="0"/>
              </a:spcBef>
              <a:spcAft>
                <a:spcPts val="0"/>
              </a:spcAft>
              <a:buClr>
                <a:srgbClr val="000000"/>
              </a:buClr>
              <a:buSzPts val="2000"/>
              <a:buChar char="○"/>
            </a:pPr>
            <a:r>
              <a:rPr lang="en-US" sz="2000" dirty="0">
                <a:solidFill>
                  <a:srgbClr val="000000"/>
                </a:solidFill>
              </a:rPr>
              <a:t>Example: AWS Developer VPCs–each developer could have an identical environment as defined by the configuration, but each managed by a different state by way of separate workspaces</a:t>
            </a:r>
            <a:endParaRPr sz="2000" dirty="0">
              <a:solidFill>
                <a:srgbClr val="000000"/>
              </a:solidFill>
            </a:endParaRPr>
          </a:p>
          <a:p>
            <a:pPr marL="0" marR="0" lvl="0" indent="0" algn="l" rtl="0">
              <a:lnSpc>
                <a:spcPct val="115000"/>
              </a:lnSpc>
              <a:spcBef>
                <a:spcPts val="0"/>
              </a:spcBef>
              <a:spcAft>
                <a:spcPts val="0"/>
              </a:spcAft>
              <a:buNone/>
            </a:pPr>
            <a:endParaRPr sz="2000" dirty="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dirty="0">
                <a:solidFill>
                  <a:srgbClr val="000000"/>
                </a:solidFill>
              </a:rPr>
              <a:t>Nothing more than separately-named state files</a:t>
            </a:r>
            <a:endParaRPr sz="2000" dirty="0">
              <a:solidFill>
                <a:srgbClr val="000000"/>
              </a:solidFill>
            </a:endParaRPr>
          </a:p>
          <a:p>
            <a:pPr marL="0" marR="0" lvl="0" indent="0" algn="l" rtl="0">
              <a:lnSpc>
                <a:spcPct val="115000"/>
              </a:lnSpc>
              <a:spcBef>
                <a:spcPts val="0"/>
              </a:spcBef>
              <a:spcAft>
                <a:spcPts val="0"/>
              </a:spcAft>
              <a:buNone/>
            </a:pPr>
            <a:endParaRPr sz="2000" dirty="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dirty="0">
                <a:solidFill>
                  <a:srgbClr val="000000"/>
                </a:solidFill>
              </a:rPr>
              <a:t>Both local and remote state backends support workspaces</a:t>
            </a:r>
            <a:endParaRPr sz="2000" dirty="0">
              <a:solidFill>
                <a:srgbClr val="000000"/>
              </a:solidFill>
            </a:endParaRPr>
          </a:p>
        </p:txBody>
      </p:sp>
      <p:sp>
        <p:nvSpPr>
          <p:cNvPr id="473" name="Google Shape;473;p68"/>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55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69"/>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Outputs</a:t>
            </a:r>
            <a:endParaRPr b="1">
              <a:latin typeface="Helvetica Neue"/>
              <a:ea typeface="Helvetica Neue"/>
              <a:cs typeface="Helvetica Neue"/>
              <a:sym typeface="Helvetica Neue"/>
            </a:endParaRPr>
          </a:p>
        </p:txBody>
      </p:sp>
      <p:sp>
        <p:nvSpPr>
          <p:cNvPr id="479" name="Google Shape;479;p69"/>
          <p:cNvSpPr txBox="1">
            <a:spLocks noGrp="1"/>
          </p:cNvSpPr>
          <p:nvPr>
            <p:ph type="body" idx="1"/>
          </p:nvPr>
        </p:nvSpPr>
        <p:spPr>
          <a:xfrm>
            <a:off x="630000" y="1306442"/>
            <a:ext cx="7884000" cy="2795700"/>
          </a:xfrm>
          <a:prstGeom prst="rect">
            <a:avLst/>
          </a:prstGeom>
          <a:noFill/>
          <a:ln>
            <a:noFill/>
          </a:ln>
        </p:spPr>
        <p:txBody>
          <a:bodyPr spcFirstLastPara="1" wrap="square" lIns="67500" tIns="35100" rIns="68575" bIns="34275" anchor="t" anchorCtr="0">
            <a:noAutofit/>
          </a:bodyPr>
          <a:lstStyle/>
          <a:p>
            <a:pPr marL="342900" marR="0" lvl="0" indent="-292100" algn="l" rtl="0">
              <a:lnSpc>
                <a:spcPct val="115000"/>
              </a:lnSpc>
              <a:spcBef>
                <a:spcPts val="0"/>
              </a:spcBef>
              <a:spcAft>
                <a:spcPts val="0"/>
              </a:spcAft>
              <a:buClr>
                <a:srgbClr val="000000"/>
              </a:buClr>
              <a:buSzPts val="2000"/>
              <a:buChar char="●"/>
            </a:pPr>
            <a:r>
              <a:rPr lang="en-US" sz="2000" i="1" dirty="0">
                <a:solidFill>
                  <a:srgbClr val="000000"/>
                </a:solidFill>
              </a:rPr>
              <a:t>Inputs</a:t>
            </a:r>
            <a:r>
              <a:rPr lang="en-US" sz="2000" dirty="0">
                <a:solidFill>
                  <a:srgbClr val="000000"/>
                </a:solidFill>
              </a:rPr>
              <a:t> to Terraform config are declared with variable blocks</a:t>
            </a:r>
            <a:endParaRPr sz="2000" dirty="0">
              <a:solidFill>
                <a:srgbClr val="000000"/>
              </a:solidFill>
            </a:endParaRPr>
          </a:p>
          <a:p>
            <a:pPr marL="342900" marR="0" lvl="0" indent="0" algn="l" rtl="0">
              <a:lnSpc>
                <a:spcPct val="115000"/>
              </a:lnSpc>
              <a:spcBef>
                <a:spcPts val="0"/>
              </a:spcBef>
              <a:spcAft>
                <a:spcPts val="0"/>
              </a:spcAft>
              <a:buNone/>
            </a:pPr>
            <a:endParaRPr sz="2000" dirty="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i="1" dirty="0">
                <a:solidFill>
                  <a:srgbClr val="000000"/>
                </a:solidFill>
              </a:rPr>
              <a:t>Outputs</a:t>
            </a:r>
            <a:r>
              <a:rPr lang="en-US" sz="2000" dirty="0">
                <a:solidFill>
                  <a:srgbClr val="000000"/>
                </a:solidFill>
              </a:rPr>
              <a:t> are declared with a special output block</a:t>
            </a:r>
            <a:endParaRPr sz="2000" dirty="0">
              <a:solidFill>
                <a:srgbClr val="000000"/>
              </a:solidFill>
            </a:endParaRPr>
          </a:p>
          <a:p>
            <a:pPr marL="342900" marR="0" lvl="0" indent="0" algn="l" rtl="0">
              <a:lnSpc>
                <a:spcPct val="115000"/>
              </a:lnSpc>
              <a:spcBef>
                <a:spcPts val="0"/>
              </a:spcBef>
              <a:spcAft>
                <a:spcPts val="0"/>
              </a:spcAft>
              <a:buNone/>
            </a:pPr>
            <a:endParaRPr sz="2000" dirty="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dirty="0">
                <a:solidFill>
                  <a:srgbClr val="000000"/>
                </a:solidFill>
              </a:rPr>
              <a:t>Can be referenced through the modules interface or the CLI</a:t>
            </a:r>
            <a:endParaRPr sz="2000" dirty="0">
              <a:solidFill>
                <a:srgbClr val="000000"/>
              </a:solidFill>
            </a:endParaRPr>
          </a:p>
        </p:txBody>
      </p:sp>
      <p:sp>
        <p:nvSpPr>
          <p:cNvPr id="480" name="Google Shape;480;p69"/>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56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70"/>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Output Definition</a:t>
            </a:r>
            <a:endParaRPr b="1">
              <a:latin typeface="Helvetica Neue"/>
              <a:ea typeface="Helvetica Neue"/>
              <a:cs typeface="Helvetica Neue"/>
              <a:sym typeface="Helvetica Neue"/>
            </a:endParaRPr>
          </a:p>
        </p:txBody>
      </p:sp>
      <p:sp>
        <p:nvSpPr>
          <p:cNvPr id="486" name="Google Shape;486;p70"/>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57</a:t>
            </a:fld>
            <a:endParaRPr/>
          </a:p>
        </p:txBody>
      </p:sp>
      <p:sp>
        <p:nvSpPr>
          <p:cNvPr id="487" name="Google Shape;487;p70"/>
          <p:cNvSpPr txBox="1">
            <a:spLocks noGrp="1"/>
          </p:cNvSpPr>
          <p:nvPr>
            <p:ph type="body" idx="1"/>
          </p:nvPr>
        </p:nvSpPr>
        <p:spPr>
          <a:xfrm>
            <a:off x="0" y="924075"/>
            <a:ext cx="9144000" cy="3978900"/>
          </a:xfrm>
          <a:prstGeom prst="rect">
            <a:avLst/>
          </a:prstGeom>
          <a:solidFill>
            <a:srgbClr val="000000"/>
          </a:solidFill>
          <a:ln>
            <a:noFill/>
          </a:ln>
        </p:spPr>
        <p:txBody>
          <a:bodyPr spcFirstLastPara="1" wrap="square" lIns="342900" tIns="308600" rIns="342900" bIns="308600" anchor="t" anchorCtr="0">
            <a:noAutofit/>
          </a:bodyPr>
          <a:lstStyle/>
          <a:p>
            <a:pPr marL="0" lvl="0" indent="0" algn="l" rtl="0">
              <a:spcBef>
                <a:spcPts val="0"/>
              </a:spcBef>
              <a:spcAft>
                <a:spcPts val="0"/>
              </a:spcAft>
              <a:buNone/>
            </a:pPr>
            <a:endParaRPr sz="2400" b="1">
              <a:solidFill>
                <a:srgbClr val="FF9900"/>
              </a:solidFill>
              <a:latin typeface="Courier"/>
              <a:ea typeface="Courier"/>
              <a:cs typeface="Courier"/>
              <a:sym typeface="Courier"/>
            </a:endParaRPr>
          </a:p>
          <a:p>
            <a:pPr marL="0" lvl="0" indent="0" algn="l" rtl="0">
              <a:spcBef>
                <a:spcPts val="0"/>
              </a:spcBef>
              <a:spcAft>
                <a:spcPts val="0"/>
              </a:spcAft>
              <a:buNone/>
            </a:pPr>
            <a:endParaRPr sz="2400" b="1">
              <a:solidFill>
                <a:srgbClr val="FF9900"/>
              </a:solidFill>
              <a:latin typeface="Courier"/>
              <a:ea typeface="Courier"/>
              <a:cs typeface="Courier"/>
              <a:sym typeface="Courier"/>
            </a:endParaRPr>
          </a:p>
          <a:p>
            <a:pPr marL="0" lvl="0" indent="0" algn="l" rtl="0">
              <a:spcBef>
                <a:spcPts val="0"/>
              </a:spcBef>
              <a:spcAft>
                <a:spcPts val="0"/>
              </a:spcAft>
              <a:buNone/>
            </a:pPr>
            <a:r>
              <a:rPr lang="en-US" sz="2400" b="1">
                <a:solidFill>
                  <a:srgbClr val="FF9900"/>
                </a:solidFill>
                <a:latin typeface="Courier"/>
                <a:ea typeface="Courier"/>
                <a:cs typeface="Courier"/>
                <a:sym typeface="Courier"/>
              </a:rPr>
              <a:t>output</a:t>
            </a:r>
            <a:r>
              <a:rPr lang="en-US" sz="2400" b="1">
                <a:solidFill>
                  <a:srgbClr val="FFFFFF"/>
                </a:solidFill>
                <a:latin typeface="Courier"/>
                <a:ea typeface="Courier"/>
                <a:cs typeface="Courier"/>
                <a:sym typeface="Courier"/>
              </a:rPr>
              <a:t> </a:t>
            </a:r>
            <a:r>
              <a:rPr lang="en-US" sz="2400" b="1">
                <a:solidFill>
                  <a:srgbClr val="6FA8DC"/>
                </a:solidFill>
                <a:latin typeface="Courier"/>
                <a:ea typeface="Courier"/>
                <a:cs typeface="Courier"/>
                <a:sym typeface="Courier"/>
              </a:rPr>
              <a:t>“instance_public_ip”</a:t>
            </a:r>
            <a:r>
              <a:rPr lang="en-US" sz="2400" b="1">
                <a:solidFill>
                  <a:srgbClr val="FFFFFF"/>
                </a:solidFill>
                <a:latin typeface="Courier"/>
                <a:ea typeface="Courier"/>
                <a:cs typeface="Courier"/>
                <a:sym typeface="Courier"/>
              </a:rPr>
              <a:t> </a:t>
            </a:r>
            <a:r>
              <a:rPr lang="en-US" sz="2400" b="1">
                <a:solidFill>
                  <a:srgbClr val="C9DAF8"/>
                </a:solidFill>
                <a:latin typeface="Courier"/>
                <a:ea typeface="Courier"/>
                <a:cs typeface="Courier"/>
                <a:sym typeface="Courier"/>
              </a:rPr>
              <a:t>{</a:t>
            </a:r>
            <a:endParaRPr sz="2400" b="1">
              <a:solidFill>
                <a:srgbClr val="C9DAF8"/>
              </a:solidFill>
              <a:latin typeface="Courier"/>
              <a:ea typeface="Courier"/>
              <a:cs typeface="Courier"/>
              <a:sym typeface="Courier"/>
            </a:endParaRPr>
          </a:p>
          <a:p>
            <a:pPr marL="0" lvl="0" indent="0" algn="l" rtl="0">
              <a:spcBef>
                <a:spcPts val="0"/>
              </a:spcBef>
              <a:spcAft>
                <a:spcPts val="0"/>
              </a:spcAft>
              <a:buNone/>
            </a:pPr>
            <a:r>
              <a:rPr lang="en-US" sz="2400" b="1">
                <a:solidFill>
                  <a:srgbClr val="C9DAF8"/>
                </a:solidFill>
                <a:latin typeface="Courier"/>
                <a:ea typeface="Courier"/>
                <a:cs typeface="Courier"/>
                <a:sym typeface="Courier"/>
              </a:rPr>
              <a:t>  </a:t>
            </a:r>
            <a:r>
              <a:rPr lang="en-US" sz="2400" b="1">
                <a:solidFill>
                  <a:srgbClr val="8E7CC3"/>
                </a:solidFill>
                <a:latin typeface="Courier"/>
                <a:ea typeface="Courier"/>
                <a:cs typeface="Courier"/>
                <a:sym typeface="Courier"/>
              </a:rPr>
              <a:t>value</a:t>
            </a:r>
            <a:r>
              <a:rPr lang="en-US" sz="2400" b="1">
                <a:solidFill>
                  <a:srgbClr val="C9DAF8"/>
                </a:solidFill>
                <a:latin typeface="Courier"/>
                <a:ea typeface="Courier"/>
                <a:cs typeface="Courier"/>
                <a:sym typeface="Courier"/>
              </a:rPr>
              <a:t> = </a:t>
            </a:r>
            <a:r>
              <a:rPr lang="en-US" sz="2400" b="1">
                <a:solidFill>
                  <a:srgbClr val="6FA8DC"/>
                </a:solidFill>
                <a:latin typeface="Courier"/>
                <a:ea typeface="Courier"/>
                <a:cs typeface="Courier"/>
                <a:sym typeface="Courier"/>
              </a:rPr>
              <a:t>aws_instance</a:t>
            </a:r>
            <a:r>
              <a:rPr lang="en-US" sz="2400" b="1">
                <a:solidFill>
                  <a:srgbClr val="C9DAF8"/>
                </a:solidFill>
                <a:latin typeface="Courier"/>
                <a:ea typeface="Courier"/>
                <a:cs typeface="Courier"/>
                <a:sym typeface="Courier"/>
              </a:rPr>
              <a:t>.web.</a:t>
            </a:r>
            <a:r>
              <a:rPr lang="en-US" sz="2400" b="1">
                <a:solidFill>
                  <a:srgbClr val="8E7CC3"/>
                </a:solidFill>
                <a:latin typeface="Courier"/>
                <a:ea typeface="Courier"/>
                <a:cs typeface="Courier"/>
                <a:sym typeface="Courier"/>
              </a:rPr>
              <a:t>public_ip</a:t>
            </a:r>
            <a:endParaRPr sz="2400" b="1">
              <a:solidFill>
                <a:srgbClr val="6AA84F"/>
              </a:solidFill>
              <a:latin typeface="Courier"/>
              <a:ea typeface="Courier"/>
              <a:cs typeface="Courier"/>
              <a:sym typeface="Courier"/>
            </a:endParaRPr>
          </a:p>
          <a:p>
            <a:pPr marL="0" lvl="0" indent="0" algn="l" rtl="0">
              <a:spcBef>
                <a:spcPts val="0"/>
              </a:spcBef>
              <a:spcAft>
                <a:spcPts val="0"/>
              </a:spcAft>
              <a:buNone/>
            </a:pPr>
            <a:r>
              <a:rPr lang="en-US" sz="2400" b="1">
                <a:solidFill>
                  <a:srgbClr val="C9DAF8"/>
                </a:solidFill>
                <a:latin typeface="Courier"/>
                <a:ea typeface="Courier"/>
                <a:cs typeface="Courier"/>
                <a:sym typeface="Courier"/>
              </a:rPr>
              <a:t>}</a:t>
            </a:r>
            <a:endParaRPr sz="2400" b="1">
              <a:solidFill>
                <a:srgbClr val="FF9900"/>
              </a:solidFill>
              <a:latin typeface="Courier"/>
              <a:ea typeface="Courier"/>
              <a:cs typeface="Courier"/>
              <a:sym typeface="Courie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71"/>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Modules</a:t>
            </a:r>
            <a:endParaRPr b="1">
              <a:latin typeface="Helvetica Neue"/>
              <a:ea typeface="Helvetica Neue"/>
              <a:cs typeface="Helvetica Neue"/>
              <a:sym typeface="Helvetica Neue"/>
            </a:endParaRPr>
          </a:p>
        </p:txBody>
      </p:sp>
      <p:sp>
        <p:nvSpPr>
          <p:cNvPr id="493" name="Google Shape;493;p71"/>
          <p:cNvSpPr txBox="1">
            <a:spLocks noGrp="1"/>
          </p:cNvSpPr>
          <p:nvPr>
            <p:ph type="body" idx="1"/>
          </p:nvPr>
        </p:nvSpPr>
        <p:spPr>
          <a:xfrm>
            <a:off x="626625" y="1184616"/>
            <a:ext cx="7884000" cy="3436800"/>
          </a:xfrm>
          <a:prstGeom prst="rect">
            <a:avLst/>
          </a:prstGeom>
          <a:noFill/>
          <a:ln>
            <a:noFill/>
          </a:ln>
        </p:spPr>
        <p:txBody>
          <a:bodyPr spcFirstLastPara="1" wrap="square" lIns="67500" tIns="35100" rIns="68575" bIns="34275" anchor="t" anchorCtr="0">
            <a:noAutofit/>
          </a:bodyPr>
          <a:lstStyle/>
          <a:p>
            <a:pPr marL="342900" marR="0" lvl="0" indent="-292100" algn="l" rtl="0">
              <a:lnSpc>
                <a:spcPct val="115000"/>
              </a:lnSpc>
              <a:spcBef>
                <a:spcPts val="0"/>
              </a:spcBef>
              <a:spcAft>
                <a:spcPts val="0"/>
              </a:spcAft>
              <a:buClr>
                <a:srgbClr val="000000"/>
              </a:buClr>
              <a:buSzPts val="2000"/>
              <a:buChar char="●"/>
            </a:pPr>
            <a:r>
              <a:rPr lang="en-US" sz="2000" i="1" dirty="0">
                <a:solidFill>
                  <a:srgbClr val="000000"/>
                </a:solidFill>
              </a:rPr>
              <a:t>Modules</a:t>
            </a:r>
            <a:r>
              <a:rPr lang="en-US" sz="2000" dirty="0">
                <a:solidFill>
                  <a:srgbClr val="000000"/>
                </a:solidFill>
              </a:rPr>
              <a:t> are a critically important concept in Terraform</a:t>
            </a:r>
            <a:endParaRPr sz="2000" dirty="0">
              <a:solidFill>
                <a:srgbClr val="000000"/>
              </a:solidFill>
            </a:endParaRPr>
          </a:p>
          <a:p>
            <a:pPr marL="0" marR="0" lvl="0" indent="0" algn="l" rtl="0">
              <a:lnSpc>
                <a:spcPct val="115000"/>
              </a:lnSpc>
              <a:spcBef>
                <a:spcPts val="0"/>
              </a:spcBef>
              <a:spcAft>
                <a:spcPts val="0"/>
              </a:spcAft>
              <a:buNone/>
            </a:pPr>
            <a:endParaRPr sz="2000" dirty="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dirty="0">
                <a:solidFill>
                  <a:srgbClr val="000000"/>
                </a:solidFill>
              </a:rPr>
              <a:t>Modules allow for consistent creation of resources with the exact same configuration</a:t>
            </a:r>
          </a:p>
          <a:p>
            <a:pPr marL="342900" marR="0" lvl="0" indent="-292100" algn="l" rtl="0">
              <a:lnSpc>
                <a:spcPct val="115000"/>
              </a:lnSpc>
              <a:spcBef>
                <a:spcPts val="0"/>
              </a:spcBef>
              <a:spcAft>
                <a:spcPts val="0"/>
              </a:spcAft>
              <a:buClr>
                <a:srgbClr val="000000"/>
              </a:buClr>
              <a:buSzPts val="2000"/>
              <a:buChar char="●"/>
            </a:pPr>
            <a:endParaRPr lang="en-US" sz="2000" dirty="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dirty="0">
                <a:solidFill>
                  <a:srgbClr val="000000"/>
                </a:solidFill>
              </a:rPr>
              <a:t>Resources can be re-deployed after changing module code to fix infrastructure bugs</a:t>
            </a:r>
            <a:endParaRPr sz="2000" dirty="0">
              <a:solidFill>
                <a:srgbClr val="000000"/>
              </a:solidFill>
            </a:endParaRPr>
          </a:p>
        </p:txBody>
      </p:sp>
      <p:sp>
        <p:nvSpPr>
          <p:cNvPr id="494" name="Google Shape;494;p71"/>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58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500" name="Google Shape;500;p72"/>
          <p:cNvSpPr txBox="1">
            <a:spLocks noGrp="1"/>
          </p:cNvSpPr>
          <p:nvPr>
            <p:ph type="body" idx="1"/>
          </p:nvPr>
        </p:nvSpPr>
        <p:spPr>
          <a:xfrm>
            <a:off x="628649" y="1134000"/>
            <a:ext cx="4939813" cy="3585900"/>
          </a:xfrm>
          <a:prstGeom prst="rect">
            <a:avLst/>
          </a:prstGeom>
          <a:noFill/>
          <a:ln>
            <a:noFill/>
          </a:ln>
        </p:spPr>
        <p:txBody>
          <a:bodyPr spcFirstLastPara="1" wrap="square" lIns="67500" tIns="35100" rIns="68575" bIns="34275" anchor="t" anchorCtr="0">
            <a:noAutofit/>
          </a:bodyPr>
          <a:lstStyle/>
          <a:p>
            <a:pPr marL="342900" lvl="0" indent="-292100" algn="l" rtl="0">
              <a:lnSpc>
                <a:spcPct val="115000"/>
              </a:lnSpc>
              <a:spcBef>
                <a:spcPts val="0"/>
              </a:spcBef>
              <a:spcAft>
                <a:spcPts val="0"/>
              </a:spcAft>
              <a:buClr>
                <a:srgbClr val="000000"/>
              </a:buClr>
              <a:buSzPts val="2000"/>
              <a:buChar char="●"/>
            </a:pPr>
            <a:r>
              <a:rPr lang="en-US" sz="2000" dirty="0">
                <a:solidFill>
                  <a:schemeClr val="dk1"/>
                </a:solidFill>
              </a:rPr>
              <a:t>Any project can contain one or more modules</a:t>
            </a:r>
            <a:endParaRPr sz="2000" dirty="0">
              <a:solidFill>
                <a:schemeClr val="dk1"/>
              </a:solidFill>
            </a:endParaRPr>
          </a:p>
          <a:p>
            <a:pPr marL="342900" lvl="0" indent="-292100" algn="l" rtl="0">
              <a:lnSpc>
                <a:spcPct val="115000"/>
              </a:lnSpc>
              <a:spcBef>
                <a:spcPts val="0"/>
              </a:spcBef>
              <a:spcAft>
                <a:spcPts val="0"/>
              </a:spcAft>
              <a:buClr>
                <a:srgbClr val="000000"/>
              </a:buClr>
              <a:buSzPts val="2000"/>
              <a:buChar char="●"/>
            </a:pPr>
            <a:endParaRPr lang="en-US" sz="2000" dirty="0">
              <a:solidFill>
                <a:schemeClr val="dk1"/>
              </a:solidFill>
            </a:endParaRPr>
          </a:p>
          <a:p>
            <a:pPr marL="342900" lvl="0" indent="-292100" algn="l" rtl="0">
              <a:lnSpc>
                <a:spcPct val="115000"/>
              </a:lnSpc>
              <a:spcBef>
                <a:spcPts val="0"/>
              </a:spcBef>
              <a:spcAft>
                <a:spcPts val="0"/>
              </a:spcAft>
              <a:buClr>
                <a:srgbClr val="000000"/>
              </a:buClr>
              <a:buSzPts val="2000"/>
              <a:buChar char="●"/>
            </a:pPr>
            <a:r>
              <a:rPr lang="en-US" sz="2000" dirty="0">
                <a:solidFill>
                  <a:schemeClr val="dk1"/>
                </a:solidFill>
              </a:rPr>
              <a:t>Parent module can reference nested modules</a:t>
            </a:r>
            <a:endParaRPr sz="2000" dirty="0">
              <a:solidFill>
                <a:schemeClr val="dk1"/>
              </a:solidFill>
            </a:endParaRPr>
          </a:p>
          <a:p>
            <a:pPr marL="342900" lvl="0" indent="-292100" algn="l" rtl="0">
              <a:lnSpc>
                <a:spcPct val="115000"/>
              </a:lnSpc>
              <a:spcBef>
                <a:spcPts val="0"/>
              </a:spcBef>
              <a:spcAft>
                <a:spcPts val="0"/>
              </a:spcAft>
              <a:buClr>
                <a:srgbClr val="000000"/>
              </a:buClr>
              <a:buSzPts val="2000"/>
              <a:buChar char="●"/>
            </a:pPr>
            <a:endParaRPr lang="en-US" sz="2000" dirty="0">
              <a:solidFill>
                <a:schemeClr val="dk1"/>
              </a:solidFill>
            </a:endParaRPr>
          </a:p>
          <a:p>
            <a:pPr marL="342900" lvl="0" indent="-292100" algn="l" rtl="0">
              <a:lnSpc>
                <a:spcPct val="115000"/>
              </a:lnSpc>
              <a:spcBef>
                <a:spcPts val="0"/>
              </a:spcBef>
              <a:spcAft>
                <a:spcPts val="0"/>
              </a:spcAft>
              <a:buClr>
                <a:srgbClr val="000000"/>
              </a:buClr>
              <a:buSzPts val="2000"/>
              <a:buChar char="●"/>
            </a:pPr>
            <a:r>
              <a:rPr lang="en-US" sz="2000" dirty="0">
                <a:solidFill>
                  <a:schemeClr val="dk1"/>
                </a:solidFill>
              </a:rPr>
              <a:t>Modules can be defined in the local filesystem or remote source (</a:t>
            </a:r>
            <a:r>
              <a:rPr lang="en-US" sz="2000" dirty="0" err="1">
                <a:solidFill>
                  <a:schemeClr val="dk1"/>
                </a:solidFill>
              </a:rPr>
              <a:t>Github</a:t>
            </a:r>
            <a:r>
              <a:rPr lang="en-US" sz="2000" dirty="0">
                <a:solidFill>
                  <a:schemeClr val="dk1"/>
                </a:solidFill>
              </a:rPr>
              <a:t>, terraform registry, </a:t>
            </a:r>
            <a:r>
              <a:rPr lang="en-US" sz="2000" dirty="0" err="1">
                <a:solidFill>
                  <a:schemeClr val="dk1"/>
                </a:solidFill>
              </a:rPr>
              <a:t>etc</a:t>
            </a:r>
            <a:r>
              <a:rPr lang="en-US" sz="2000" dirty="0">
                <a:solidFill>
                  <a:schemeClr val="dk1"/>
                </a:solidFill>
              </a:rPr>
              <a:t>…)</a:t>
            </a:r>
            <a:endParaRPr sz="2000" dirty="0">
              <a:solidFill>
                <a:schemeClr val="dk1"/>
              </a:solidFill>
            </a:endParaRPr>
          </a:p>
          <a:p>
            <a:pPr marL="0" marR="0" lvl="0" indent="0" algn="l" rtl="0">
              <a:lnSpc>
                <a:spcPct val="115000"/>
              </a:lnSpc>
              <a:spcBef>
                <a:spcPts val="0"/>
              </a:spcBef>
              <a:spcAft>
                <a:spcPts val="0"/>
              </a:spcAft>
              <a:buNone/>
            </a:pPr>
            <a:endParaRPr sz="2000" dirty="0">
              <a:solidFill>
                <a:srgbClr val="000000"/>
              </a:solidFill>
            </a:endParaRPr>
          </a:p>
        </p:txBody>
      </p:sp>
      <p:sp>
        <p:nvSpPr>
          <p:cNvPr id="501" name="Google Shape;501;p72"/>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59</a:t>
            </a:fld>
            <a:endParaRPr/>
          </a:p>
        </p:txBody>
      </p:sp>
      <p:sp>
        <p:nvSpPr>
          <p:cNvPr id="499" name="Google Shape;499;p72"/>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Modules</a:t>
            </a:r>
            <a:endParaRPr b="1">
              <a:latin typeface="Helvetica Neue"/>
              <a:ea typeface="Helvetica Neue"/>
              <a:cs typeface="Helvetica Neue"/>
              <a:sym typeface="Helvetica Neue"/>
            </a:endParaRPr>
          </a:p>
        </p:txBody>
      </p:sp>
      <p:pic>
        <p:nvPicPr>
          <p:cNvPr id="4" name="Picture 3">
            <a:extLst>
              <a:ext uri="{FF2B5EF4-FFF2-40B4-BE49-F238E27FC236}">
                <a16:creationId xmlns:a16="http://schemas.microsoft.com/office/drawing/2014/main" id="{301EA3A9-6AAA-4F54-8814-740A02B4BB33}"/>
              </a:ext>
            </a:extLst>
          </p:cNvPr>
          <p:cNvPicPr>
            <a:picLocks noChangeAspect="1"/>
          </p:cNvPicPr>
          <p:nvPr/>
        </p:nvPicPr>
        <p:blipFill>
          <a:blip r:embed="rId3"/>
          <a:stretch>
            <a:fillRect/>
          </a:stretch>
        </p:blipFill>
        <p:spPr>
          <a:xfrm>
            <a:off x="5998349" y="950512"/>
            <a:ext cx="2819400" cy="39528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txBox="1">
            <a:spLocks noGrp="1"/>
          </p:cNvSpPr>
          <p:nvPr>
            <p:ph type="title"/>
          </p:nvPr>
        </p:nvSpPr>
        <p:spPr>
          <a:xfrm>
            <a:off x="714373" y="243000"/>
            <a:ext cx="8424000" cy="681038"/>
          </a:xfrm>
          <a:prstGeom prst="rect">
            <a:avLst/>
          </a:prstGeom>
          <a:noFill/>
          <a:ln>
            <a:noFill/>
          </a:ln>
        </p:spPr>
        <p:txBody>
          <a:bodyPr spcFirstLastPara="1" wrap="square" lIns="68569" tIns="34275" rIns="68569" bIns="34275" anchor="ctr" anchorCtr="0">
            <a:noAutofit/>
          </a:bodyPr>
          <a:lstStyle/>
          <a:p>
            <a:pPr>
              <a:buSzPts val="3200"/>
            </a:pPr>
            <a:r>
              <a:rPr lang="en-US" b="1">
                <a:latin typeface="Helvetica Neue"/>
                <a:ea typeface="Helvetica Neue"/>
                <a:cs typeface="Helvetica Neue"/>
                <a:sym typeface="Helvetica Neue"/>
              </a:rPr>
              <a:t>Note About Virtual Trainings</a:t>
            </a:r>
            <a:endParaRPr b="1">
              <a:latin typeface="Helvetica Neue"/>
              <a:ea typeface="Helvetica Neue"/>
              <a:cs typeface="Helvetica Neue"/>
              <a:sym typeface="Helvetica Neue"/>
            </a:endParaRPr>
          </a:p>
        </p:txBody>
      </p:sp>
      <p:sp>
        <p:nvSpPr>
          <p:cNvPr id="127" name="Google Shape;127;p5"/>
          <p:cNvSpPr txBox="1">
            <a:spLocks noGrp="1"/>
          </p:cNvSpPr>
          <p:nvPr>
            <p:ph type="body" idx="1"/>
          </p:nvPr>
        </p:nvSpPr>
        <p:spPr>
          <a:xfrm>
            <a:off x="621000" y="1134000"/>
            <a:ext cx="7884000" cy="2820825"/>
          </a:xfrm>
          <a:prstGeom prst="rect">
            <a:avLst/>
          </a:prstGeom>
          <a:noFill/>
          <a:ln>
            <a:noFill/>
          </a:ln>
        </p:spPr>
        <p:txBody>
          <a:bodyPr spcFirstLastPara="1" wrap="square" lIns="67500" tIns="35100" rIns="68569" bIns="34275" anchor="t" anchorCtr="0">
            <a:noAutofit/>
          </a:bodyPr>
          <a:lstStyle/>
          <a:p>
            <a:pPr marL="342900" indent="0" algn="ctr">
              <a:spcBef>
                <a:spcPts val="0"/>
              </a:spcBef>
              <a:buSzPts val="2400"/>
              <a:buNone/>
            </a:pPr>
            <a:endParaRPr sz="3600" dirty="0"/>
          </a:p>
          <a:p>
            <a:pPr marL="342900" indent="0" algn="ctr">
              <a:spcBef>
                <a:spcPts val="0"/>
              </a:spcBef>
              <a:buSzPts val="2400"/>
              <a:buNone/>
            </a:pPr>
            <a:endParaRPr sz="3600" dirty="0"/>
          </a:p>
          <a:p>
            <a:pPr marL="0" indent="0">
              <a:spcBef>
                <a:spcPts val="0"/>
              </a:spcBef>
              <a:buSzPts val="2400"/>
              <a:buNone/>
            </a:pPr>
            <a:endParaRPr dirty="0"/>
          </a:p>
        </p:txBody>
      </p:sp>
      <p:sp>
        <p:nvSpPr>
          <p:cNvPr id="128" name="Google Shape;128;p5"/>
          <p:cNvSpPr txBox="1">
            <a:spLocks noGrp="1"/>
          </p:cNvSpPr>
          <p:nvPr>
            <p:ph type="sldNum" idx="12"/>
          </p:nvPr>
        </p:nvSpPr>
        <p:spPr>
          <a:xfrm>
            <a:off x="8505000" y="4902994"/>
            <a:ext cx="625550" cy="223841"/>
          </a:xfrm>
          <a:prstGeom prst="rect">
            <a:avLst/>
          </a:prstGeom>
          <a:noFill/>
          <a:ln>
            <a:noFill/>
          </a:ln>
        </p:spPr>
        <p:txBody>
          <a:bodyPr spcFirstLastPara="1" wrap="square" lIns="68569" tIns="34275" rIns="68569" bIns="34275" anchor="ctr" anchorCtr="0">
            <a:noAutofit/>
          </a:bodyPr>
          <a:lstStyle/>
          <a:p>
            <a:pPr>
              <a:buSzPts val="1600"/>
            </a:pPr>
            <a:fld id="{00000000-1234-1234-1234-123412341234}" type="slidenum">
              <a:rPr lang="en-US"/>
              <a:pPr>
                <a:buSzPts val="1600"/>
              </a:pPr>
              <a:t>6</a:t>
            </a:fld>
            <a:endParaRPr/>
          </a:p>
        </p:txBody>
      </p:sp>
      <p:pic>
        <p:nvPicPr>
          <p:cNvPr id="129" name="Google Shape;129;p5"/>
          <p:cNvPicPr preferRelativeResize="0"/>
          <p:nvPr/>
        </p:nvPicPr>
        <p:blipFill rotWithShape="1">
          <a:blip r:embed="rId3">
            <a:alphaModFix/>
          </a:blip>
          <a:srcRect/>
          <a:stretch/>
        </p:blipFill>
        <p:spPr>
          <a:xfrm>
            <a:off x="333938" y="1681387"/>
            <a:ext cx="3427725" cy="2283911"/>
          </a:xfrm>
          <a:prstGeom prst="rect">
            <a:avLst/>
          </a:prstGeom>
          <a:noFill/>
          <a:ln>
            <a:noFill/>
          </a:ln>
        </p:spPr>
      </p:pic>
      <p:pic>
        <p:nvPicPr>
          <p:cNvPr id="130" name="Google Shape;130;p5"/>
          <p:cNvPicPr preferRelativeResize="0"/>
          <p:nvPr/>
        </p:nvPicPr>
        <p:blipFill rotWithShape="1">
          <a:blip r:embed="rId4">
            <a:alphaModFix/>
          </a:blip>
          <a:srcRect/>
          <a:stretch/>
        </p:blipFill>
        <p:spPr>
          <a:xfrm>
            <a:off x="5323144" y="1715325"/>
            <a:ext cx="3427728" cy="2283920"/>
          </a:xfrm>
          <a:prstGeom prst="rect">
            <a:avLst/>
          </a:prstGeom>
          <a:noFill/>
          <a:ln>
            <a:noFill/>
          </a:ln>
        </p:spPr>
      </p:pic>
      <p:pic>
        <p:nvPicPr>
          <p:cNvPr id="131" name="Google Shape;131;p5"/>
          <p:cNvPicPr preferRelativeResize="0"/>
          <p:nvPr/>
        </p:nvPicPr>
        <p:blipFill rotWithShape="1">
          <a:blip r:embed="rId5">
            <a:alphaModFix/>
          </a:blip>
          <a:srcRect/>
          <a:stretch/>
        </p:blipFill>
        <p:spPr>
          <a:xfrm>
            <a:off x="3926485" y="2452163"/>
            <a:ext cx="1396669" cy="742369"/>
          </a:xfrm>
          <a:prstGeom prst="rect">
            <a:avLst/>
          </a:prstGeom>
          <a:noFill/>
          <a:ln>
            <a:noFill/>
          </a:ln>
        </p:spPr>
      </p:pic>
      <p:sp>
        <p:nvSpPr>
          <p:cNvPr id="132" name="Google Shape;132;p5"/>
          <p:cNvSpPr txBox="1"/>
          <p:nvPr/>
        </p:nvSpPr>
        <p:spPr>
          <a:xfrm>
            <a:off x="5323144" y="4083900"/>
            <a:ext cx="3273656" cy="361350"/>
          </a:xfrm>
          <a:prstGeom prst="rect">
            <a:avLst/>
          </a:prstGeom>
          <a:noFill/>
          <a:ln>
            <a:noFill/>
          </a:ln>
        </p:spPr>
        <p:txBody>
          <a:bodyPr spcFirstLastPara="1" wrap="square" lIns="68569" tIns="68569" rIns="68569" bIns="68569" anchor="t" anchorCtr="0">
            <a:noAutofit/>
          </a:bodyPr>
          <a:lstStyle/>
          <a:p>
            <a:pPr algn="ctr">
              <a:buSzPts val="2400"/>
            </a:pPr>
            <a:r>
              <a:rPr lang="en-US" sz="1800" dirty="0">
                <a:latin typeface="Helvetica Neue Light"/>
                <a:ea typeface="Helvetica Neue Light"/>
                <a:cs typeface="Helvetica Neue Light"/>
                <a:sym typeface="Helvetica Neue Light"/>
              </a:rPr>
              <a:t>...what we’ve got</a:t>
            </a:r>
            <a:endParaRPr sz="1800" dirty="0">
              <a:latin typeface="Helvetica Neue Light"/>
              <a:ea typeface="Helvetica Neue Light"/>
              <a:cs typeface="Helvetica Neue Light"/>
              <a:sym typeface="Helvetica Neue Light"/>
            </a:endParaRPr>
          </a:p>
        </p:txBody>
      </p:sp>
      <p:sp>
        <p:nvSpPr>
          <p:cNvPr id="9" name="Google Shape;132;p5">
            <a:extLst>
              <a:ext uri="{FF2B5EF4-FFF2-40B4-BE49-F238E27FC236}">
                <a16:creationId xmlns:a16="http://schemas.microsoft.com/office/drawing/2014/main" id="{F75CC3EF-13A7-485D-AEA9-327E7CF01E95}"/>
              </a:ext>
            </a:extLst>
          </p:cNvPr>
          <p:cNvSpPr txBox="1"/>
          <p:nvPr/>
        </p:nvSpPr>
        <p:spPr>
          <a:xfrm>
            <a:off x="333938" y="4083900"/>
            <a:ext cx="3273656" cy="361350"/>
          </a:xfrm>
          <a:prstGeom prst="rect">
            <a:avLst/>
          </a:prstGeom>
          <a:noFill/>
          <a:ln>
            <a:noFill/>
          </a:ln>
        </p:spPr>
        <p:txBody>
          <a:bodyPr spcFirstLastPara="1" wrap="square" lIns="68569" tIns="68569" rIns="68569" bIns="68569" anchor="t" anchorCtr="0">
            <a:noAutofit/>
          </a:bodyPr>
          <a:lstStyle/>
          <a:p>
            <a:pPr lvl="0" algn="ctr">
              <a:buSzPts val="2400"/>
            </a:pPr>
            <a:r>
              <a:rPr lang="en-US" sz="1800" dirty="0">
                <a:latin typeface="Helvetica Neue Light"/>
                <a:ea typeface="Helvetica Neue Light"/>
                <a:cs typeface="Helvetica Neue Light"/>
                <a:sym typeface="Helvetica Neue Light"/>
              </a:rPr>
              <a:t>What we want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31"/>
                                        </p:tgtEl>
                                        <p:attrNameLst>
                                          <p:attrName>style.visibility</p:attrName>
                                        </p:attrNameLst>
                                      </p:cBhvr>
                                      <p:to>
                                        <p:strVal val="visible"/>
                                      </p:to>
                                    </p:set>
                                    <p:animEffect transition="in" filter="fade">
                                      <p:cBhvr>
                                        <p:cTn id="9" dur="2500"/>
                                        <p:tgtEl>
                                          <p:spTgt spid="131"/>
                                        </p:tgtEl>
                                      </p:cBhvr>
                                    </p:animEffect>
                                  </p:childTnLst>
                                </p:cTn>
                              </p:par>
                              <p:par>
                                <p:cTn id="10" presetID="10" presetClass="entr" presetSubtype="0" fill="hold" nodeType="withEffect">
                                  <p:stCondLst>
                                    <p:cond delay="0"/>
                                  </p:stCondLst>
                                  <p:childTnLst>
                                    <p:set>
                                      <p:cBhvr>
                                        <p:cTn id="11" dur="1" fill="hold">
                                          <p:stCondLst>
                                            <p:cond delay="0"/>
                                          </p:stCondLst>
                                        </p:cTn>
                                        <p:tgtEl>
                                          <p:spTgt spid="130"/>
                                        </p:tgtEl>
                                        <p:attrNameLst>
                                          <p:attrName>style.visibility</p:attrName>
                                        </p:attrNameLst>
                                      </p:cBhvr>
                                      <p:to>
                                        <p:strVal val="visible"/>
                                      </p:to>
                                    </p:set>
                                    <p:animEffect transition="in" filter="fade">
                                      <p:cBhvr>
                                        <p:cTn id="12" dur="1000"/>
                                        <p:tgtEl>
                                          <p:spTgt spid="130"/>
                                        </p:tgtEl>
                                      </p:cBhvr>
                                    </p:animEffect>
                                  </p:childTnLst>
                                </p:cTn>
                              </p:par>
                              <p:par>
                                <p:cTn id="13" presetID="10" presetClass="entr" presetSubtype="0" fill="hold" nodeType="withEffect">
                                  <p:stCondLst>
                                    <p:cond delay="0"/>
                                  </p:stCondLst>
                                  <p:childTnLst>
                                    <p:set>
                                      <p:cBhvr>
                                        <p:cTn id="14" dur="1" fill="hold">
                                          <p:stCondLst>
                                            <p:cond delay="0"/>
                                          </p:stCondLst>
                                        </p:cTn>
                                        <p:tgtEl>
                                          <p:spTgt spid="132"/>
                                        </p:tgtEl>
                                        <p:attrNameLst>
                                          <p:attrName>style.visibility</p:attrName>
                                        </p:attrNameLst>
                                      </p:cBhvr>
                                      <p:to>
                                        <p:strVal val="visible"/>
                                      </p:to>
                                    </p:set>
                                    <p:animEffect transition="in" filter="fade">
                                      <p:cBhvr>
                                        <p:cTn id="15" dur="10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73"/>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Modules</a:t>
            </a:r>
            <a:endParaRPr b="1">
              <a:latin typeface="Helvetica Neue"/>
              <a:ea typeface="Helvetica Neue"/>
              <a:cs typeface="Helvetica Neue"/>
              <a:sym typeface="Helvetica Neue"/>
            </a:endParaRPr>
          </a:p>
        </p:txBody>
      </p:sp>
      <p:sp>
        <p:nvSpPr>
          <p:cNvPr id="507" name="Google Shape;507;p73"/>
          <p:cNvSpPr txBox="1">
            <a:spLocks noGrp="1"/>
          </p:cNvSpPr>
          <p:nvPr>
            <p:ph type="body" idx="1"/>
          </p:nvPr>
        </p:nvSpPr>
        <p:spPr>
          <a:xfrm>
            <a:off x="626625" y="1184625"/>
            <a:ext cx="8026800" cy="3436800"/>
          </a:xfrm>
          <a:prstGeom prst="rect">
            <a:avLst/>
          </a:prstGeom>
          <a:noFill/>
          <a:ln>
            <a:noFill/>
          </a:ln>
        </p:spPr>
        <p:txBody>
          <a:bodyPr spcFirstLastPara="1" wrap="square" lIns="67500" tIns="35100" rIns="68575" bIns="34275" anchor="t" anchorCtr="0">
            <a:noAutofit/>
          </a:bodyPr>
          <a:lstStyle/>
          <a:p>
            <a:pPr marL="342900" lvl="0" indent="-292100" algn="l" rtl="0">
              <a:lnSpc>
                <a:spcPct val="115000"/>
              </a:lnSpc>
              <a:spcBef>
                <a:spcPts val="0"/>
              </a:spcBef>
              <a:spcAft>
                <a:spcPts val="0"/>
              </a:spcAft>
              <a:buClr>
                <a:srgbClr val="000000"/>
              </a:buClr>
              <a:buSzPts val="2000"/>
              <a:buChar char="●"/>
            </a:pPr>
            <a:r>
              <a:rPr lang="en-US" sz="2000" dirty="0">
                <a:solidFill>
                  <a:schemeClr val="dk1"/>
                </a:solidFill>
              </a:rPr>
              <a:t>Publish modules in </a:t>
            </a:r>
            <a:r>
              <a:rPr lang="en-US" sz="2000" u="sng" dirty="0">
                <a:solidFill>
                  <a:schemeClr val="hlink"/>
                </a:solidFill>
                <a:hlinkClick r:id="rId3"/>
              </a:rPr>
              <a:t>Terraform registry</a:t>
            </a:r>
            <a:r>
              <a:rPr lang="en-US" sz="2000" dirty="0">
                <a:solidFill>
                  <a:schemeClr val="dk1"/>
                </a:solidFill>
              </a:rPr>
              <a:t> to make them easy to find</a:t>
            </a:r>
            <a:endParaRPr sz="2000" dirty="0">
              <a:solidFill>
                <a:schemeClr val="dk1"/>
              </a:solidFill>
            </a:endParaRPr>
          </a:p>
          <a:p>
            <a:pPr marL="685800" lvl="1" indent="-292100" algn="l" rtl="0">
              <a:lnSpc>
                <a:spcPct val="115000"/>
              </a:lnSpc>
              <a:spcBef>
                <a:spcPts val="0"/>
              </a:spcBef>
              <a:spcAft>
                <a:spcPts val="0"/>
              </a:spcAft>
              <a:buClr>
                <a:srgbClr val="000000"/>
              </a:buClr>
              <a:buSzPts val="2000"/>
              <a:buChar char="○"/>
            </a:pPr>
            <a:r>
              <a:rPr lang="en-US" sz="2000" b="1" dirty="0">
                <a:solidFill>
                  <a:schemeClr val="dk1"/>
                </a:solidFill>
                <a:latin typeface="Consolas"/>
                <a:ea typeface="Consolas"/>
                <a:cs typeface="Consolas"/>
                <a:sym typeface="Consolas"/>
              </a:rPr>
              <a:t>Source</a:t>
            </a:r>
            <a:r>
              <a:rPr lang="en-US" sz="2000" dirty="0">
                <a:solidFill>
                  <a:schemeClr val="dk1"/>
                </a:solidFill>
              </a:rPr>
              <a:t> attribute identifies location of module, e.g.,</a:t>
            </a:r>
            <a:endParaRPr sz="2000" dirty="0">
              <a:solidFill>
                <a:schemeClr val="dk1"/>
              </a:solidFill>
            </a:endParaRPr>
          </a:p>
          <a:p>
            <a:pPr marL="0" lvl="0" indent="0" algn="l" rtl="0">
              <a:lnSpc>
                <a:spcPct val="115000"/>
              </a:lnSpc>
              <a:spcBef>
                <a:spcPts val="0"/>
              </a:spcBef>
              <a:spcAft>
                <a:spcPts val="0"/>
              </a:spcAft>
              <a:buNone/>
            </a:pPr>
            <a:endParaRPr sz="2000" dirty="0">
              <a:solidFill>
                <a:schemeClr val="dk1"/>
              </a:solidFill>
            </a:endParaRPr>
          </a:p>
          <a:p>
            <a:pPr marL="342900" lvl="0" indent="-292100" algn="l" rtl="0">
              <a:lnSpc>
                <a:spcPct val="115000"/>
              </a:lnSpc>
              <a:spcBef>
                <a:spcPts val="0"/>
              </a:spcBef>
              <a:spcAft>
                <a:spcPts val="0"/>
              </a:spcAft>
              <a:buClr>
                <a:srgbClr val="000000"/>
              </a:buClr>
              <a:buSzPts val="2000"/>
              <a:buChar char="●"/>
            </a:pPr>
            <a:r>
              <a:rPr lang="en-US" sz="2000" dirty="0">
                <a:solidFill>
                  <a:schemeClr val="dk1"/>
                </a:solidFill>
              </a:rPr>
              <a:t>Most attributes of a module are input variables passed in from parent</a:t>
            </a:r>
            <a:endParaRPr sz="2000" dirty="0">
              <a:solidFill>
                <a:schemeClr val="dk1"/>
              </a:solidFill>
            </a:endParaRPr>
          </a:p>
          <a:p>
            <a:pPr marL="342900" lvl="0" indent="-292100" algn="l" rtl="0">
              <a:lnSpc>
                <a:spcPct val="115000"/>
              </a:lnSpc>
              <a:spcBef>
                <a:spcPts val="0"/>
              </a:spcBef>
              <a:spcAft>
                <a:spcPts val="0"/>
              </a:spcAft>
              <a:buClr>
                <a:srgbClr val="000000"/>
              </a:buClr>
              <a:buSzPts val="2000"/>
              <a:buChar char="●"/>
            </a:pPr>
            <a:endParaRPr lang="en-US" sz="2000" dirty="0">
              <a:solidFill>
                <a:schemeClr val="dk1"/>
              </a:solidFill>
            </a:endParaRPr>
          </a:p>
          <a:p>
            <a:pPr marL="342900" lvl="0" indent="-292100" algn="l" rtl="0">
              <a:lnSpc>
                <a:spcPct val="115000"/>
              </a:lnSpc>
              <a:spcBef>
                <a:spcPts val="0"/>
              </a:spcBef>
              <a:spcAft>
                <a:spcPts val="0"/>
              </a:spcAft>
              <a:buClr>
                <a:srgbClr val="000000"/>
              </a:buClr>
              <a:buSzPts val="2000"/>
              <a:buChar char="●"/>
            </a:pPr>
            <a:r>
              <a:rPr lang="en-US" sz="2000" dirty="0">
                <a:solidFill>
                  <a:schemeClr val="dk1"/>
                </a:solidFill>
              </a:rPr>
              <a:t>Module’s outputs can be accessed and used by parent (and passed to other child modules of the parent)</a:t>
            </a:r>
            <a:endParaRPr sz="2000" dirty="0">
              <a:solidFill>
                <a:schemeClr val="dk1"/>
              </a:solidFill>
            </a:endParaRPr>
          </a:p>
          <a:p>
            <a:pPr marL="342900" marR="0" lvl="0" indent="0" algn="l" rtl="0">
              <a:lnSpc>
                <a:spcPct val="115000"/>
              </a:lnSpc>
              <a:spcBef>
                <a:spcPts val="0"/>
              </a:spcBef>
              <a:spcAft>
                <a:spcPts val="0"/>
              </a:spcAft>
              <a:buNone/>
            </a:pPr>
            <a:endParaRPr sz="2000" dirty="0">
              <a:solidFill>
                <a:srgbClr val="000000"/>
              </a:solidFill>
            </a:endParaRPr>
          </a:p>
        </p:txBody>
      </p:sp>
      <p:sp>
        <p:nvSpPr>
          <p:cNvPr id="508" name="Google Shape;508;p73"/>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60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74"/>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Module Sources</a:t>
            </a:r>
            <a:endParaRPr b="1">
              <a:latin typeface="Helvetica Neue"/>
              <a:ea typeface="Helvetica Neue"/>
              <a:cs typeface="Helvetica Neue"/>
              <a:sym typeface="Helvetica Neue"/>
            </a:endParaRPr>
          </a:p>
        </p:txBody>
      </p:sp>
      <p:sp>
        <p:nvSpPr>
          <p:cNvPr id="515" name="Google Shape;515;p74"/>
          <p:cNvSpPr txBox="1">
            <a:spLocks noGrp="1"/>
          </p:cNvSpPr>
          <p:nvPr>
            <p:ph type="body" idx="1"/>
          </p:nvPr>
        </p:nvSpPr>
        <p:spPr>
          <a:xfrm>
            <a:off x="626625" y="1184616"/>
            <a:ext cx="7884000" cy="3436800"/>
          </a:xfrm>
          <a:prstGeom prst="rect">
            <a:avLst/>
          </a:prstGeom>
          <a:noFill/>
          <a:ln>
            <a:noFill/>
          </a:ln>
        </p:spPr>
        <p:txBody>
          <a:bodyPr spcFirstLastPara="1" wrap="square" lIns="67500" tIns="35100" rIns="68575" bIns="34275" anchor="t" anchorCtr="0">
            <a:noAutofit/>
          </a:bodyPr>
          <a:lstStyle/>
          <a:p>
            <a:pPr marL="342900" marR="0" lvl="0" indent="-279400" algn="l" rtl="0">
              <a:lnSpc>
                <a:spcPct val="115000"/>
              </a:lnSpc>
              <a:spcBef>
                <a:spcPts val="0"/>
              </a:spcBef>
              <a:spcAft>
                <a:spcPts val="0"/>
              </a:spcAft>
              <a:buClr>
                <a:srgbClr val="000000"/>
              </a:buClr>
              <a:buSzPts val="1800"/>
              <a:buChar char="●"/>
            </a:pPr>
            <a:r>
              <a:rPr lang="en-US" dirty="0">
                <a:solidFill>
                  <a:srgbClr val="000000"/>
                </a:solidFill>
              </a:rPr>
              <a:t>Terraform allows the user to pull modules from various locations</a:t>
            </a:r>
            <a:endParaRPr dirty="0">
              <a:solidFill>
                <a:srgbClr val="000000"/>
              </a:solidFill>
            </a:endParaRPr>
          </a:p>
          <a:p>
            <a:pPr marL="685800" marR="0" lvl="1" indent="-273050" algn="l" rtl="0">
              <a:lnSpc>
                <a:spcPct val="115000"/>
              </a:lnSpc>
              <a:spcBef>
                <a:spcPts val="0"/>
              </a:spcBef>
              <a:spcAft>
                <a:spcPts val="0"/>
              </a:spcAft>
              <a:buClr>
                <a:srgbClr val="000000"/>
              </a:buClr>
              <a:buSzPts val="1700"/>
              <a:buChar char="○"/>
            </a:pPr>
            <a:r>
              <a:rPr lang="en-US" dirty="0">
                <a:solidFill>
                  <a:srgbClr val="000000"/>
                </a:solidFill>
              </a:rPr>
              <a:t>Local paths</a:t>
            </a:r>
            <a:endParaRPr dirty="0">
              <a:solidFill>
                <a:srgbClr val="000000"/>
              </a:solidFill>
            </a:endParaRPr>
          </a:p>
          <a:p>
            <a:pPr marL="685800" marR="0" lvl="1" indent="-273050" algn="l" rtl="0">
              <a:lnSpc>
                <a:spcPct val="115000"/>
              </a:lnSpc>
              <a:spcBef>
                <a:spcPts val="0"/>
              </a:spcBef>
              <a:spcAft>
                <a:spcPts val="0"/>
              </a:spcAft>
              <a:buClr>
                <a:srgbClr val="000000"/>
              </a:buClr>
              <a:buSzPts val="1700"/>
              <a:buChar char="○"/>
            </a:pPr>
            <a:r>
              <a:rPr lang="en-US" dirty="0" err="1">
                <a:solidFill>
                  <a:srgbClr val="000000"/>
                </a:solidFill>
              </a:rPr>
              <a:t>Github</a:t>
            </a:r>
            <a:endParaRPr dirty="0">
              <a:solidFill>
                <a:srgbClr val="000000"/>
              </a:solidFill>
            </a:endParaRPr>
          </a:p>
          <a:p>
            <a:pPr marL="685800" marR="0" lvl="1" indent="-273050" algn="l" rtl="0">
              <a:lnSpc>
                <a:spcPct val="115000"/>
              </a:lnSpc>
              <a:spcBef>
                <a:spcPts val="0"/>
              </a:spcBef>
              <a:spcAft>
                <a:spcPts val="0"/>
              </a:spcAft>
              <a:buClr>
                <a:srgbClr val="000000"/>
              </a:buClr>
              <a:buSzPts val="1700"/>
              <a:buChar char="○"/>
            </a:pPr>
            <a:r>
              <a:rPr lang="en-US" dirty="0">
                <a:solidFill>
                  <a:srgbClr val="000000"/>
                </a:solidFill>
              </a:rPr>
              <a:t>Terraform Registry</a:t>
            </a:r>
            <a:endParaRPr dirty="0">
              <a:solidFill>
                <a:srgbClr val="000000"/>
              </a:solidFill>
            </a:endParaRPr>
          </a:p>
          <a:p>
            <a:pPr marL="685800" marR="0" lvl="1" indent="-273050" algn="l" rtl="0">
              <a:lnSpc>
                <a:spcPct val="115000"/>
              </a:lnSpc>
              <a:spcBef>
                <a:spcPts val="0"/>
              </a:spcBef>
              <a:spcAft>
                <a:spcPts val="0"/>
              </a:spcAft>
              <a:buClr>
                <a:srgbClr val="000000"/>
              </a:buClr>
              <a:buSzPts val="1700"/>
              <a:buChar char="○"/>
            </a:pPr>
            <a:r>
              <a:rPr lang="en-US" dirty="0">
                <a:solidFill>
                  <a:srgbClr val="000000"/>
                </a:solidFill>
              </a:rPr>
              <a:t>Bitbucket</a:t>
            </a:r>
            <a:endParaRPr dirty="0">
              <a:solidFill>
                <a:srgbClr val="000000"/>
              </a:solidFill>
            </a:endParaRPr>
          </a:p>
          <a:p>
            <a:pPr marL="685800" marR="0" lvl="1" indent="-273050" algn="l" rtl="0">
              <a:lnSpc>
                <a:spcPct val="115000"/>
              </a:lnSpc>
              <a:spcBef>
                <a:spcPts val="0"/>
              </a:spcBef>
              <a:spcAft>
                <a:spcPts val="0"/>
              </a:spcAft>
              <a:buClr>
                <a:srgbClr val="000000"/>
              </a:buClr>
              <a:buSzPts val="1700"/>
              <a:buChar char="○"/>
            </a:pPr>
            <a:r>
              <a:rPr lang="en-US" dirty="0">
                <a:solidFill>
                  <a:srgbClr val="000000"/>
                </a:solidFill>
              </a:rPr>
              <a:t>HTTP</a:t>
            </a:r>
            <a:endParaRPr dirty="0">
              <a:solidFill>
                <a:srgbClr val="000000"/>
              </a:solidFill>
            </a:endParaRPr>
          </a:p>
          <a:p>
            <a:pPr marL="685800" marR="0" lvl="1" indent="-273050" algn="l" rtl="0">
              <a:lnSpc>
                <a:spcPct val="115000"/>
              </a:lnSpc>
              <a:spcBef>
                <a:spcPts val="0"/>
              </a:spcBef>
              <a:spcAft>
                <a:spcPts val="0"/>
              </a:spcAft>
              <a:buClr>
                <a:srgbClr val="000000"/>
              </a:buClr>
              <a:buSzPts val="1700"/>
              <a:buChar char="○"/>
            </a:pPr>
            <a:r>
              <a:rPr lang="en-US" dirty="0">
                <a:solidFill>
                  <a:srgbClr val="000000"/>
                </a:solidFill>
              </a:rPr>
              <a:t>S3 Buckets</a:t>
            </a:r>
            <a:endParaRPr dirty="0">
              <a:solidFill>
                <a:srgbClr val="000000"/>
              </a:solidFill>
            </a:endParaRPr>
          </a:p>
          <a:p>
            <a:pPr marL="342900" marR="0" lvl="0" indent="0" algn="l" rtl="0">
              <a:lnSpc>
                <a:spcPct val="115000"/>
              </a:lnSpc>
              <a:spcBef>
                <a:spcPts val="0"/>
              </a:spcBef>
              <a:spcAft>
                <a:spcPts val="0"/>
              </a:spcAft>
              <a:buNone/>
            </a:pPr>
            <a:endParaRPr dirty="0">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dirty="0">
                <a:solidFill>
                  <a:srgbClr val="000000"/>
                </a:solidFill>
              </a:rPr>
              <a:t>More info</a:t>
            </a:r>
            <a:endParaRPr dirty="0">
              <a:solidFill>
                <a:srgbClr val="000000"/>
              </a:solidFill>
            </a:endParaRPr>
          </a:p>
          <a:p>
            <a:pPr marL="685800" marR="0" lvl="1" indent="-273050" algn="l" rtl="0">
              <a:lnSpc>
                <a:spcPct val="115000"/>
              </a:lnSpc>
              <a:spcBef>
                <a:spcPts val="0"/>
              </a:spcBef>
              <a:spcAft>
                <a:spcPts val="0"/>
              </a:spcAft>
              <a:buClr>
                <a:srgbClr val="000000"/>
              </a:buClr>
              <a:buSzPts val="1700"/>
              <a:buChar char="○"/>
            </a:pPr>
            <a:r>
              <a:rPr lang="en-US" u="sng" dirty="0">
                <a:solidFill>
                  <a:schemeClr val="hlink"/>
                </a:solidFill>
                <a:hlinkClick r:id="rId3"/>
              </a:rPr>
              <a:t>https://www.terraform.io/docs/modules/sources.html</a:t>
            </a:r>
            <a:r>
              <a:rPr lang="en-US" dirty="0">
                <a:solidFill>
                  <a:srgbClr val="000000"/>
                </a:solidFill>
              </a:rPr>
              <a:t> </a:t>
            </a:r>
            <a:endParaRPr dirty="0">
              <a:solidFill>
                <a:srgbClr val="000000"/>
              </a:solidFill>
            </a:endParaRPr>
          </a:p>
        </p:txBody>
      </p:sp>
      <p:sp>
        <p:nvSpPr>
          <p:cNvPr id="516" name="Google Shape;516;p74"/>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61</a:t>
            </a:fld>
            <a:endParaRPr/>
          </a:p>
        </p:txBody>
      </p:sp>
      <p:pic>
        <p:nvPicPr>
          <p:cNvPr id="517" name="Google Shape;517;p74"/>
          <p:cNvPicPr preferRelativeResize="0"/>
          <p:nvPr/>
        </p:nvPicPr>
        <p:blipFill>
          <a:blip r:embed="rId4">
            <a:alphaModFix/>
          </a:blip>
          <a:stretch>
            <a:fillRect/>
          </a:stretch>
        </p:blipFill>
        <p:spPr>
          <a:xfrm>
            <a:off x="3621324" y="2524000"/>
            <a:ext cx="3278275" cy="1383600"/>
          </a:xfrm>
          <a:prstGeom prst="rect">
            <a:avLst/>
          </a:prstGeom>
          <a:noFill/>
          <a:ln>
            <a:noFill/>
          </a:ln>
        </p:spPr>
      </p:pic>
      <p:pic>
        <p:nvPicPr>
          <p:cNvPr id="518" name="Google Shape;518;p74"/>
          <p:cNvPicPr preferRelativeResize="0"/>
          <p:nvPr/>
        </p:nvPicPr>
        <p:blipFill>
          <a:blip r:embed="rId5">
            <a:alphaModFix/>
          </a:blip>
          <a:stretch>
            <a:fillRect/>
          </a:stretch>
        </p:blipFill>
        <p:spPr>
          <a:xfrm>
            <a:off x="3475331" y="1528292"/>
            <a:ext cx="3479242" cy="9516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75"/>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Module Example</a:t>
            </a:r>
            <a:endParaRPr b="1">
              <a:latin typeface="Helvetica Neue"/>
              <a:ea typeface="Helvetica Neue"/>
              <a:cs typeface="Helvetica Neue"/>
              <a:sym typeface="Helvetica Neue"/>
            </a:endParaRPr>
          </a:p>
        </p:txBody>
      </p:sp>
      <p:sp>
        <p:nvSpPr>
          <p:cNvPr id="524" name="Google Shape;524;p75"/>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62</a:t>
            </a:fld>
            <a:endParaRPr/>
          </a:p>
        </p:txBody>
      </p:sp>
      <p:sp>
        <p:nvSpPr>
          <p:cNvPr id="525" name="Google Shape;525;p75"/>
          <p:cNvSpPr txBox="1">
            <a:spLocks noGrp="1"/>
          </p:cNvSpPr>
          <p:nvPr>
            <p:ph type="body" idx="1"/>
          </p:nvPr>
        </p:nvSpPr>
        <p:spPr>
          <a:xfrm>
            <a:off x="0" y="924075"/>
            <a:ext cx="9144000" cy="3978900"/>
          </a:xfrm>
          <a:prstGeom prst="rect">
            <a:avLst/>
          </a:prstGeom>
          <a:solidFill>
            <a:srgbClr val="000000"/>
          </a:solidFill>
          <a:ln>
            <a:noFill/>
          </a:ln>
        </p:spPr>
        <p:txBody>
          <a:bodyPr spcFirstLastPara="1" wrap="square" lIns="342900" tIns="308600" rIns="342900" bIns="308600" anchor="t" anchorCtr="0">
            <a:noAutofit/>
          </a:bodyPr>
          <a:lstStyle/>
          <a:p>
            <a:pPr marL="0" lvl="0" indent="0" algn="l" rtl="0">
              <a:spcBef>
                <a:spcPts val="0"/>
              </a:spcBef>
              <a:spcAft>
                <a:spcPts val="0"/>
              </a:spcAft>
              <a:buNone/>
            </a:pPr>
            <a:endParaRPr sz="2400" b="1">
              <a:solidFill>
                <a:srgbClr val="FF9900"/>
              </a:solidFill>
              <a:latin typeface="Courier"/>
              <a:ea typeface="Courier"/>
              <a:cs typeface="Courier"/>
              <a:sym typeface="Courier"/>
            </a:endParaRPr>
          </a:p>
          <a:p>
            <a:pPr marL="0" lvl="0" indent="0" algn="l" rtl="0">
              <a:spcBef>
                <a:spcPts val="0"/>
              </a:spcBef>
              <a:spcAft>
                <a:spcPts val="0"/>
              </a:spcAft>
              <a:buNone/>
            </a:pPr>
            <a:r>
              <a:rPr lang="en-US" sz="2400" b="1">
                <a:solidFill>
                  <a:srgbClr val="FF9900"/>
                </a:solidFill>
                <a:latin typeface="Courier"/>
                <a:ea typeface="Courier"/>
                <a:cs typeface="Courier"/>
                <a:sym typeface="Courier"/>
              </a:rPr>
              <a:t>variable</a:t>
            </a:r>
            <a:r>
              <a:rPr lang="en-US" sz="2400" b="1">
                <a:solidFill>
                  <a:srgbClr val="FFFFFF"/>
                </a:solidFill>
                <a:latin typeface="Courier"/>
                <a:ea typeface="Courier"/>
                <a:cs typeface="Courier"/>
                <a:sym typeface="Courier"/>
              </a:rPr>
              <a:t> </a:t>
            </a:r>
            <a:r>
              <a:rPr lang="en-US" sz="2400" b="1">
                <a:solidFill>
                  <a:srgbClr val="6FA8DC"/>
                </a:solidFill>
                <a:latin typeface="Courier"/>
                <a:ea typeface="Courier"/>
                <a:cs typeface="Courier"/>
                <a:sym typeface="Courier"/>
              </a:rPr>
              <a:t>“thing”</a:t>
            </a:r>
            <a:r>
              <a:rPr lang="en-US" sz="2400" b="1">
                <a:solidFill>
                  <a:srgbClr val="FFFFFF"/>
                </a:solidFill>
                <a:latin typeface="Courier"/>
                <a:ea typeface="Courier"/>
                <a:cs typeface="Courier"/>
                <a:sym typeface="Courier"/>
              </a:rPr>
              <a:t> </a:t>
            </a:r>
            <a:r>
              <a:rPr lang="en-US" sz="2400" b="1">
                <a:solidFill>
                  <a:srgbClr val="C9DAF8"/>
                </a:solidFill>
                <a:latin typeface="Courier"/>
                <a:ea typeface="Courier"/>
                <a:cs typeface="Courier"/>
                <a:sym typeface="Courier"/>
              </a:rPr>
              <a:t>{</a:t>
            </a:r>
            <a:endParaRPr sz="2400" b="1">
              <a:solidFill>
                <a:srgbClr val="C9DAF8"/>
              </a:solidFill>
              <a:latin typeface="Courier"/>
              <a:ea typeface="Courier"/>
              <a:cs typeface="Courier"/>
              <a:sym typeface="Courier"/>
            </a:endParaRPr>
          </a:p>
          <a:p>
            <a:pPr marL="0" lvl="0" indent="0" algn="l" rtl="0">
              <a:spcBef>
                <a:spcPts val="0"/>
              </a:spcBef>
              <a:spcAft>
                <a:spcPts val="0"/>
              </a:spcAft>
              <a:buNone/>
            </a:pPr>
            <a:r>
              <a:rPr lang="en-US" sz="2400" b="1">
                <a:solidFill>
                  <a:srgbClr val="C9DAF8"/>
                </a:solidFill>
                <a:latin typeface="Courier"/>
                <a:ea typeface="Courier"/>
                <a:cs typeface="Courier"/>
                <a:sym typeface="Courier"/>
              </a:rPr>
              <a:t>  </a:t>
            </a:r>
            <a:r>
              <a:rPr lang="en-US" sz="2400" b="1">
                <a:solidFill>
                  <a:srgbClr val="8E7CC3"/>
                </a:solidFill>
                <a:latin typeface="Courier"/>
                <a:ea typeface="Courier"/>
                <a:cs typeface="Courier"/>
                <a:sym typeface="Courier"/>
              </a:rPr>
              <a:t>type</a:t>
            </a:r>
            <a:r>
              <a:rPr lang="en-US" sz="2400" b="1">
                <a:solidFill>
                  <a:srgbClr val="C9DAF8"/>
                </a:solidFill>
                <a:latin typeface="Courier"/>
                <a:ea typeface="Courier"/>
                <a:cs typeface="Courier"/>
                <a:sym typeface="Courier"/>
              </a:rPr>
              <a:t> = string</a:t>
            </a:r>
            <a:endParaRPr sz="2400" b="1">
              <a:solidFill>
                <a:srgbClr val="6FA8DC"/>
              </a:solidFill>
              <a:latin typeface="Courier"/>
              <a:ea typeface="Courier"/>
              <a:cs typeface="Courier"/>
              <a:sym typeface="Courier"/>
            </a:endParaRPr>
          </a:p>
          <a:p>
            <a:pPr marL="0" lvl="0" indent="0" algn="l" rtl="0">
              <a:spcBef>
                <a:spcPts val="0"/>
              </a:spcBef>
              <a:spcAft>
                <a:spcPts val="0"/>
              </a:spcAft>
              <a:buNone/>
            </a:pPr>
            <a:r>
              <a:rPr lang="en-US" sz="2400" b="1">
                <a:solidFill>
                  <a:srgbClr val="6FA8DC"/>
                </a:solidFill>
                <a:latin typeface="Courier"/>
                <a:ea typeface="Courier"/>
                <a:cs typeface="Courier"/>
                <a:sym typeface="Courier"/>
              </a:rPr>
              <a:t>}</a:t>
            </a:r>
            <a:endParaRPr sz="2400" b="1">
              <a:solidFill>
                <a:srgbClr val="6FA8DC"/>
              </a:solidFill>
              <a:latin typeface="Courier"/>
              <a:ea typeface="Courier"/>
              <a:cs typeface="Courier"/>
              <a:sym typeface="Courier"/>
            </a:endParaRPr>
          </a:p>
          <a:p>
            <a:pPr marL="0" lvl="0" indent="0" algn="l" rtl="0">
              <a:spcBef>
                <a:spcPts val="0"/>
              </a:spcBef>
              <a:spcAft>
                <a:spcPts val="0"/>
              </a:spcAft>
              <a:buNone/>
            </a:pPr>
            <a:endParaRPr sz="2400" b="1">
              <a:solidFill>
                <a:srgbClr val="6FA8DC"/>
              </a:solidFill>
              <a:latin typeface="Courier"/>
              <a:ea typeface="Courier"/>
              <a:cs typeface="Courier"/>
              <a:sym typeface="Courier"/>
            </a:endParaRPr>
          </a:p>
          <a:p>
            <a:pPr marL="0" lvl="0" indent="0" algn="l" rtl="0">
              <a:spcBef>
                <a:spcPts val="0"/>
              </a:spcBef>
              <a:spcAft>
                <a:spcPts val="0"/>
              </a:spcAft>
              <a:buNone/>
            </a:pPr>
            <a:r>
              <a:rPr lang="en-US" sz="2400" b="1">
                <a:solidFill>
                  <a:srgbClr val="FF9900"/>
                </a:solidFill>
                <a:latin typeface="Courier"/>
                <a:ea typeface="Courier"/>
                <a:cs typeface="Courier"/>
                <a:sym typeface="Courier"/>
              </a:rPr>
              <a:t>resource</a:t>
            </a:r>
            <a:r>
              <a:rPr lang="en-US" sz="2400" b="1">
                <a:solidFill>
                  <a:srgbClr val="6FA8DC"/>
                </a:solidFill>
                <a:latin typeface="Courier"/>
                <a:ea typeface="Courier"/>
                <a:cs typeface="Courier"/>
                <a:sym typeface="Courier"/>
              </a:rPr>
              <a:t> null_resource “null” {</a:t>
            </a:r>
            <a:endParaRPr sz="2400" b="1">
              <a:solidFill>
                <a:srgbClr val="6FA8DC"/>
              </a:solidFill>
              <a:latin typeface="Courier"/>
              <a:ea typeface="Courier"/>
              <a:cs typeface="Courier"/>
              <a:sym typeface="Courier"/>
            </a:endParaRPr>
          </a:p>
          <a:p>
            <a:pPr marL="0" lvl="0" indent="0" algn="l" rtl="0">
              <a:spcBef>
                <a:spcPts val="0"/>
              </a:spcBef>
              <a:spcAft>
                <a:spcPts val="0"/>
              </a:spcAft>
              <a:buClr>
                <a:schemeClr val="dk1"/>
              </a:buClr>
              <a:buSzPts val="1100"/>
              <a:buFont typeface="Arial"/>
              <a:buNone/>
            </a:pPr>
            <a:r>
              <a:rPr lang="en-US" sz="2400" b="1">
                <a:solidFill>
                  <a:srgbClr val="6FA8DC"/>
                </a:solidFill>
                <a:latin typeface="Courier"/>
                <a:ea typeface="Courier"/>
                <a:cs typeface="Courier"/>
                <a:sym typeface="Courier"/>
              </a:rPr>
              <a:t>  </a:t>
            </a:r>
            <a:r>
              <a:rPr lang="en-US" sz="2400" b="1">
                <a:solidFill>
                  <a:srgbClr val="FF9900"/>
                </a:solidFill>
                <a:latin typeface="Courier"/>
                <a:ea typeface="Courier"/>
                <a:cs typeface="Courier"/>
                <a:sym typeface="Courier"/>
              </a:rPr>
              <a:t>provisioner</a:t>
            </a:r>
            <a:r>
              <a:rPr lang="en-US" sz="2400" b="1">
                <a:solidFill>
                  <a:srgbClr val="6FA8DC"/>
                </a:solidFill>
                <a:latin typeface="Courier"/>
                <a:ea typeface="Courier"/>
                <a:cs typeface="Courier"/>
                <a:sym typeface="Courier"/>
              </a:rPr>
              <a:t> local-exec {</a:t>
            </a:r>
            <a:endParaRPr sz="2400" b="1">
              <a:solidFill>
                <a:srgbClr val="6FA8DC"/>
              </a:solidFill>
              <a:latin typeface="Courier"/>
              <a:ea typeface="Courier"/>
              <a:cs typeface="Courier"/>
              <a:sym typeface="Courier"/>
            </a:endParaRPr>
          </a:p>
          <a:p>
            <a:pPr marL="0" lvl="0" indent="0" algn="l" rtl="0">
              <a:spcBef>
                <a:spcPts val="0"/>
              </a:spcBef>
              <a:spcAft>
                <a:spcPts val="0"/>
              </a:spcAft>
              <a:buClr>
                <a:schemeClr val="dk1"/>
              </a:buClr>
              <a:buSzPts val="1100"/>
              <a:buFont typeface="Arial"/>
              <a:buNone/>
            </a:pPr>
            <a:r>
              <a:rPr lang="en-US" sz="2400" b="1">
                <a:solidFill>
                  <a:srgbClr val="6FA8DC"/>
                </a:solidFill>
                <a:latin typeface="Courier"/>
                <a:ea typeface="Courier"/>
                <a:cs typeface="Courier"/>
                <a:sym typeface="Courier"/>
              </a:rPr>
              <a:t>    command = "echo ${var.thing}"</a:t>
            </a:r>
            <a:endParaRPr sz="2400" b="1">
              <a:solidFill>
                <a:srgbClr val="6FA8DC"/>
              </a:solidFill>
              <a:latin typeface="Courier"/>
              <a:ea typeface="Courier"/>
              <a:cs typeface="Courier"/>
              <a:sym typeface="Courier"/>
            </a:endParaRPr>
          </a:p>
          <a:p>
            <a:pPr marL="0" lvl="0" indent="0" algn="l" rtl="0">
              <a:spcBef>
                <a:spcPts val="0"/>
              </a:spcBef>
              <a:spcAft>
                <a:spcPts val="0"/>
              </a:spcAft>
              <a:buClr>
                <a:schemeClr val="dk1"/>
              </a:buClr>
              <a:buSzPts val="1100"/>
              <a:buFont typeface="Arial"/>
              <a:buNone/>
            </a:pPr>
            <a:r>
              <a:rPr lang="en-US" sz="2400" b="1">
                <a:solidFill>
                  <a:srgbClr val="6FA8DC"/>
                </a:solidFill>
                <a:latin typeface="Courier"/>
                <a:ea typeface="Courier"/>
                <a:cs typeface="Courier"/>
                <a:sym typeface="Courier"/>
              </a:rPr>
              <a:t>  }</a:t>
            </a:r>
            <a:endParaRPr sz="2400" b="1">
              <a:solidFill>
                <a:srgbClr val="6FA8DC"/>
              </a:solidFill>
              <a:latin typeface="Courier"/>
              <a:ea typeface="Courier"/>
              <a:cs typeface="Courier"/>
              <a:sym typeface="Courier"/>
            </a:endParaRPr>
          </a:p>
          <a:p>
            <a:pPr marL="0" lvl="0" indent="0" algn="l" rtl="0">
              <a:spcBef>
                <a:spcPts val="0"/>
              </a:spcBef>
              <a:spcAft>
                <a:spcPts val="0"/>
              </a:spcAft>
              <a:buClr>
                <a:schemeClr val="dk1"/>
              </a:buClr>
              <a:buSzPts val="1100"/>
              <a:buFont typeface="Arial"/>
              <a:buNone/>
            </a:pPr>
            <a:r>
              <a:rPr lang="en-US" sz="2400" b="1">
                <a:solidFill>
                  <a:srgbClr val="6FA8DC"/>
                </a:solidFill>
                <a:latin typeface="Courier"/>
                <a:ea typeface="Courier"/>
                <a:cs typeface="Courier"/>
                <a:sym typeface="Courier"/>
              </a:rPr>
              <a:t>}</a:t>
            </a:r>
            <a:endParaRPr sz="2400" b="1">
              <a:solidFill>
                <a:srgbClr val="6FA8DC"/>
              </a:solidFill>
              <a:latin typeface="Courier"/>
              <a:ea typeface="Courier"/>
              <a:cs typeface="Courier"/>
              <a:sym typeface="Courier"/>
            </a:endParaRPr>
          </a:p>
          <a:p>
            <a:pPr marL="0" lvl="0" indent="0" algn="l" rtl="0">
              <a:spcBef>
                <a:spcPts val="0"/>
              </a:spcBef>
              <a:spcAft>
                <a:spcPts val="0"/>
              </a:spcAft>
              <a:buNone/>
            </a:pPr>
            <a:endParaRPr sz="2400" b="1">
              <a:solidFill>
                <a:srgbClr val="6FA8DC"/>
              </a:solidFill>
              <a:latin typeface="Courier"/>
              <a:ea typeface="Courier"/>
              <a:cs typeface="Courier"/>
              <a:sym typeface="Courie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76"/>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Using the Module</a:t>
            </a:r>
            <a:endParaRPr b="1">
              <a:latin typeface="Helvetica Neue"/>
              <a:ea typeface="Helvetica Neue"/>
              <a:cs typeface="Helvetica Neue"/>
              <a:sym typeface="Helvetica Neue"/>
            </a:endParaRPr>
          </a:p>
        </p:txBody>
      </p:sp>
      <p:sp>
        <p:nvSpPr>
          <p:cNvPr id="531" name="Google Shape;531;p76"/>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63</a:t>
            </a:fld>
            <a:endParaRPr/>
          </a:p>
        </p:txBody>
      </p:sp>
      <p:sp>
        <p:nvSpPr>
          <p:cNvPr id="532" name="Google Shape;532;p76"/>
          <p:cNvSpPr txBox="1">
            <a:spLocks noGrp="1"/>
          </p:cNvSpPr>
          <p:nvPr>
            <p:ph type="body" idx="1"/>
          </p:nvPr>
        </p:nvSpPr>
        <p:spPr>
          <a:xfrm>
            <a:off x="0" y="924075"/>
            <a:ext cx="9144000" cy="3978900"/>
          </a:xfrm>
          <a:prstGeom prst="rect">
            <a:avLst/>
          </a:prstGeom>
          <a:solidFill>
            <a:srgbClr val="000000"/>
          </a:solidFill>
          <a:ln>
            <a:noFill/>
          </a:ln>
        </p:spPr>
        <p:txBody>
          <a:bodyPr spcFirstLastPara="1" wrap="square" lIns="342900" tIns="308600" rIns="342900" bIns="308600" anchor="t" anchorCtr="0">
            <a:noAutofit/>
          </a:bodyPr>
          <a:lstStyle/>
          <a:p>
            <a:pPr marL="0" lvl="0" indent="0" algn="l" rtl="0">
              <a:spcBef>
                <a:spcPts val="0"/>
              </a:spcBef>
              <a:spcAft>
                <a:spcPts val="0"/>
              </a:spcAft>
              <a:buNone/>
            </a:pPr>
            <a:endParaRPr sz="2400" b="1">
              <a:solidFill>
                <a:srgbClr val="FF9900"/>
              </a:solidFill>
              <a:latin typeface="Courier"/>
              <a:ea typeface="Courier"/>
              <a:cs typeface="Courier"/>
              <a:sym typeface="Courier"/>
            </a:endParaRPr>
          </a:p>
          <a:p>
            <a:pPr marL="0" lvl="0" indent="0" algn="l" rtl="0">
              <a:spcBef>
                <a:spcPts val="0"/>
              </a:spcBef>
              <a:spcAft>
                <a:spcPts val="0"/>
              </a:spcAft>
              <a:buNone/>
            </a:pPr>
            <a:r>
              <a:rPr lang="en-US" sz="2400" b="1">
                <a:solidFill>
                  <a:srgbClr val="FF9900"/>
                </a:solidFill>
                <a:latin typeface="Courier"/>
                <a:ea typeface="Courier"/>
                <a:cs typeface="Courier"/>
                <a:sym typeface="Courier"/>
              </a:rPr>
              <a:t>module</a:t>
            </a:r>
            <a:r>
              <a:rPr lang="en-US" sz="2400" b="1">
                <a:solidFill>
                  <a:srgbClr val="FFFFFF"/>
                </a:solidFill>
                <a:latin typeface="Courier"/>
                <a:ea typeface="Courier"/>
                <a:cs typeface="Courier"/>
                <a:sym typeface="Courier"/>
              </a:rPr>
              <a:t> </a:t>
            </a:r>
            <a:r>
              <a:rPr lang="en-US" sz="2400" b="1">
                <a:solidFill>
                  <a:srgbClr val="6FA8DC"/>
                </a:solidFill>
                <a:latin typeface="Courier"/>
                <a:ea typeface="Courier"/>
                <a:cs typeface="Courier"/>
                <a:sym typeface="Courier"/>
              </a:rPr>
              <a:t>“my_module”</a:t>
            </a:r>
            <a:r>
              <a:rPr lang="en-US" sz="2400" b="1">
                <a:solidFill>
                  <a:srgbClr val="FFFFFF"/>
                </a:solidFill>
                <a:latin typeface="Courier"/>
                <a:ea typeface="Courier"/>
                <a:cs typeface="Courier"/>
                <a:sym typeface="Courier"/>
              </a:rPr>
              <a:t> “printer” </a:t>
            </a:r>
            <a:r>
              <a:rPr lang="en-US" sz="2400" b="1">
                <a:solidFill>
                  <a:srgbClr val="C9DAF8"/>
                </a:solidFill>
                <a:latin typeface="Courier"/>
                <a:ea typeface="Courier"/>
                <a:cs typeface="Courier"/>
                <a:sym typeface="Courier"/>
              </a:rPr>
              <a:t>{</a:t>
            </a:r>
            <a:endParaRPr sz="2400" b="1">
              <a:solidFill>
                <a:srgbClr val="C9DAF8"/>
              </a:solidFill>
              <a:latin typeface="Courier"/>
              <a:ea typeface="Courier"/>
              <a:cs typeface="Courier"/>
              <a:sym typeface="Courier"/>
            </a:endParaRPr>
          </a:p>
          <a:p>
            <a:pPr marL="0" lvl="0" indent="0" algn="l" rtl="0">
              <a:spcBef>
                <a:spcPts val="0"/>
              </a:spcBef>
              <a:spcAft>
                <a:spcPts val="0"/>
              </a:spcAft>
              <a:buNone/>
            </a:pPr>
            <a:r>
              <a:rPr lang="en-US" sz="2400" b="1">
                <a:solidFill>
                  <a:srgbClr val="C9DAF8"/>
                </a:solidFill>
                <a:latin typeface="Courier"/>
                <a:ea typeface="Courier"/>
                <a:cs typeface="Courier"/>
                <a:sym typeface="Courier"/>
              </a:rPr>
              <a:t>  </a:t>
            </a:r>
            <a:r>
              <a:rPr lang="en-US" sz="2400" b="1">
                <a:solidFill>
                  <a:srgbClr val="8E7CC3"/>
                </a:solidFill>
                <a:latin typeface="Courier"/>
                <a:ea typeface="Courier"/>
                <a:cs typeface="Courier"/>
                <a:sym typeface="Courier"/>
              </a:rPr>
              <a:t>source</a:t>
            </a:r>
            <a:r>
              <a:rPr lang="en-US" sz="2400" b="1">
                <a:solidFill>
                  <a:srgbClr val="C9DAF8"/>
                </a:solidFill>
                <a:latin typeface="Courier"/>
                <a:ea typeface="Courier"/>
                <a:cs typeface="Courier"/>
                <a:sym typeface="Courier"/>
              </a:rPr>
              <a:t> = “</a:t>
            </a:r>
            <a:r>
              <a:rPr lang="en-US" sz="2400" b="1">
                <a:solidFill>
                  <a:srgbClr val="6FA8DC"/>
                </a:solidFill>
                <a:latin typeface="Courier"/>
                <a:ea typeface="Courier"/>
                <a:cs typeface="Courier"/>
                <a:sym typeface="Courier"/>
              </a:rPr>
              <a:t>./my_module”</a:t>
            </a:r>
            <a:endParaRPr sz="2400" b="1">
              <a:solidFill>
                <a:srgbClr val="6FA8DC"/>
              </a:solidFill>
              <a:latin typeface="Courier"/>
              <a:ea typeface="Courier"/>
              <a:cs typeface="Courier"/>
              <a:sym typeface="Courier"/>
            </a:endParaRPr>
          </a:p>
          <a:p>
            <a:pPr marL="0" lvl="0" indent="0" algn="l" rtl="0">
              <a:spcBef>
                <a:spcPts val="0"/>
              </a:spcBef>
              <a:spcAft>
                <a:spcPts val="0"/>
              </a:spcAft>
              <a:buNone/>
            </a:pPr>
            <a:endParaRPr sz="2400" b="1">
              <a:solidFill>
                <a:srgbClr val="6FA8DC"/>
              </a:solidFill>
              <a:latin typeface="Courier"/>
              <a:ea typeface="Courier"/>
              <a:cs typeface="Courier"/>
              <a:sym typeface="Courier"/>
            </a:endParaRPr>
          </a:p>
          <a:p>
            <a:pPr marL="0" lvl="0" indent="0" algn="l" rtl="0">
              <a:spcBef>
                <a:spcPts val="0"/>
              </a:spcBef>
              <a:spcAft>
                <a:spcPts val="0"/>
              </a:spcAft>
              <a:buNone/>
            </a:pPr>
            <a:r>
              <a:rPr lang="en-US" sz="2400" b="1">
                <a:solidFill>
                  <a:srgbClr val="6FA8DC"/>
                </a:solidFill>
                <a:latin typeface="Courier"/>
                <a:ea typeface="Courier"/>
                <a:cs typeface="Courier"/>
                <a:sym typeface="Courier"/>
              </a:rPr>
              <a:t>  # this is a variable passed into module</a:t>
            </a:r>
            <a:endParaRPr sz="2400" b="1">
              <a:solidFill>
                <a:srgbClr val="6FA8DC"/>
              </a:solidFill>
              <a:latin typeface="Courier"/>
              <a:ea typeface="Courier"/>
              <a:cs typeface="Courier"/>
              <a:sym typeface="Courier"/>
            </a:endParaRPr>
          </a:p>
          <a:p>
            <a:pPr marL="0" lvl="0" indent="0" algn="l" rtl="0">
              <a:spcBef>
                <a:spcPts val="0"/>
              </a:spcBef>
              <a:spcAft>
                <a:spcPts val="0"/>
              </a:spcAft>
              <a:buNone/>
            </a:pPr>
            <a:r>
              <a:rPr lang="en-US" sz="2400" b="1">
                <a:solidFill>
                  <a:srgbClr val="6FA8DC"/>
                </a:solidFill>
                <a:latin typeface="Courier"/>
                <a:ea typeface="Courier"/>
                <a:cs typeface="Courier"/>
                <a:sym typeface="Courier"/>
              </a:rPr>
              <a:t>  </a:t>
            </a:r>
            <a:r>
              <a:rPr lang="en-US" sz="2400" b="1">
                <a:solidFill>
                  <a:srgbClr val="8E7CC3"/>
                </a:solidFill>
                <a:latin typeface="Courier"/>
                <a:ea typeface="Courier"/>
                <a:cs typeface="Courier"/>
                <a:sym typeface="Courier"/>
              </a:rPr>
              <a:t>thing</a:t>
            </a:r>
            <a:r>
              <a:rPr lang="en-US" sz="2400" b="1">
                <a:solidFill>
                  <a:srgbClr val="6FA8DC"/>
                </a:solidFill>
                <a:latin typeface="Courier"/>
                <a:ea typeface="Courier"/>
                <a:cs typeface="Courier"/>
                <a:sym typeface="Courier"/>
              </a:rPr>
              <a:t> = “this should be printed”</a:t>
            </a:r>
            <a:endParaRPr sz="2400" b="1">
              <a:solidFill>
                <a:srgbClr val="6FA8DC"/>
              </a:solidFill>
              <a:latin typeface="Courier"/>
              <a:ea typeface="Courier"/>
              <a:cs typeface="Courier"/>
              <a:sym typeface="Courier"/>
            </a:endParaRPr>
          </a:p>
          <a:p>
            <a:pPr marL="0" lvl="0" indent="0" algn="l" rtl="0">
              <a:spcBef>
                <a:spcPts val="0"/>
              </a:spcBef>
              <a:spcAft>
                <a:spcPts val="0"/>
              </a:spcAft>
              <a:buNone/>
            </a:pPr>
            <a:r>
              <a:rPr lang="en-US" sz="2400" b="1">
                <a:solidFill>
                  <a:srgbClr val="C9DAF8"/>
                </a:solidFill>
                <a:latin typeface="Courier"/>
                <a:ea typeface="Courier"/>
                <a:cs typeface="Courier"/>
                <a:sym typeface="Courier"/>
              </a:rPr>
              <a:t>}</a:t>
            </a:r>
            <a:endParaRPr sz="2400" b="1">
              <a:solidFill>
                <a:srgbClr val="C9DAF8"/>
              </a:solidFill>
              <a:latin typeface="Courier"/>
              <a:ea typeface="Courier"/>
              <a:cs typeface="Courier"/>
              <a:sym typeface="Courier"/>
            </a:endParaRPr>
          </a:p>
          <a:p>
            <a:pPr marL="0" lvl="0" indent="0" algn="l" rtl="0">
              <a:spcBef>
                <a:spcPts val="0"/>
              </a:spcBef>
              <a:spcAft>
                <a:spcPts val="0"/>
              </a:spcAft>
              <a:buNone/>
            </a:pPr>
            <a:endParaRPr sz="2400" b="1">
              <a:solidFill>
                <a:srgbClr val="C9DAF8"/>
              </a:solidFill>
              <a:latin typeface="Courier"/>
              <a:ea typeface="Courier"/>
              <a:cs typeface="Courier"/>
              <a:sym typeface="Courier"/>
            </a:endParaRPr>
          </a:p>
          <a:p>
            <a:pPr marL="0" lvl="0" indent="0" algn="l" rtl="0">
              <a:spcBef>
                <a:spcPts val="0"/>
              </a:spcBef>
              <a:spcAft>
                <a:spcPts val="0"/>
              </a:spcAft>
              <a:buNone/>
            </a:pPr>
            <a:endParaRPr sz="2400" b="1">
              <a:solidFill>
                <a:srgbClr val="C9DAF8"/>
              </a:solidFill>
              <a:latin typeface="Courier"/>
              <a:ea typeface="Courier"/>
              <a:cs typeface="Courier"/>
              <a:sym typeface="Courie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77"/>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Exercise 4: Querying State</a:t>
            </a:r>
            <a:endParaRPr b="1">
              <a:latin typeface="Helvetica Neue"/>
              <a:ea typeface="Helvetica Neue"/>
              <a:cs typeface="Helvetica Neue"/>
              <a:sym typeface="Helvetica Neue"/>
            </a:endParaRPr>
          </a:p>
        </p:txBody>
      </p:sp>
      <p:sp>
        <p:nvSpPr>
          <p:cNvPr id="538" name="Google Shape;538;p77"/>
          <p:cNvSpPr txBox="1">
            <a:spLocks noGrp="1"/>
          </p:cNvSpPr>
          <p:nvPr>
            <p:ph type="body" idx="1"/>
          </p:nvPr>
        </p:nvSpPr>
        <p:spPr>
          <a:xfrm>
            <a:off x="626625" y="1111275"/>
            <a:ext cx="7884000" cy="3510000"/>
          </a:xfrm>
          <a:prstGeom prst="rect">
            <a:avLst/>
          </a:prstGeom>
          <a:noFill/>
          <a:ln>
            <a:noFill/>
          </a:ln>
        </p:spPr>
        <p:txBody>
          <a:bodyPr spcFirstLastPara="1" wrap="square" lIns="0" tIns="35100" rIns="68575" bIns="34275" anchor="t" anchorCtr="0">
            <a:noAutofit/>
          </a:bodyPr>
          <a:lstStyle/>
          <a:p>
            <a:pPr marL="342900" marR="0" lvl="0" indent="0" algn="l" rtl="0">
              <a:lnSpc>
                <a:spcPct val="90000"/>
              </a:lnSpc>
              <a:spcBef>
                <a:spcPts val="0"/>
              </a:spcBef>
              <a:spcAft>
                <a:spcPts val="0"/>
              </a:spcAft>
              <a:buNone/>
            </a:pPr>
            <a:endParaRPr sz="4500">
              <a:solidFill>
                <a:srgbClr val="000000"/>
              </a:solidFill>
            </a:endParaRPr>
          </a:p>
          <a:p>
            <a:pPr marL="342900" marR="0" lvl="0" indent="0" algn="l" rtl="0">
              <a:lnSpc>
                <a:spcPct val="90000"/>
              </a:lnSpc>
              <a:spcBef>
                <a:spcPts val="0"/>
              </a:spcBef>
              <a:spcAft>
                <a:spcPts val="0"/>
              </a:spcAft>
              <a:buNone/>
            </a:pPr>
            <a:endParaRPr sz="4500">
              <a:solidFill>
                <a:srgbClr val="000000"/>
              </a:solidFill>
            </a:endParaRPr>
          </a:p>
          <a:p>
            <a:pPr marL="0" marR="0" lvl="0" indent="0" algn="ctr" rtl="0">
              <a:lnSpc>
                <a:spcPct val="90000"/>
              </a:lnSpc>
              <a:spcBef>
                <a:spcPts val="0"/>
              </a:spcBef>
              <a:spcAft>
                <a:spcPts val="0"/>
              </a:spcAft>
              <a:buNone/>
            </a:pPr>
            <a:r>
              <a:rPr lang="en-US" sz="4500" u="sng">
                <a:solidFill>
                  <a:schemeClr val="hlink"/>
                </a:solidFill>
                <a:hlinkClick r:id="rId3"/>
              </a:rPr>
              <a:t>Exercise 4</a:t>
            </a:r>
            <a:endParaRPr sz="4500">
              <a:solidFill>
                <a:srgbClr val="000000"/>
              </a:solidFill>
            </a:endParaRPr>
          </a:p>
          <a:p>
            <a:pPr marL="0" marR="0" lvl="0" indent="0" algn="l" rtl="0">
              <a:lnSpc>
                <a:spcPct val="90000"/>
              </a:lnSpc>
              <a:spcBef>
                <a:spcPts val="0"/>
              </a:spcBef>
              <a:spcAft>
                <a:spcPts val="0"/>
              </a:spcAft>
              <a:buNone/>
            </a:pPr>
            <a:endParaRPr>
              <a:solidFill>
                <a:srgbClr val="000000"/>
              </a:solidFill>
            </a:endParaRPr>
          </a:p>
        </p:txBody>
      </p:sp>
      <p:sp>
        <p:nvSpPr>
          <p:cNvPr id="539" name="Google Shape;539;p77"/>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78"/>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Exercise 5: Interacting with Providers</a:t>
            </a:r>
            <a:endParaRPr b="1">
              <a:latin typeface="Helvetica Neue"/>
              <a:ea typeface="Helvetica Neue"/>
              <a:cs typeface="Helvetica Neue"/>
              <a:sym typeface="Helvetica Neue"/>
            </a:endParaRPr>
          </a:p>
        </p:txBody>
      </p:sp>
      <p:sp>
        <p:nvSpPr>
          <p:cNvPr id="545" name="Google Shape;545;p78"/>
          <p:cNvSpPr txBox="1">
            <a:spLocks noGrp="1"/>
          </p:cNvSpPr>
          <p:nvPr>
            <p:ph type="body" idx="1"/>
          </p:nvPr>
        </p:nvSpPr>
        <p:spPr>
          <a:xfrm>
            <a:off x="626625" y="1111275"/>
            <a:ext cx="7884000" cy="3510000"/>
          </a:xfrm>
          <a:prstGeom prst="rect">
            <a:avLst/>
          </a:prstGeom>
          <a:noFill/>
          <a:ln>
            <a:noFill/>
          </a:ln>
        </p:spPr>
        <p:txBody>
          <a:bodyPr spcFirstLastPara="1" wrap="square" lIns="0" tIns="35100" rIns="68575" bIns="34275" anchor="t" anchorCtr="0">
            <a:noAutofit/>
          </a:bodyPr>
          <a:lstStyle/>
          <a:p>
            <a:pPr marL="342900" marR="0" lvl="0" indent="0" algn="l" rtl="0">
              <a:lnSpc>
                <a:spcPct val="90000"/>
              </a:lnSpc>
              <a:spcBef>
                <a:spcPts val="0"/>
              </a:spcBef>
              <a:spcAft>
                <a:spcPts val="0"/>
              </a:spcAft>
              <a:buNone/>
            </a:pPr>
            <a:endParaRPr sz="4500">
              <a:solidFill>
                <a:srgbClr val="000000"/>
              </a:solidFill>
            </a:endParaRPr>
          </a:p>
          <a:p>
            <a:pPr marL="342900" marR="0" lvl="0" indent="0" algn="l" rtl="0">
              <a:lnSpc>
                <a:spcPct val="90000"/>
              </a:lnSpc>
              <a:spcBef>
                <a:spcPts val="0"/>
              </a:spcBef>
              <a:spcAft>
                <a:spcPts val="0"/>
              </a:spcAft>
              <a:buNone/>
            </a:pPr>
            <a:endParaRPr sz="4500">
              <a:solidFill>
                <a:srgbClr val="000000"/>
              </a:solidFill>
            </a:endParaRPr>
          </a:p>
          <a:p>
            <a:pPr marL="0" marR="0" lvl="0" indent="0" algn="ctr" rtl="0">
              <a:lnSpc>
                <a:spcPct val="90000"/>
              </a:lnSpc>
              <a:spcBef>
                <a:spcPts val="0"/>
              </a:spcBef>
              <a:spcAft>
                <a:spcPts val="0"/>
              </a:spcAft>
              <a:buNone/>
            </a:pPr>
            <a:r>
              <a:rPr lang="en-US" sz="4500" u="sng">
                <a:solidFill>
                  <a:schemeClr val="hlink"/>
                </a:solidFill>
                <a:hlinkClick r:id="rId3"/>
              </a:rPr>
              <a:t>Exercise 5</a:t>
            </a:r>
            <a:endParaRPr sz="4500">
              <a:solidFill>
                <a:srgbClr val="000000"/>
              </a:solidFill>
            </a:endParaRPr>
          </a:p>
          <a:p>
            <a:pPr marL="0" marR="0" lvl="0" indent="0" algn="l" rtl="0">
              <a:lnSpc>
                <a:spcPct val="90000"/>
              </a:lnSpc>
              <a:spcBef>
                <a:spcPts val="0"/>
              </a:spcBef>
              <a:spcAft>
                <a:spcPts val="0"/>
              </a:spcAft>
              <a:buNone/>
            </a:pPr>
            <a:endParaRPr>
              <a:solidFill>
                <a:srgbClr val="000000"/>
              </a:solidFill>
            </a:endParaRPr>
          </a:p>
        </p:txBody>
      </p:sp>
      <p:sp>
        <p:nvSpPr>
          <p:cNvPr id="546" name="Google Shape;546;p78"/>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79"/>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Exercise 6: Modules</a:t>
            </a:r>
            <a:endParaRPr b="1">
              <a:latin typeface="Helvetica Neue"/>
              <a:ea typeface="Helvetica Neue"/>
              <a:cs typeface="Helvetica Neue"/>
              <a:sym typeface="Helvetica Neue"/>
            </a:endParaRPr>
          </a:p>
        </p:txBody>
      </p:sp>
      <p:sp>
        <p:nvSpPr>
          <p:cNvPr id="552" name="Google Shape;552;p79"/>
          <p:cNvSpPr txBox="1">
            <a:spLocks noGrp="1"/>
          </p:cNvSpPr>
          <p:nvPr>
            <p:ph type="body" idx="1"/>
          </p:nvPr>
        </p:nvSpPr>
        <p:spPr>
          <a:xfrm>
            <a:off x="626625" y="1111275"/>
            <a:ext cx="7884000" cy="3510000"/>
          </a:xfrm>
          <a:prstGeom prst="rect">
            <a:avLst/>
          </a:prstGeom>
          <a:noFill/>
          <a:ln>
            <a:noFill/>
          </a:ln>
        </p:spPr>
        <p:txBody>
          <a:bodyPr spcFirstLastPara="1" wrap="square" lIns="0" tIns="35100" rIns="68575" bIns="34275" anchor="t" anchorCtr="0">
            <a:noAutofit/>
          </a:bodyPr>
          <a:lstStyle/>
          <a:p>
            <a:pPr marL="342900" marR="0" lvl="0" indent="0" algn="l" rtl="0">
              <a:lnSpc>
                <a:spcPct val="90000"/>
              </a:lnSpc>
              <a:spcBef>
                <a:spcPts val="0"/>
              </a:spcBef>
              <a:spcAft>
                <a:spcPts val="0"/>
              </a:spcAft>
              <a:buNone/>
            </a:pPr>
            <a:endParaRPr sz="4500">
              <a:solidFill>
                <a:srgbClr val="000000"/>
              </a:solidFill>
            </a:endParaRPr>
          </a:p>
          <a:p>
            <a:pPr marL="342900" marR="0" lvl="0" indent="0" algn="l" rtl="0">
              <a:lnSpc>
                <a:spcPct val="90000"/>
              </a:lnSpc>
              <a:spcBef>
                <a:spcPts val="0"/>
              </a:spcBef>
              <a:spcAft>
                <a:spcPts val="0"/>
              </a:spcAft>
              <a:buNone/>
            </a:pPr>
            <a:endParaRPr sz="4500">
              <a:solidFill>
                <a:srgbClr val="000000"/>
              </a:solidFill>
            </a:endParaRPr>
          </a:p>
          <a:p>
            <a:pPr marL="0" marR="0" lvl="0" indent="0" algn="ctr" rtl="0">
              <a:lnSpc>
                <a:spcPct val="90000"/>
              </a:lnSpc>
              <a:spcBef>
                <a:spcPts val="0"/>
              </a:spcBef>
              <a:spcAft>
                <a:spcPts val="0"/>
              </a:spcAft>
              <a:buNone/>
            </a:pPr>
            <a:r>
              <a:rPr lang="en-US" sz="4500" u="sng">
                <a:solidFill>
                  <a:schemeClr val="hlink"/>
                </a:solidFill>
                <a:hlinkClick r:id="rId3"/>
              </a:rPr>
              <a:t>Exercise 6</a:t>
            </a:r>
            <a:endParaRPr sz="4500">
              <a:solidFill>
                <a:srgbClr val="000000"/>
              </a:solidFill>
            </a:endParaRPr>
          </a:p>
          <a:p>
            <a:pPr marL="0" marR="0" lvl="0" indent="0" algn="l" rtl="0">
              <a:lnSpc>
                <a:spcPct val="90000"/>
              </a:lnSpc>
              <a:spcBef>
                <a:spcPts val="0"/>
              </a:spcBef>
              <a:spcAft>
                <a:spcPts val="0"/>
              </a:spcAft>
              <a:buNone/>
            </a:pPr>
            <a:endParaRPr>
              <a:solidFill>
                <a:srgbClr val="000000"/>
              </a:solidFill>
            </a:endParaRPr>
          </a:p>
        </p:txBody>
      </p:sp>
      <p:sp>
        <p:nvSpPr>
          <p:cNvPr id="553" name="Google Shape;553;p79"/>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80"/>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Experimentation Time: Webserver</a:t>
            </a:r>
            <a:endParaRPr b="1">
              <a:latin typeface="Helvetica Neue"/>
              <a:ea typeface="Helvetica Neue"/>
              <a:cs typeface="Helvetica Neue"/>
              <a:sym typeface="Helvetica Neue"/>
            </a:endParaRPr>
          </a:p>
        </p:txBody>
      </p:sp>
      <p:sp>
        <p:nvSpPr>
          <p:cNvPr id="559" name="Google Shape;559;p80"/>
          <p:cNvSpPr txBox="1">
            <a:spLocks noGrp="1"/>
          </p:cNvSpPr>
          <p:nvPr>
            <p:ph type="body" idx="1"/>
          </p:nvPr>
        </p:nvSpPr>
        <p:spPr>
          <a:xfrm>
            <a:off x="626625" y="1133306"/>
            <a:ext cx="7884000" cy="3487800"/>
          </a:xfrm>
          <a:prstGeom prst="rect">
            <a:avLst/>
          </a:prstGeom>
          <a:noFill/>
          <a:ln>
            <a:noFill/>
          </a:ln>
        </p:spPr>
        <p:txBody>
          <a:bodyPr spcFirstLastPara="1" wrap="square" lIns="0" tIns="35100" rIns="68575" bIns="34275" anchor="t" anchorCtr="0">
            <a:noAutofit/>
          </a:bodyPr>
          <a:lstStyle/>
          <a:p>
            <a:pPr marL="393700">
              <a:lnSpc>
                <a:spcPct val="115000"/>
              </a:lnSpc>
              <a:spcBef>
                <a:spcPts val="0"/>
              </a:spcBef>
              <a:buClr>
                <a:srgbClr val="000000"/>
              </a:buClr>
              <a:buSzPts val="2000"/>
            </a:pPr>
            <a:r>
              <a:rPr lang="en-US" sz="2000" dirty="0">
                <a:solidFill>
                  <a:srgbClr val="000000"/>
                </a:solidFill>
              </a:rPr>
              <a:t>Let’s first do this by hand, then use Terraform</a:t>
            </a:r>
            <a:endParaRPr sz="2000" dirty="0">
              <a:solidFill>
                <a:srgbClr val="000000"/>
              </a:solidFill>
            </a:endParaRPr>
          </a:p>
          <a:p>
            <a:pPr marL="393700">
              <a:lnSpc>
                <a:spcPct val="115000"/>
              </a:lnSpc>
              <a:spcBef>
                <a:spcPts val="0"/>
              </a:spcBef>
              <a:buClr>
                <a:srgbClr val="000000"/>
              </a:buClr>
              <a:buSzPts val="2000"/>
            </a:pPr>
            <a:r>
              <a:rPr lang="en-US" sz="2000" dirty="0">
                <a:solidFill>
                  <a:srgbClr val="000000"/>
                </a:solidFill>
              </a:rPr>
              <a:t>Create an EC2 instance, type </a:t>
            </a:r>
            <a:r>
              <a:rPr lang="en-US" sz="2000" b="1" dirty="0">
                <a:solidFill>
                  <a:srgbClr val="000000"/>
                </a:solidFill>
                <a:latin typeface="Helvetica Neue"/>
                <a:ea typeface="Helvetica Neue"/>
                <a:cs typeface="Helvetica Neue"/>
                <a:sym typeface="Helvetica Neue"/>
              </a:rPr>
              <a:t>t2.micro</a:t>
            </a:r>
            <a:r>
              <a:rPr lang="en-US" sz="2000" dirty="0">
                <a:solidFill>
                  <a:srgbClr val="000000"/>
                </a:solidFill>
              </a:rPr>
              <a:t>, whatever distro you like</a:t>
            </a:r>
          </a:p>
          <a:p>
            <a:pPr marL="800100" lvl="1">
              <a:lnSpc>
                <a:spcPct val="115000"/>
              </a:lnSpc>
              <a:spcBef>
                <a:spcPts val="0"/>
              </a:spcBef>
              <a:buClr>
                <a:srgbClr val="000000"/>
              </a:buClr>
              <a:buSzPts val="2000"/>
            </a:pPr>
            <a:r>
              <a:rPr lang="en-US" sz="2000" dirty="0">
                <a:solidFill>
                  <a:srgbClr val="000000"/>
                </a:solidFill>
              </a:rPr>
              <a:t>Provision this instance to install </a:t>
            </a:r>
            <a:r>
              <a:rPr lang="en-US" sz="2000" b="1" dirty="0" err="1">
                <a:solidFill>
                  <a:srgbClr val="000000"/>
                </a:solidFill>
                <a:latin typeface="Helvetica Neue"/>
                <a:ea typeface="Helvetica Neue"/>
                <a:cs typeface="Helvetica Neue"/>
                <a:sym typeface="Helvetica Neue"/>
              </a:rPr>
              <a:t>nginx</a:t>
            </a:r>
            <a:endParaRPr lang="en-US" sz="2000" b="1" dirty="0">
              <a:solidFill>
                <a:srgbClr val="000000"/>
              </a:solidFill>
              <a:latin typeface="Helvetica Neue"/>
              <a:ea typeface="Helvetica Neue"/>
              <a:cs typeface="Helvetica Neue"/>
              <a:sym typeface="Helvetica Neue"/>
            </a:endParaRPr>
          </a:p>
          <a:p>
            <a:pPr marL="800100" lvl="1">
              <a:lnSpc>
                <a:spcPct val="115000"/>
              </a:lnSpc>
              <a:spcBef>
                <a:spcPts val="0"/>
              </a:spcBef>
              <a:buClr>
                <a:srgbClr val="000000"/>
              </a:buClr>
              <a:buSzPts val="2000"/>
            </a:pPr>
            <a:r>
              <a:rPr lang="en-US" sz="2000" dirty="0">
                <a:solidFill>
                  <a:srgbClr val="000000"/>
                </a:solidFill>
              </a:rPr>
              <a:t>Make sure we can access </a:t>
            </a:r>
            <a:r>
              <a:rPr lang="en-US" sz="2000" b="1" dirty="0" err="1">
                <a:solidFill>
                  <a:srgbClr val="000000"/>
                </a:solidFill>
                <a:latin typeface="Helvetica Neue"/>
                <a:ea typeface="Helvetica Neue"/>
                <a:cs typeface="Helvetica Neue"/>
                <a:sym typeface="Helvetica Neue"/>
              </a:rPr>
              <a:t>nginx</a:t>
            </a:r>
            <a:r>
              <a:rPr lang="en-US" sz="2000" dirty="0">
                <a:solidFill>
                  <a:srgbClr val="000000"/>
                </a:solidFill>
              </a:rPr>
              <a:t> from the outside world</a:t>
            </a:r>
            <a:endParaRPr sz="2000" dirty="0">
              <a:solidFill>
                <a:srgbClr val="000000"/>
              </a:solidFill>
            </a:endParaRPr>
          </a:p>
          <a:p>
            <a:pPr marL="1193800" lvl="2" indent="-342900">
              <a:lnSpc>
                <a:spcPct val="115000"/>
              </a:lnSpc>
              <a:spcBef>
                <a:spcPts val="0"/>
              </a:spcBef>
              <a:buClr>
                <a:srgbClr val="000000"/>
              </a:buClr>
              <a:buSzPts val="2000"/>
            </a:pPr>
            <a:endParaRPr lang="en-US" sz="1800" dirty="0">
              <a:solidFill>
                <a:srgbClr val="000000"/>
              </a:solidFill>
            </a:endParaRPr>
          </a:p>
          <a:p>
            <a:pPr marL="342900">
              <a:lnSpc>
                <a:spcPct val="115000"/>
              </a:lnSpc>
              <a:spcBef>
                <a:spcPts val="0"/>
              </a:spcBef>
              <a:buClr>
                <a:srgbClr val="000000"/>
              </a:buClr>
              <a:buSzPts val="2000"/>
            </a:pPr>
            <a:r>
              <a:rPr lang="en-US" sz="2100" dirty="0">
                <a:solidFill>
                  <a:srgbClr val="000000"/>
                </a:solidFill>
              </a:rPr>
              <a:t>Getting help</a:t>
            </a:r>
          </a:p>
          <a:p>
            <a:pPr marL="800100" lvl="1">
              <a:lnSpc>
                <a:spcPct val="115000"/>
              </a:lnSpc>
              <a:spcBef>
                <a:spcPts val="0"/>
              </a:spcBef>
              <a:buClr>
                <a:srgbClr val="000000"/>
              </a:buClr>
              <a:buSzPts val="2000"/>
            </a:pPr>
            <a:r>
              <a:rPr lang="en-US" sz="2000" dirty="0">
                <a:solidFill>
                  <a:srgbClr val="000000"/>
                </a:solidFill>
              </a:rPr>
              <a:t>Use online docs for help</a:t>
            </a:r>
          </a:p>
          <a:p>
            <a:pPr marL="800100" lvl="1">
              <a:lnSpc>
                <a:spcPct val="115000"/>
              </a:lnSpc>
              <a:spcBef>
                <a:spcPts val="0"/>
              </a:spcBef>
              <a:buClr>
                <a:srgbClr val="000000"/>
              </a:buClr>
              <a:buSzPts val="2000"/>
            </a:pPr>
            <a:r>
              <a:rPr lang="en-US" sz="2000" dirty="0">
                <a:solidFill>
                  <a:srgbClr val="000000"/>
                </a:solidFill>
              </a:rPr>
              <a:t>Ask questions in the chat!</a:t>
            </a:r>
            <a:endParaRPr sz="2000" dirty="0">
              <a:solidFill>
                <a:schemeClr val="dk1"/>
              </a:solidFill>
            </a:endParaRPr>
          </a:p>
        </p:txBody>
      </p:sp>
      <p:sp>
        <p:nvSpPr>
          <p:cNvPr id="560" name="Google Shape;560;p80"/>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81"/>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Experimentation Time: Webserver (cont’d)</a:t>
            </a:r>
            <a:endParaRPr b="1">
              <a:latin typeface="Helvetica Neue"/>
              <a:ea typeface="Helvetica Neue"/>
              <a:cs typeface="Helvetica Neue"/>
              <a:sym typeface="Helvetica Neue"/>
            </a:endParaRPr>
          </a:p>
        </p:txBody>
      </p:sp>
      <p:sp>
        <p:nvSpPr>
          <p:cNvPr id="566" name="Google Shape;566;p81"/>
          <p:cNvSpPr txBox="1">
            <a:spLocks noGrp="1"/>
          </p:cNvSpPr>
          <p:nvPr>
            <p:ph type="body" idx="1"/>
          </p:nvPr>
        </p:nvSpPr>
        <p:spPr>
          <a:xfrm>
            <a:off x="626625" y="1133306"/>
            <a:ext cx="7884000" cy="3487800"/>
          </a:xfrm>
          <a:prstGeom prst="rect">
            <a:avLst/>
          </a:prstGeom>
          <a:noFill/>
          <a:ln>
            <a:noFill/>
          </a:ln>
        </p:spPr>
        <p:txBody>
          <a:bodyPr spcFirstLastPara="1" wrap="square" lIns="0" tIns="35100" rIns="68575" bIns="34275" anchor="t" anchorCtr="0">
            <a:noAutofit/>
          </a:bodyPr>
          <a:lstStyle/>
          <a:p>
            <a:pPr marL="342900" marR="0" lvl="0" indent="-279400" algn="l" rtl="0">
              <a:lnSpc>
                <a:spcPct val="115000"/>
              </a:lnSpc>
              <a:spcBef>
                <a:spcPts val="0"/>
              </a:spcBef>
              <a:spcAft>
                <a:spcPts val="0"/>
              </a:spcAft>
              <a:buClr>
                <a:srgbClr val="000000"/>
              </a:buClr>
              <a:buSzPts val="1800"/>
              <a:buChar char="●"/>
            </a:pPr>
            <a:r>
              <a:rPr lang="en-US" dirty="0">
                <a:solidFill>
                  <a:srgbClr val="000000"/>
                </a:solidFill>
              </a:rPr>
              <a:t>You can go in many different directions as you solve this, and there are plenty of things to play with along the way and after, some ideas:</a:t>
            </a:r>
            <a:endParaRPr dirty="0">
              <a:solidFill>
                <a:srgbClr val="000000"/>
              </a:solidFill>
            </a:endParaRPr>
          </a:p>
          <a:p>
            <a:pPr marL="685800" marR="0" lvl="1" indent="-279400" algn="l" rtl="0">
              <a:lnSpc>
                <a:spcPct val="115000"/>
              </a:lnSpc>
              <a:spcBef>
                <a:spcPts val="0"/>
              </a:spcBef>
              <a:spcAft>
                <a:spcPts val="0"/>
              </a:spcAft>
              <a:buClr>
                <a:srgbClr val="000000"/>
              </a:buClr>
              <a:buSzPts val="1800"/>
              <a:buChar char="○"/>
            </a:pPr>
            <a:r>
              <a:rPr lang="en-US" sz="1800" dirty="0">
                <a:solidFill>
                  <a:srgbClr val="000000"/>
                </a:solidFill>
              </a:rPr>
              <a:t>Imagine your Terraform code to spin up this instance needed to be reused, what are your options–make it reusable! </a:t>
            </a:r>
            <a:endParaRPr sz="1800" dirty="0">
              <a:solidFill>
                <a:srgbClr val="000000"/>
              </a:solidFill>
            </a:endParaRPr>
          </a:p>
          <a:p>
            <a:pPr marL="1028700" marR="0" lvl="2" indent="-279400" algn="l" rtl="0">
              <a:lnSpc>
                <a:spcPct val="115000"/>
              </a:lnSpc>
              <a:spcBef>
                <a:spcPts val="0"/>
              </a:spcBef>
              <a:spcAft>
                <a:spcPts val="0"/>
              </a:spcAft>
              <a:buClr>
                <a:srgbClr val="000000"/>
              </a:buClr>
              <a:buSzPts val="1800"/>
              <a:buChar char="■"/>
            </a:pPr>
            <a:r>
              <a:rPr lang="en-US" sz="1800" b="1" dirty="0">
                <a:solidFill>
                  <a:srgbClr val="000000"/>
                </a:solidFill>
                <a:latin typeface="Helvetica Neue"/>
                <a:ea typeface="Helvetica Neue"/>
                <a:cs typeface="Helvetica Neue"/>
                <a:sym typeface="Helvetica Neue"/>
              </a:rPr>
              <a:t>Hints</a:t>
            </a:r>
            <a:r>
              <a:rPr lang="en-US" sz="1800" dirty="0">
                <a:solidFill>
                  <a:srgbClr val="000000"/>
                </a:solidFill>
              </a:rPr>
              <a:t>: workspaces, package as a module</a:t>
            </a:r>
            <a:endParaRPr sz="1800" dirty="0">
              <a:solidFill>
                <a:srgbClr val="000000"/>
              </a:solidFill>
            </a:endParaRPr>
          </a:p>
          <a:p>
            <a:pPr marL="685800" marR="0" lvl="1" indent="-279400" algn="l" rtl="0">
              <a:lnSpc>
                <a:spcPct val="115000"/>
              </a:lnSpc>
              <a:spcBef>
                <a:spcPts val="0"/>
              </a:spcBef>
              <a:spcAft>
                <a:spcPts val="0"/>
              </a:spcAft>
              <a:buClr>
                <a:srgbClr val="000000"/>
              </a:buClr>
              <a:buSzPts val="1800"/>
              <a:buChar char="○"/>
            </a:pPr>
            <a:r>
              <a:rPr lang="en-US" sz="1800" dirty="0">
                <a:solidFill>
                  <a:srgbClr val="000000"/>
                </a:solidFill>
              </a:rPr>
              <a:t>Pretend that some other automation needed the public IP from the created instance, how would you do this?</a:t>
            </a:r>
            <a:endParaRPr sz="1800" dirty="0">
              <a:solidFill>
                <a:srgbClr val="000000"/>
              </a:solidFill>
            </a:endParaRPr>
          </a:p>
          <a:p>
            <a:pPr marL="1028700" marR="0" lvl="2" indent="-279400" algn="l" rtl="0">
              <a:lnSpc>
                <a:spcPct val="115000"/>
              </a:lnSpc>
              <a:spcBef>
                <a:spcPts val="0"/>
              </a:spcBef>
              <a:spcAft>
                <a:spcPts val="0"/>
              </a:spcAft>
              <a:buClr>
                <a:srgbClr val="000000"/>
              </a:buClr>
              <a:buSzPts val="1800"/>
              <a:buChar char="■"/>
            </a:pPr>
            <a:r>
              <a:rPr lang="en-US" sz="1800" b="1" dirty="0">
                <a:solidFill>
                  <a:srgbClr val="000000"/>
                </a:solidFill>
                <a:latin typeface="Helvetica Neue"/>
                <a:ea typeface="Helvetica Neue"/>
                <a:cs typeface="Helvetica Neue"/>
                <a:sym typeface="Helvetica Neue"/>
              </a:rPr>
              <a:t>Hints</a:t>
            </a:r>
            <a:r>
              <a:rPr lang="en-US" sz="1800" dirty="0">
                <a:solidFill>
                  <a:srgbClr val="000000"/>
                </a:solidFill>
              </a:rPr>
              <a:t>: outputs, and play with wrapping Terraform commands in a parent script (e.g., bash or Python)</a:t>
            </a:r>
            <a:endParaRPr sz="1800" dirty="0">
              <a:solidFill>
                <a:srgbClr val="000000"/>
              </a:solidFill>
            </a:endParaRPr>
          </a:p>
          <a:p>
            <a:pPr marL="685800" lvl="1" indent="-279400" algn="l" rtl="0">
              <a:lnSpc>
                <a:spcPct val="115000"/>
              </a:lnSpc>
              <a:spcBef>
                <a:spcPts val="0"/>
              </a:spcBef>
              <a:spcAft>
                <a:spcPts val="0"/>
              </a:spcAft>
              <a:buClr>
                <a:srgbClr val="000000"/>
              </a:buClr>
              <a:buSzPts val="1800"/>
              <a:buChar char="○"/>
            </a:pPr>
            <a:r>
              <a:rPr lang="en-US" sz="1800" dirty="0">
                <a:solidFill>
                  <a:schemeClr val="dk1"/>
                </a:solidFill>
              </a:rPr>
              <a:t>...And finally, ANYTHING else you’d like to start learning more about, </a:t>
            </a:r>
            <a:r>
              <a:rPr lang="en-US" sz="1800" b="1" dirty="0">
                <a:solidFill>
                  <a:schemeClr val="dk1"/>
                </a:solidFill>
                <a:latin typeface="Consolas"/>
                <a:ea typeface="Consolas"/>
                <a:cs typeface="Consolas"/>
                <a:sym typeface="Consolas"/>
              </a:rPr>
              <a:t>terraform graph</a:t>
            </a:r>
            <a:r>
              <a:rPr lang="en-US" sz="1800" dirty="0">
                <a:solidFill>
                  <a:schemeClr val="dk1"/>
                </a:solidFill>
              </a:rPr>
              <a:t> maybe?</a:t>
            </a:r>
            <a:endParaRPr sz="1800" dirty="0">
              <a:solidFill>
                <a:srgbClr val="000000"/>
              </a:solidFill>
            </a:endParaRPr>
          </a:p>
          <a:p>
            <a:pPr marL="685800" marR="0" lvl="0" indent="0" algn="l" rtl="0">
              <a:lnSpc>
                <a:spcPct val="115000"/>
              </a:lnSpc>
              <a:spcBef>
                <a:spcPts val="0"/>
              </a:spcBef>
              <a:spcAft>
                <a:spcPts val="0"/>
              </a:spcAft>
              <a:buNone/>
            </a:pPr>
            <a:endParaRPr dirty="0">
              <a:solidFill>
                <a:srgbClr val="000000"/>
              </a:solidFill>
            </a:endParaRPr>
          </a:p>
          <a:p>
            <a:pPr marL="0" marR="0" lvl="0" indent="0" algn="l" rtl="0">
              <a:lnSpc>
                <a:spcPct val="115000"/>
              </a:lnSpc>
              <a:spcBef>
                <a:spcPts val="0"/>
              </a:spcBef>
              <a:spcAft>
                <a:spcPts val="0"/>
              </a:spcAft>
              <a:buNone/>
            </a:pP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p:txBody>
      </p:sp>
      <p:sp>
        <p:nvSpPr>
          <p:cNvPr id="567" name="Google Shape;567;p81"/>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82"/>
          <p:cNvSpPr txBox="1"/>
          <p:nvPr/>
        </p:nvSpPr>
        <p:spPr>
          <a:xfrm>
            <a:off x="646838" y="358481"/>
            <a:ext cx="6935700" cy="762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4500" b="1">
                <a:solidFill>
                  <a:srgbClr val="F17E3A"/>
                </a:solidFill>
                <a:latin typeface="Calibri"/>
                <a:ea typeface="Calibri"/>
                <a:cs typeface="Calibri"/>
                <a:sym typeface="Calibri"/>
              </a:rPr>
              <a:t>Introduction to Terraform</a:t>
            </a:r>
            <a:endParaRPr sz="1100"/>
          </a:p>
        </p:txBody>
      </p:sp>
      <p:sp>
        <p:nvSpPr>
          <p:cNvPr id="573" name="Google Shape;573;p82"/>
          <p:cNvSpPr txBox="1"/>
          <p:nvPr/>
        </p:nvSpPr>
        <p:spPr>
          <a:xfrm>
            <a:off x="704495" y="3771900"/>
            <a:ext cx="4119600" cy="4845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2700">
                <a:solidFill>
                  <a:schemeClr val="dk1"/>
                </a:solidFill>
                <a:latin typeface="Calibri"/>
                <a:ea typeface="Calibri"/>
                <a:cs typeface="Calibri"/>
                <a:sym typeface="Calibri"/>
              </a:rPr>
              <a:t>Welcome to Day 2!</a:t>
            </a:r>
            <a:endParaRPr sz="27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6"/>
          <p:cNvSpPr txBox="1">
            <a:spLocks noGrp="1"/>
          </p:cNvSpPr>
          <p:nvPr>
            <p:ph type="title"/>
          </p:nvPr>
        </p:nvSpPr>
        <p:spPr>
          <a:xfrm>
            <a:off x="714373" y="243000"/>
            <a:ext cx="8424000" cy="681075"/>
          </a:xfrm>
          <a:prstGeom prst="rect">
            <a:avLst/>
          </a:prstGeom>
          <a:noFill/>
          <a:ln>
            <a:noFill/>
          </a:ln>
        </p:spPr>
        <p:txBody>
          <a:bodyPr spcFirstLastPara="1" wrap="square" lIns="68569" tIns="34275" rIns="68569" bIns="34275" anchor="ctr" anchorCtr="0">
            <a:noAutofit/>
          </a:bodyPr>
          <a:lstStyle/>
          <a:p>
            <a:pPr>
              <a:buSzPts val="3200"/>
            </a:pPr>
            <a:r>
              <a:rPr lang="en-US" b="1">
                <a:latin typeface="Helvetica Neue"/>
                <a:ea typeface="Helvetica Neue"/>
                <a:cs typeface="Helvetica Neue"/>
                <a:sym typeface="Helvetica Neue"/>
              </a:rPr>
              <a:t>Virtual Training Expectations for You</a:t>
            </a:r>
            <a:endParaRPr b="1">
              <a:latin typeface="Helvetica Neue"/>
              <a:ea typeface="Helvetica Neue"/>
              <a:cs typeface="Helvetica Neue"/>
              <a:sym typeface="Helvetica Neue"/>
            </a:endParaRPr>
          </a:p>
        </p:txBody>
      </p:sp>
      <p:sp>
        <p:nvSpPr>
          <p:cNvPr id="138" name="Google Shape;138;p6"/>
          <p:cNvSpPr txBox="1">
            <a:spLocks noGrp="1"/>
          </p:cNvSpPr>
          <p:nvPr>
            <p:ph type="sldNum" idx="12"/>
          </p:nvPr>
        </p:nvSpPr>
        <p:spPr>
          <a:xfrm>
            <a:off x="8504999" y="4902993"/>
            <a:ext cx="625500" cy="223875"/>
          </a:xfrm>
          <a:prstGeom prst="rect">
            <a:avLst/>
          </a:prstGeom>
          <a:noFill/>
          <a:ln>
            <a:noFill/>
          </a:ln>
        </p:spPr>
        <p:txBody>
          <a:bodyPr spcFirstLastPara="1" wrap="square" lIns="68569" tIns="34275" rIns="68569" bIns="34275" anchor="ctr" anchorCtr="0">
            <a:noAutofit/>
          </a:bodyPr>
          <a:lstStyle/>
          <a:p>
            <a:pPr>
              <a:buSzPts val="1600"/>
            </a:pPr>
            <a:fld id="{00000000-1234-1234-1234-123412341234}" type="slidenum">
              <a:rPr lang="en-US"/>
              <a:pPr>
                <a:buSzPts val="1600"/>
              </a:pPr>
              <a:t>7</a:t>
            </a:fld>
            <a:endParaRPr/>
          </a:p>
        </p:txBody>
      </p:sp>
      <p:pic>
        <p:nvPicPr>
          <p:cNvPr id="139" name="Google Shape;139;p6"/>
          <p:cNvPicPr preferRelativeResize="0"/>
          <p:nvPr/>
        </p:nvPicPr>
        <p:blipFill rotWithShape="1">
          <a:blip r:embed="rId3">
            <a:alphaModFix/>
          </a:blip>
          <a:srcRect/>
          <a:stretch/>
        </p:blipFill>
        <p:spPr>
          <a:xfrm>
            <a:off x="578382" y="1493851"/>
            <a:ext cx="3334498" cy="2155781"/>
          </a:xfrm>
          <a:prstGeom prst="rect">
            <a:avLst/>
          </a:prstGeom>
          <a:noFill/>
          <a:ln>
            <a:noFill/>
          </a:ln>
        </p:spPr>
      </p:pic>
      <p:pic>
        <p:nvPicPr>
          <p:cNvPr id="140" name="Google Shape;140;p6"/>
          <p:cNvPicPr preferRelativeResize="0"/>
          <p:nvPr/>
        </p:nvPicPr>
        <p:blipFill rotWithShape="1">
          <a:blip r:embed="rId4">
            <a:alphaModFix/>
          </a:blip>
          <a:srcRect/>
          <a:stretch/>
        </p:blipFill>
        <p:spPr>
          <a:xfrm>
            <a:off x="4247325" y="1651105"/>
            <a:ext cx="2020060" cy="1841288"/>
          </a:xfrm>
          <a:prstGeom prst="rect">
            <a:avLst/>
          </a:prstGeom>
          <a:noFill/>
          <a:ln>
            <a:noFill/>
          </a:ln>
        </p:spPr>
      </p:pic>
      <p:pic>
        <p:nvPicPr>
          <p:cNvPr id="141" name="Google Shape;141;p6"/>
          <p:cNvPicPr preferRelativeResize="0"/>
          <p:nvPr/>
        </p:nvPicPr>
        <p:blipFill rotWithShape="1">
          <a:blip r:embed="rId5">
            <a:alphaModFix/>
          </a:blip>
          <a:srcRect/>
          <a:stretch/>
        </p:blipFill>
        <p:spPr>
          <a:xfrm>
            <a:off x="6496557" y="1651106"/>
            <a:ext cx="1919686" cy="1841288"/>
          </a:xfrm>
          <a:prstGeom prst="rect">
            <a:avLst/>
          </a:prstGeom>
          <a:noFill/>
          <a:ln>
            <a:noFill/>
          </a:ln>
        </p:spPr>
      </p:pic>
      <p:sp>
        <p:nvSpPr>
          <p:cNvPr id="142" name="Google Shape;142;p6"/>
          <p:cNvSpPr txBox="1"/>
          <p:nvPr/>
        </p:nvSpPr>
        <p:spPr>
          <a:xfrm>
            <a:off x="6550528" y="3789880"/>
            <a:ext cx="1811741" cy="727031"/>
          </a:xfrm>
          <a:prstGeom prst="rect">
            <a:avLst/>
          </a:prstGeom>
          <a:noFill/>
          <a:ln>
            <a:noFill/>
          </a:ln>
        </p:spPr>
        <p:txBody>
          <a:bodyPr spcFirstLastPara="1" wrap="square" lIns="68569" tIns="68569" rIns="68569" bIns="68569" anchor="t" anchorCtr="0">
            <a:noAutofit/>
          </a:bodyPr>
          <a:lstStyle/>
          <a:p>
            <a:pPr algn="ctr">
              <a:buSzPts val="2400"/>
            </a:pPr>
            <a:r>
              <a:rPr lang="en-US" sz="1800" dirty="0">
                <a:latin typeface="Helvetica Neue Light"/>
                <a:ea typeface="Helvetica Neue Light"/>
                <a:cs typeface="Helvetica Neue Light"/>
                <a:sym typeface="Helvetica Neue Light"/>
              </a:rPr>
              <a:t>Use chat or </a:t>
            </a:r>
          </a:p>
          <a:p>
            <a:pPr algn="ctr">
              <a:buSzPts val="2400"/>
            </a:pPr>
            <a:r>
              <a:rPr lang="en-US" sz="1800" dirty="0">
                <a:latin typeface="Helvetica Neue Light"/>
                <a:ea typeface="Helvetica Neue Light"/>
                <a:cs typeface="Helvetica Neue Light"/>
                <a:sym typeface="Helvetica Neue Light"/>
              </a:rPr>
              <a:t>raise hand</a:t>
            </a:r>
            <a:endParaRPr sz="1800" dirty="0">
              <a:latin typeface="Helvetica Neue Light"/>
              <a:ea typeface="Helvetica Neue Light"/>
              <a:cs typeface="Helvetica Neue Light"/>
              <a:sym typeface="Helvetica Neue Light"/>
            </a:endParaRPr>
          </a:p>
        </p:txBody>
      </p:sp>
      <p:sp>
        <p:nvSpPr>
          <p:cNvPr id="8" name="Google Shape;142;p6">
            <a:extLst>
              <a:ext uri="{FF2B5EF4-FFF2-40B4-BE49-F238E27FC236}">
                <a16:creationId xmlns:a16="http://schemas.microsoft.com/office/drawing/2014/main" id="{D8539875-B072-45DB-9442-AB7ACAA1F6F7}"/>
              </a:ext>
            </a:extLst>
          </p:cNvPr>
          <p:cNvSpPr txBox="1"/>
          <p:nvPr/>
        </p:nvSpPr>
        <p:spPr>
          <a:xfrm>
            <a:off x="1235600" y="3873270"/>
            <a:ext cx="2020060" cy="560250"/>
          </a:xfrm>
          <a:prstGeom prst="rect">
            <a:avLst/>
          </a:prstGeom>
          <a:noFill/>
          <a:ln>
            <a:noFill/>
          </a:ln>
        </p:spPr>
        <p:txBody>
          <a:bodyPr spcFirstLastPara="1" wrap="square" lIns="68569" tIns="68569" rIns="68569" bIns="68569" anchor="t" anchorCtr="0">
            <a:noAutofit/>
          </a:bodyPr>
          <a:lstStyle/>
          <a:p>
            <a:pPr algn="ctr">
              <a:buSzPts val="2400"/>
            </a:pPr>
            <a:r>
              <a:rPr lang="en-US" sz="1800" dirty="0">
                <a:latin typeface="Helvetica Neue Light"/>
                <a:ea typeface="Helvetica Neue Light"/>
                <a:cs typeface="Helvetica Neue Light"/>
                <a:sym typeface="Helvetica Neue Light"/>
              </a:rPr>
              <a:t>Arrive on time</a:t>
            </a:r>
          </a:p>
        </p:txBody>
      </p:sp>
      <p:sp>
        <p:nvSpPr>
          <p:cNvPr id="9" name="Google Shape;142;p6">
            <a:extLst>
              <a:ext uri="{FF2B5EF4-FFF2-40B4-BE49-F238E27FC236}">
                <a16:creationId xmlns:a16="http://schemas.microsoft.com/office/drawing/2014/main" id="{77F5AC7C-1A24-4296-8E24-A0807FC2D2F6}"/>
              </a:ext>
            </a:extLst>
          </p:cNvPr>
          <p:cNvSpPr txBox="1"/>
          <p:nvPr/>
        </p:nvSpPr>
        <p:spPr>
          <a:xfrm>
            <a:off x="4247325" y="3789880"/>
            <a:ext cx="2020060" cy="560250"/>
          </a:xfrm>
          <a:prstGeom prst="rect">
            <a:avLst/>
          </a:prstGeom>
          <a:noFill/>
          <a:ln>
            <a:noFill/>
          </a:ln>
        </p:spPr>
        <p:txBody>
          <a:bodyPr spcFirstLastPara="1" wrap="square" lIns="68569" tIns="68569" rIns="68569" bIns="68569" anchor="t" anchorCtr="0">
            <a:noAutofit/>
          </a:bodyPr>
          <a:lstStyle/>
          <a:p>
            <a:pPr lvl="0" algn="ctr">
              <a:buSzPts val="2400"/>
            </a:pPr>
            <a:r>
              <a:rPr lang="en-US" sz="1800" dirty="0">
                <a:latin typeface="Helvetica Neue Light"/>
                <a:ea typeface="Helvetica Neue Light"/>
                <a:cs typeface="Helvetica Neue Light"/>
                <a:sym typeface="Helvetica Neue Light"/>
              </a:rPr>
              <a:t>Mute unless</a:t>
            </a:r>
          </a:p>
          <a:p>
            <a:pPr lvl="0" algn="ctr">
              <a:buSzPts val="2400"/>
            </a:pPr>
            <a:r>
              <a:rPr lang="en-US" sz="1800" dirty="0">
                <a:latin typeface="Helvetica Neue Light"/>
                <a:ea typeface="Helvetica Neue Light"/>
                <a:cs typeface="Helvetica Neue Light"/>
                <a:sym typeface="Helvetica Neue Light"/>
              </a:rPr>
              <a:t>speaking</a:t>
            </a:r>
            <a:endParaRPr sz="1800" dirty="0">
              <a:latin typeface="Helvetica Neue Light"/>
              <a:ea typeface="Helvetica Neue Light"/>
              <a:cs typeface="Helvetica Neue Light"/>
              <a:sym typeface="Helvetica Neue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2"/>
                                        </p:tgtEl>
                                        <p:attrNameLst>
                                          <p:attrName>style.visibility</p:attrName>
                                        </p:attrNameLst>
                                      </p:cBhvr>
                                      <p:to>
                                        <p:strVal val="visible"/>
                                      </p:to>
                                    </p:set>
                                    <p:animEffect transition="in" filter="fade">
                                      <p:cBhvr>
                                        <p:cTn id="17" dur="10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83"/>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Day 1 Recap and Review</a:t>
            </a:r>
            <a:endParaRPr b="1">
              <a:latin typeface="Helvetica Neue"/>
              <a:ea typeface="Helvetica Neue"/>
              <a:cs typeface="Helvetica Neue"/>
              <a:sym typeface="Helvetica Neue"/>
            </a:endParaRPr>
          </a:p>
        </p:txBody>
      </p:sp>
      <p:sp>
        <p:nvSpPr>
          <p:cNvPr id="579" name="Google Shape;579;p83"/>
          <p:cNvSpPr txBox="1">
            <a:spLocks noGrp="1"/>
          </p:cNvSpPr>
          <p:nvPr>
            <p:ph type="body" idx="1"/>
          </p:nvPr>
        </p:nvSpPr>
        <p:spPr>
          <a:xfrm>
            <a:off x="630000" y="1438322"/>
            <a:ext cx="7884000" cy="2904900"/>
          </a:xfrm>
          <a:prstGeom prst="rect">
            <a:avLst/>
          </a:prstGeom>
          <a:noFill/>
          <a:ln>
            <a:noFill/>
          </a:ln>
        </p:spPr>
        <p:txBody>
          <a:bodyPr spcFirstLastPara="1" wrap="square" lIns="0" tIns="35100" rIns="68575" bIns="34275" anchor="t" anchorCtr="0">
            <a:noAutofit/>
          </a:bodyPr>
          <a:lstStyle/>
          <a:p>
            <a:pPr marL="0" marR="0" lvl="0" indent="0" algn="l" rtl="0">
              <a:lnSpc>
                <a:spcPct val="90000"/>
              </a:lnSpc>
              <a:spcBef>
                <a:spcPts val="0"/>
              </a:spcBef>
              <a:spcAft>
                <a:spcPts val="0"/>
              </a:spcAft>
              <a:buNone/>
            </a:pPr>
            <a:endParaRPr sz="2000">
              <a:solidFill>
                <a:srgbClr val="000000"/>
              </a:solidFill>
            </a:endParaRPr>
          </a:p>
          <a:p>
            <a:pPr marL="342900" marR="0" lvl="0" indent="-292100" algn="l" rtl="0">
              <a:lnSpc>
                <a:spcPct val="90000"/>
              </a:lnSpc>
              <a:spcBef>
                <a:spcPts val="0"/>
              </a:spcBef>
              <a:spcAft>
                <a:spcPts val="0"/>
              </a:spcAft>
              <a:buClr>
                <a:srgbClr val="000000"/>
              </a:buClr>
              <a:buSzPts val="2000"/>
              <a:buChar char="●"/>
            </a:pPr>
            <a:r>
              <a:rPr lang="en-US" sz="2000">
                <a:solidFill>
                  <a:srgbClr val="000000"/>
                </a:solidFill>
              </a:rPr>
              <a:t>Let’s discuss some takeaways from yesterday</a:t>
            </a:r>
            <a:endParaRPr sz="2000">
              <a:solidFill>
                <a:srgbClr val="000000"/>
              </a:solidFill>
            </a:endParaRPr>
          </a:p>
          <a:p>
            <a:pPr marL="0" marR="0" lvl="0" indent="0" algn="l" rtl="0">
              <a:lnSpc>
                <a:spcPct val="90000"/>
              </a:lnSpc>
              <a:spcBef>
                <a:spcPts val="0"/>
              </a:spcBef>
              <a:spcAft>
                <a:spcPts val="0"/>
              </a:spcAft>
              <a:buNone/>
            </a:pPr>
            <a:endParaRPr sz="2000">
              <a:solidFill>
                <a:srgbClr val="000000"/>
              </a:solidFill>
            </a:endParaRPr>
          </a:p>
          <a:p>
            <a:pPr marL="342900" marR="0" lvl="0" indent="-292100" algn="l" rtl="0">
              <a:lnSpc>
                <a:spcPct val="90000"/>
              </a:lnSpc>
              <a:spcBef>
                <a:spcPts val="0"/>
              </a:spcBef>
              <a:spcAft>
                <a:spcPts val="0"/>
              </a:spcAft>
              <a:buClr>
                <a:srgbClr val="000000"/>
              </a:buClr>
              <a:buSzPts val="2000"/>
              <a:buChar char="●"/>
            </a:pPr>
            <a:r>
              <a:rPr lang="en-US" sz="2000">
                <a:solidFill>
                  <a:srgbClr val="000000"/>
                </a:solidFill>
              </a:rPr>
              <a:t>What questions do you have after sleeping on it?</a:t>
            </a:r>
            <a:endParaRPr sz="2000">
              <a:solidFill>
                <a:srgbClr val="000000"/>
              </a:solidFill>
            </a:endParaRPr>
          </a:p>
          <a:p>
            <a:pPr marL="0" marR="0" lvl="0" indent="0" algn="l" rtl="0">
              <a:lnSpc>
                <a:spcPct val="90000"/>
              </a:lnSpc>
              <a:spcBef>
                <a:spcPts val="0"/>
              </a:spcBef>
              <a:spcAft>
                <a:spcPts val="0"/>
              </a:spcAft>
              <a:buNone/>
            </a:pPr>
            <a:endParaRPr sz="2000">
              <a:solidFill>
                <a:srgbClr val="000000"/>
              </a:solidFill>
            </a:endParaRPr>
          </a:p>
          <a:p>
            <a:pPr marL="342900" marR="0" lvl="0" indent="-292100" algn="l" rtl="0">
              <a:lnSpc>
                <a:spcPct val="90000"/>
              </a:lnSpc>
              <a:spcBef>
                <a:spcPts val="0"/>
              </a:spcBef>
              <a:spcAft>
                <a:spcPts val="0"/>
              </a:spcAft>
              <a:buClr>
                <a:srgbClr val="000000"/>
              </a:buClr>
              <a:buSzPts val="2000"/>
              <a:buChar char="●"/>
            </a:pPr>
            <a:r>
              <a:rPr lang="en-US" sz="2000">
                <a:solidFill>
                  <a:srgbClr val="000000"/>
                </a:solidFill>
              </a:rPr>
              <a:t>Corrections, omissions</a:t>
            </a:r>
            <a:endParaRPr sz="2000">
              <a:solidFill>
                <a:srgbClr val="000000"/>
              </a:solidFill>
            </a:endParaRPr>
          </a:p>
          <a:p>
            <a:pPr marL="0" marR="0" lvl="0" indent="0" algn="l" rtl="0">
              <a:lnSpc>
                <a:spcPct val="90000"/>
              </a:lnSpc>
              <a:spcBef>
                <a:spcPts val="0"/>
              </a:spcBef>
              <a:spcAft>
                <a:spcPts val="0"/>
              </a:spcAft>
              <a:buNone/>
            </a:pPr>
            <a:endParaRPr sz="2000">
              <a:solidFill>
                <a:srgbClr val="000000"/>
              </a:solidFill>
            </a:endParaRPr>
          </a:p>
          <a:p>
            <a:pPr marL="342900" marR="0" lvl="0" indent="-292100" algn="l" rtl="0">
              <a:lnSpc>
                <a:spcPct val="90000"/>
              </a:lnSpc>
              <a:spcBef>
                <a:spcPts val="0"/>
              </a:spcBef>
              <a:spcAft>
                <a:spcPts val="0"/>
              </a:spcAft>
              <a:buClr>
                <a:srgbClr val="000000"/>
              </a:buClr>
              <a:buSzPts val="2000"/>
              <a:buChar char="●"/>
            </a:pPr>
            <a:r>
              <a:rPr lang="en-US" sz="2000">
                <a:solidFill>
                  <a:srgbClr val="000000"/>
                </a:solidFill>
              </a:rPr>
              <a:t>OK, let’s get into it</a:t>
            </a:r>
            <a:endParaRPr sz="2000">
              <a:solidFill>
                <a:srgbClr val="000000"/>
              </a:solidFill>
            </a:endParaRPr>
          </a:p>
        </p:txBody>
      </p:sp>
      <p:sp>
        <p:nvSpPr>
          <p:cNvPr id="580" name="Google Shape;580;p83"/>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70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7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7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7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84"/>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Error Handling and Debugging</a:t>
            </a:r>
            <a:endParaRPr b="1">
              <a:latin typeface="Helvetica Neue"/>
              <a:ea typeface="Helvetica Neue"/>
              <a:cs typeface="Helvetica Neue"/>
              <a:sym typeface="Helvetica Neue"/>
            </a:endParaRPr>
          </a:p>
        </p:txBody>
      </p:sp>
      <p:sp>
        <p:nvSpPr>
          <p:cNvPr id="586" name="Google Shape;586;p84"/>
          <p:cNvSpPr txBox="1">
            <a:spLocks noGrp="1"/>
          </p:cNvSpPr>
          <p:nvPr>
            <p:ph type="body" idx="1"/>
          </p:nvPr>
        </p:nvSpPr>
        <p:spPr>
          <a:xfrm>
            <a:off x="630000" y="1257786"/>
            <a:ext cx="7884000" cy="3030600"/>
          </a:xfrm>
          <a:prstGeom prst="rect">
            <a:avLst/>
          </a:prstGeom>
          <a:noFill/>
          <a:ln>
            <a:noFill/>
          </a:ln>
        </p:spPr>
        <p:txBody>
          <a:bodyPr spcFirstLastPara="1" wrap="square" lIns="0" tIns="35100" rIns="68575" bIns="34275" anchor="t" anchorCtr="0">
            <a:noAutofit/>
          </a:bodyPr>
          <a:lstStyle/>
          <a:p>
            <a:pPr marL="342900" marR="0" lvl="0" indent="-292100" algn="l" rtl="0">
              <a:lnSpc>
                <a:spcPct val="115000"/>
              </a:lnSpc>
              <a:spcBef>
                <a:spcPts val="0"/>
              </a:spcBef>
              <a:spcAft>
                <a:spcPts val="0"/>
              </a:spcAft>
              <a:buClr>
                <a:srgbClr val="000000"/>
              </a:buClr>
              <a:buSzPts val="2000"/>
              <a:buChar char="●"/>
            </a:pPr>
            <a:r>
              <a:rPr lang="en-US" sz="2000">
                <a:solidFill>
                  <a:srgbClr val="000000"/>
                </a:solidFill>
              </a:rPr>
              <a:t>Most errors fall into one of four types</a:t>
            </a:r>
            <a:endParaRPr sz="2000">
              <a:solidFill>
                <a:srgbClr val="000000"/>
              </a:solidFill>
            </a:endParaRPr>
          </a:p>
          <a:p>
            <a:pPr marL="685800" marR="0" lvl="1" indent="-292100" algn="l" rtl="0">
              <a:lnSpc>
                <a:spcPct val="115000"/>
              </a:lnSpc>
              <a:spcBef>
                <a:spcPts val="0"/>
              </a:spcBef>
              <a:spcAft>
                <a:spcPts val="0"/>
              </a:spcAft>
              <a:buClr>
                <a:srgbClr val="000000"/>
              </a:buClr>
              <a:buSzPts val="2000"/>
              <a:buChar char="○"/>
            </a:pPr>
            <a:r>
              <a:rPr lang="en-US" sz="2000">
                <a:solidFill>
                  <a:srgbClr val="000000"/>
                </a:solidFill>
              </a:rPr>
              <a:t>Process Errors</a:t>
            </a:r>
            <a:endParaRPr sz="2000">
              <a:solidFill>
                <a:srgbClr val="000000"/>
              </a:solidFill>
            </a:endParaRPr>
          </a:p>
          <a:p>
            <a:pPr marL="685800" marR="0" lvl="1" indent="-292100" algn="l" rtl="0">
              <a:lnSpc>
                <a:spcPct val="115000"/>
              </a:lnSpc>
              <a:spcBef>
                <a:spcPts val="0"/>
              </a:spcBef>
              <a:spcAft>
                <a:spcPts val="0"/>
              </a:spcAft>
              <a:buClr>
                <a:srgbClr val="000000"/>
              </a:buClr>
              <a:buSzPts val="2000"/>
              <a:buChar char="○"/>
            </a:pPr>
            <a:r>
              <a:rPr lang="en-US" sz="2000">
                <a:solidFill>
                  <a:srgbClr val="000000"/>
                </a:solidFill>
              </a:rPr>
              <a:t>Syntax Errors</a:t>
            </a:r>
            <a:endParaRPr sz="2000">
              <a:solidFill>
                <a:srgbClr val="000000"/>
              </a:solidFill>
            </a:endParaRPr>
          </a:p>
          <a:p>
            <a:pPr marL="685800" marR="0" lvl="1" indent="-292100" algn="l" rtl="0">
              <a:lnSpc>
                <a:spcPct val="115000"/>
              </a:lnSpc>
              <a:spcBef>
                <a:spcPts val="0"/>
              </a:spcBef>
              <a:spcAft>
                <a:spcPts val="0"/>
              </a:spcAft>
              <a:buClr>
                <a:srgbClr val="000000"/>
              </a:buClr>
              <a:buSzPts val="2000"/>
              <a:buChar char="○"/>
            </a:pPr>
            <a:r>
              <a:rPr lang="en-US" sz="2000">
                <a:solidFill>
                  <a:srgbClr val="000000"/>
                </a:solidFill>
              </a:rPr>
              <a:t>Validation Errors</a:t>
            </a:r>
            <a:endParaRPr sz="2000">
              <a:solidFill>
                <a:srgbClr val="000000"/>
              </a:solidFill>
            </a:endParaRPr>
          </a:p>
          <a:p>
            <a:pPr marL="685800" marR="0" lvl="1" indent="-292100" algn="l" rtl="0">
              <a:lnSpc>
                <a:spcPct val="115000"/>
              </a:lnSpc>
              <a:spcBef>
                <a:spcPts val="0"/>
              </a:spcBef>
              <a:spcAft>
                <a:spcPts val="0"/>
              </a:spcAft>
              <a:buClr>
                <a:srgbClr val="000000"/>
              </a:buClr>
              <a:buSzPts val="2000"/>
              <a:buChar char="○"/>
            </a:pPr>
            <a:r>
              <a:rPr lang="en-US" sz="2000">
                <a:solidFill>
                  <a:srgbClr val="000000"/>
                </a:solidFill>
              </a:rPr>
              <a:t>Passthrough Errors</a:t>
            </a:r>
            <a:endParaRPr sz="2000">
              <a:solidFill>
                <a:srgbClr val="000000"/>
              </a:solidFill>
            </a:endParaRPr>
          </a:p>
          <a:p>
            <a:pPr marL="0" marR="0" lvl="0" indent="0" algn="l" rtl="0">
              <a:lnSpc>
                <a:spcPct val="115000"/>
              </a:lnSpc>
              <a:spcBef>
                <a:spcPts val="0"/>
              </a:spcBef>
              <a:spcAft>
                <a:spcPts val="0"/>
              </a:spcAft>
              <a:buNone/>
            </a:pPr>
            <a:endParaRPr sz="2000">
              <a:solidFill>
                <a:srgbClr val="000000"/>
              </a:solidFill>
            </a:endParaRPr>
          </a:p>
        </p:txBody>
      </p:sp>
      <p:sp>
        <p:nvSpPr>
          <p:cNvPr id="587" name="Google Shape;587;p84"/>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71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8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85"/>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Process Errors</a:t>
            </a:r>
            <a:endParaRPr b="1">
              <a:latin typeface="Helvetica Neue"/>
              <a:ea typeface="Helvetica Neue"/>
              <a:cs typeface="Helvetica Neue"/>
              <a:sym typeface="Helvetica Neue"/>
            </a:endParaRPr>
          </a:p>
        </p:txBody>
      </p:sp>
      <p:sp>
        <p:nvSpPr>
          <p:cNvPr id="593" name="Google Shape;593;p85"/>
          <p:cNvSpPr txBox="1">
            <a:spLocks noGrp="1"/>
          </p:cNvSpPr>
          <p:nvPr>
            <p:ph type="body" idx="1"/>
          </p:nvPr>
        </p:nvSpPr>
        <p:spPr>
          <a:xfrm>
            <a:off x="630000" y="1395975"/>
            <a:ext cx="7884000" cy="2879100"/>
          </a:xfrm>
          <a:prstGeom prst="rect">
            <a:avLst/>
          </a:prstGeom>
          <a:noFill/>
          <a:ln>
            <a:noFill/>
          </a:ln>
        </p:spPr>
        <p:txBody>
          <a:bodyPr spcFirstLastPara="1" wrap="square" lIns="0" tIns="35100" rIns="68575" bIns="34275" anchor="t" anchorCtr="0">
            <a:noAutofit/>
          </a:bodyPr>
          <a:lstStyle/>
          <a:p>
            <a:pPr marL="342900" marR="0" lvl="0" indent="-292100" algn="l" rtl="0">
              <a:lnSpc>
                <a:spcPct val="115000"/>
              </a:lnSpc>
              <a:spcBef>
                <a:spcPts val="0"/>
              </a:spcBef>
              <a:spcAft>
                <a:spcPts val="0"/>
              </a:spcAft>
              <a:buClr>
                <a:srgbClr val="000000"/>
              </a:buClr>
              <a:buSzPts val="2000"/>
              <a:buChar char="●"/>
            </a:pPr>
            <a:r>
              <a:rPr lang="en-US" sz="2000" dirty="0">
                <a:solidFill>
                  <a:srgbClr val="000000"/>
                </a:solidFill>
              </a:rPr>
              <a:t>Errors due to process not being followed</a:t>
            </a:r>
            <a:endParaRPr sz="2000" dirty="0">
              <a:solidFill>
                <a:srgbClr val="000000"/>
              </a:solidFill>
            </a:endParaRPr>
          </a:p>
          <a:p>
            <a:pPr marL="0" marR="0" lvl="0" indent="0" algn="l" rtl="0">
              <a:lnSpc>
                <a:spcPct val="115000"/>
              </a:lnSpc>
              <a:spcBef>
                <a:spcPts val="0"/>
              </a:spcBef>
              <a:spcAft>
                <a:spcPts val="0"/>
              </a:spcAft>
              <a:buNone/>
            </a:pPr>
            <a:endParaRPr sz="2000" dirty="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dirty="0">
                <a:solidFill>
                  <a:srgbClr val="000000"/>
                </a:solidFill>
              </a:rPr>
              <a:t>e.g.,</a:t>
            </a:r>
            <a:endParaRPr sz="2000" dirty="0">
              <a:solidFill>
                <a:srgbClr val="000000"/>
              </a:solidFill>
            </a:endParaRPr>
          </a:p>
          <a:p>
            <a:pPr marL="685800" marR="0" lvl="1" indent="-292100" algn="l" rtl="0">
              <a:lnSpc>
                <a:spcPct val="115000"/>
              </a:lnSpc>
              <a:spcBef>
                <a:spcPts val="0"/>
              </a:spcBef>
              <a:spcAft>
                <a:spcPts val="0"/>
              </a:spcAft>
              <a:buClr>
                <a:srgbClr val="000000"/>
              </a:buClr>
              <a:buSzPts val="2000"/>
              <a:buChar char="○"/>
            </a:pPr>
            <a:r>
              <a:rPr lang="en-US" sz="2000" dirty="0">
                <a:solidFill>
                  <a:srgbClr val="000000"/>
                </a:solidFill>
              </a:rPr>
              <a:t>Running </a:t>
            </a:r>
            <a:r>
              <a:rPr lang="en-US" sz="2000" b="1" dirty="0">
                <a:solidFill>
                  <a:srgbClr val="000000"/>
                </a:solidFill>
                <a:latin typeface="Consolas"/>
                <a:ea typeface="Consolas"/>
                <a:cs typeface="Consolas"/>
                <a:sym typeface="Consolas"/>
              </a:rPr>
              <a:t>apply</a:t>
            </a:r>
            <a:r>
              <a:rPr lang="en-US" sz="2000" dirty="0">
                <a:solidFill>
                  <a:srgbClr val="000000"/>
                </a:solidFill>
              </a:rPr>
              <a:t> before </a:t>
            </a:r>
            <a:r>
              <a:rPr lang="en-US" sz="2000" b="1" dirty="0" err="1">
                <a:solidFill>
                  <a:srgbClr val="000000"/>
                </a:solidFill>
                <a:latin typeface="Consolas"/>
                <a:ea typeface="Consolas"/>
                <a:cs typeface="Consolas"/>
                <a:sym typeface="Consolas"/>
              </a:rPr>
              <a:t>init</a:t>
            </a:r>
            <a:endParaRPr sz="2000" b="1" dirty="0">
              <a:solidFill>
                <a:srgbClr val="000000"/>
              </a:solidFill>
              <a:latin typeface="Consolas"/>
              <a:ea typeface="Consolas"/>
              <a:cs typeface="Consolas"/>
              <a:sym typeface="Consolas"/>
            </a:endParaRPr>
          </a:p>
          <a:p>
            <a:pPr marL="685800" marR="0" lvl="1" indent="-292100" algn="l" rtl="0">
              <a:lnSpc>
                <a:spcPct val="115000"/>
              </a:lnSpc>
              <a:spcBef>
                <a:spcPts val="0"/>
              </a:spcBef>
              <a:spcAft>
                <a:spcPts val="0"/>
              </a:spcAft>
              <a:buClr>
                <a:srgbClr val="000000"/>
              </a:buClr>
              <a:buSzPts val="2000"/>
              <a:buChar char="○"/>
            </a:pPr>
            <a:r>
              <a:rPr lang="en-US" sz="2000" dirty="0">
                <a:solidFill>
                  <a:srgbClr val="000000"/>
                </a:solidFill>
              </a:rPr>
              <a:t>Variables not fully populated</a:t>
            </a:r>
            <a:endParaRPr sz="2000" dirty="0">
              <a:solidFill>
                <a:srgbClr val="000000"/>
              </a:solidFill>
            </a:endParaRPr>
          </a:p>
        </p:txBody>
      </p:sp>
      <p:sp>
        <p:nvSpPr>
          <p:cNvPr id="594" name="Google Shape;594;p85"/>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72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3">
                                            <p:txEl>
                                              <p:pRg st="0" end="0"/>
                                            </p:txEl>
                                          </p:spTgt>
                                        </p:tgtEl>
                                        <p:attrNameLst>
                                          <p:attrName>style.visibility</p:attrName>
                                        </p:attrNameLst>
                                      </p:cBhvr>
                                      <p:to>
                                        <p:strVal val="visible"/>
                                      </p:to>
                                    </p:set>
                                    <p:animEffect transition="in" filter="fade">
                                      <p:cBhvr>
                                        <p:cTn id="7" dur="1000"/>
                                        <p:tgtEl>
                                          <p:spTgt spid="59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3">
                                            <p:txEl>
                                              <p:pRg st="2" end="2"/>
                                            </p:txEl>
                                          </p:spTgt>
                                        </p:tgtEl>
                                        <p:attrNameLst>
                                          <p:attrName>style.visibility</p:attrName>
                                        </p:attrNameLst>
                                      </p:cBhvr>
                                      <p:to>
                                        <p:strVal val="visible"/>
                                      </p:to>
                                    </p:set>
                                    <p:animEffect transition="in" filter="fade">
                                      <p:cBhvr>
                                        <p:cTn id="12" dur="1000"/>
                                        <p:tgtEl>
                                          <p:spTgt spid="59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3">
                                            <p:txEl>
                                              <p:pRg st="3" end="3"/>
                                            </p:txEl>
                                          </p:spTgt>
                                        </p:tgtEl>
                                        <p:attrNameLst>
                                          <p:attrName>style.visibility</p:attrName>
                                        </p:attrNameLst>
                                      </p:cBhvr>
                                      <p:to>
                                        <p:strVal val="visible"/>
                                      </p:to>
                                    </p:set>
                                    <p:animEffect transition="in" filter="fade">
                                      <p:cBhvr>
                                        <p:cTn id="17" dur="1000"/>
                                        <p:tgtEl>
                                          <p:spTgt spid="59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3">
                                            <p:txEl>
                                              <p:pRg st="4" end="4"/>
                                            </p:txEl>
                                          </p:spTgt>
                                        </p:tgtEl>
                                        <p:attrNameLst>
                                          <p:attrName>style.visibility</p:attrName>
                                        </p:attrNameLst>
                                      </p:cBhvr>
                                      <p:to>
                                        <p:strVal val="visible"/>
                                      </p:to>
                                    </p:set>
                                    <p:animEffect transition="in" filter="fade">
                                      <p:cBhvr>
                                        <p:cTn id="22" dur="1000"/>
                                        <p:tgtEl>
                                          <p:spTgt spid="59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86"/>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Syntax Errors</a:t>
            </a:r>
            <a:endParaRPr b="1">
              <a:latin typeface="Helvetica Neue"/>
              <a:ea typeface="Helvetica Neue"/>
              <a:cs typeface="Helvetica Neue"/>
              <a:sym typeface="Helvetica Neue"/>
            </a:endParaRPr>
          </a:p>
        </p:txBody>
      </p:sp>
      <p:sp>
        <p:nvSpPr>
          <p:cNvPr id="600" name="Google Shape;600;p86"/>
          <p:cNvSpPr txBox="1">
            <a:spLocks noGrp="1"/>
          </p:cNvSpPr>
          <p:nvPr>
            <p:ph type="body" idx="1"/>
          </p:nvPr>
        </p:nvSpPr>
        <p:spPr>
          <a:xfrm>
            <a:off x="626625" y="1742269"/>
            <a:ext cx="7884000" cy="2879100"/>
          </a:xfrm>
          <a:prstGeom prst="rect">
            <a:avLst/>
          </a:prstGeom>
          <a:noFill/>
          <a:ln>
            <a:noFill/>
          </a:ln>
        </p:spPr>
        <p:txBody>
          <a:bodyPr spcFirstLastPara="1" wrap="square" lIns="0" tIns="35100" rIns="68575" bIns="34275" anchor="t" anchorCtr="0">
            <a:noAutofit/>
          </a:bodyPr>
          <a:lstStyle/>
          <a:p>
            <a:pPr marL="342900" marR="0" lvl="0" indent="-292100" algn="l" rtl="0">
              <a:lnSpc>
                <a:spcPct val="115000"/>
              </a:lnSpc>
              <a:spcBef>
                <a:spcPts val="0"/>
              </a:spcBef>
              <a:spcAft>
                <a:spcPts val="0"/>
              </a:spcAft>
              <a:buClr>
                <a:srgbClr val="000000"/>
              </a:buClr>
              <a:buSzPts val="2000"/>
              <a:buChar char="●"/>
            </a:pPr>
            <a:r>
              <a:rPr lang="en-US" sz="2000" dirty="0">
                <a:solidFill>
                  <a:srgbClr val="000000"/>
                </a:solidFill>
              </a:rPr>
              <a:t>Caused by an error in syntax, e.g.,</a:t>
            </a:r>
            <a:endParaRPr sz="2000" dirty="0">
              <a:solidFill>
                <a:srgbClr val="000000"/>
              </a:solidFill>
            </a:endParaRPr>
          </a:p>
          <a:p>
            <a:pPr marL="685800" marR="0" lvl="1" indent="-292100" algn="l" rtl="0">
              <a:lnSpc>
                <a:spcPct val="115000"/>
              </a:lnSpc>
              <a:spcBef>
                <a:spcPts val="0"/>
              </a:spcBef>
              <a:spcAft>
                <a:spcPts val="0"/>
              </a:spcAft>
              <a:buClr>
                <a:srgbClr val="000000"/>
              </a:buClr>
              <a:buSzPts val="2000"/>
              <a:buChar char="○"/>
            </a:pPr>
            <a:r>
              <a:rPr lang="en-US" sz="2000" dirty="0">
                <a:solidFill>
                  <a:srgbClr val="000000"/>
                </a:solidFill>
              </a:rPr>
              <a:t>HCL codebase syntax or parameter errors</a:t>
            </a:r>
            <a:endParaRPr sz="2000" dirty="0">
              <a:solidFill>
                <a:srgbClr val="000000"/>
              </a:solidFill>
            </a:endParaRPr>
          </a:p>
          <a:p>
            <a:pPr marL="685800" marR="0" lvl="0" indent="0" algn="l" rtl="0">
              <a:lnSpc>
                <a:spcPct val="115000"/>
              </a:lnSpc>
              <a:spcBef>
                <a:spcPts val="0"/>
              </a:spcBef>
              <a:spcAft>
                <a:spcPts val="0"/>
              </a:spcAft>
              <a:buNone/>
            </a:pPr>
            <a:endParaRPr sz="2000" dirty="0">
              <a:solidFill>
                <a:srgbClr val="000000"/>
              </a:solidFill>
            </a:endParaRPr>
          </a:p>
          <a:p>
            <a:pPr marL="685800" marR="0" lvl="1" indent="-292100" algn="l" rtl="0">
              <a:lnSpc>
                <a:spcPct val="115000"/>
              </a:lnSpc>
              <a:spcBef>
                <a:spcPts val="0"/>
              </a:spcBef>
              <a:spcAft>
                <a:spcPts val="0"/>
              </a:spcAft>
              <a:buClr>
                <a:srgbClr val="000000"/>
              </a:buClr>
              <a:buSzPts val="2000"/>
              <a:buChar char="○"/>
            </a:pPr>
            <a:r>
              <a:rPr lang="en-US" sz="2000" dirty="0">
                <a:solidFill>
                  <a:srgbClr val="000000"/>
                </a:solidFill>
              </a:rPr>
              <a:t>Incorrect usage of built in functions</a:t>
            </a:r>
            <a:endParaRPr sz="2000" dirty="0">
              <a:solidFill>
                <a:srgbClr val="000000"/>
              </a:solidFill>
            </a:endParaRPr>
          </a:p>
          <a:p>
            <a:pPr marL="685800" marR="0" lvl="0" indent="0" algn="l" rtl="0">
              <a:lnSpc>
                <a:spcPct val="115000"/>
              </a:lnSpc>
              <a:spcBef>
                <a:spcPts val="0"/>
              </a:spcBef>
              <a:spcAft>
                <a:spcPts val="0"/>
              </a:spcAft>
              <a:buNone/>
            </a:pPr>
            <a:endParaRPr sz="2000" dirty="0">
              <a:solidFill>
                <a:srgbClr val="000000"/>
              </a:solidFill>
            </a:endParaRPr>
          </a:p>
          <a:p>
            <a:pPr marL="685800" marR="0" lvl="1" indent="-292100" algn="l" rtl="0">
              <a:lnSpc>
                <a:spcPct val="115000"/>
              </a:lnSpc>
              <a:spcBef>
                <a:spcPts val="0"/>
              </a:spcBef>
              <a:spcAft>
                <a:spcPts val="0"/>
              </a:spcAft>
              <a:buClr>
                <a:srgbClr val="000000"/>
              </a:buClr>
              <a:buSzPts val="2000"/>
              <a:buChar char="○"/>
            </a:pPr>
            <a:r>
              <a:rPr lang="en-US" sz="2000" dirty="0">
                <a:solidFill>
                  <a:srgbClr val="000000"/>
                </a:solidFill>
              </a:rPr>
              <a:t>Type errors</a:t>
            </a:r>
            <a:endParaRPr sz="2000" dirty="0">
              <a:solidFill>
                <a:srgbClr val="000000"/>
              </a:solidFill>
            </a:endParaRPr>
          </a:p>
        </p:txBody>
      </p:sp>
      <p:sp>
        <p:nvSpPr>
          <p:cNvPr id="601" name="Google Shape;601;p86"/>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73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87"/>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Validation Errors</a:t>
            </a:r>
            <a:endParaRPr b="1">
              <a:latin typeface="Helvetica Neue"/>
              <a:ea typeface="Helvetica Neue"/>
              <a:cs typeface="Helvetica Neue"/>
              <a:sym typeface="Helvetica Neue"/>
            </a:endParaRPr>
          </a:p>
        </p:txBody>
      </p:sp>
      <p:sp>
        <p:nvSpPr>
          <p:cNvPr id="607" name="Google Shape;607;p87"/>
          <p:cNvSpPr txBox="1">
            <a:spLocks noGrp="1"/>
          </p:cNvSpPr>
          <p:nvPr>
            <p:ph type="body" idx="1"/>
          </p:nvPr>
        </p:nvSpPr>
        <p:spPr>
          <a:xfrm>
            <a:off x="630000" y="1816462"/>
            <a:ext cx="7884000" cy="2538300"/>
          </a:xfrm>
          <a:prstGeom prst="rect">
            <a:avLst/>
          </a:prstGeom>
          <a:noFill/>
          <a:ln>
            <a:noFill/>
          </a:ln>
        </p:spPr>
        <p:txBody>
          <a:bodyPr spcFirstLastPara="1" wrap="square" lIns="0" tIns="35100" rIns="68575" bIns="34275" anchor="t" anchorCtr="0">
            <a:noAutofit/>
          </a:bodyPr>
          <a:lstStyle/>
          <a:p>
            <a:pPr marL="342900" marR="0" lvl="0" indent="-292100" algn="l" rtl="0">
              <a:lnSpc>
                <a:spcPct val="115000"/>
              </a:lnSpc>
              <a:spcBef>
                <a:spcPts val="0"/>
              </a:spcBef>
              <a:spcAft>
                <a:spcPts val="0"/>
              </a:spcAft>
              <a:buClr>
                <a:srgbClr val="000000"/>
              </a:buClr>
              <a:buSzPts val="2000"/>
              <a:buChar char="●"/>
            </a:pPr>
            <a:r>
              <a:rPr lang="en-US" sz="2000" dirty="0">
                <a:solidFill>
                  <a:srgbClr val="000000"/>
                </a:solidFill>
              </a:rPr>
              <a:t>Preliminary validation built into provider occurring before plan</a:t>
            </a:r>
            <a:endParaRPr sz="2000" dirty="0">
              <a:solidFill>
                <a:srgbClr val="000000"/>
              </a:solidFill>
            </a:endParaRPr>
          </a:p>
          <a:p>
            <a:pPr marL="0" marR="0" lvl="0" indent="0" algn="l" rtl="0">
              <a:lnSpc>
                <a:spcPct val="115000"/>
              </a:lnSpc>
              <a:spcBef>
                <a:spcPts val="0"/>
              </a:spcBef>
              <a:spcAft>
                <a:spcPts val="0"/>
              </a:spcAft>
              <a:buNone/>
            </a:pPr>
            <a:endParaRPr sz="2000" dirty="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dirty="0">
                <a:solidFill>
                  <a:srgbClr val="000000"/>
                </a:solidFill>
              </a:rPr>
              <a:t>Usually more detailed</a:t>
            </a:r>
            <a:endParaRPr sz="2000" dirty="0">
              <a:solidFill>
                <a:srgbClr val="000000"/>
              </a:solidFill>
            </a:endParaRPr>
          </a:p>
        </p:txBody>
      </p:sp>
      <p:sp>
        <p:nvSpPr>
          <p:cNvPr id="608" name="Google Shape;608;p87"/>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sz="2000"/>
              <a:t>74</a:t>
            </a:fld>
            <a:endParaRPr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88"/>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Provider Errors / Passthrough</a:t>
            </a:r>
            <a:endParaRPr b="1">
              <a:latin typeface="Helvetica Neue"/>
              <a:ea typeface="Helvetica Neue"/>
              <a:cs typeface="Helvetica Neue"/>
              <a:sym typeface="Helvetica Neue"/>
            </a:endParaRPr>
          </a:p>
        </p:txBody>
      </p:sp>
      <p:sp>
        <p:nvSpPr>
          <p:cNvPr id="614" name="Google Shape;614;p88"/>
          <p:cNvSpPr txBox="1">
            <a:spLocks noGrp="1"/>
          </p:cNvSpPr>
          <p:nvPr>
            <p:ph type="body" idx="1"/>
          </p:nvPr>
        </p:nvSpPr>
        <p:spPr>
          <a:xfrm>
            <a:off x="630000" y="1571344"/>
            <a:ext cx="7884000" cy="2879100"/>
          </a:xfrm>
          <a:prstGeom prst="rect">
            <a:avLst/>
          </a:prstGeom>
          <a:noFill/>
          <a:ln>
            <a:noFill/>
          </a:ln>
        </p:spPr>
        <p:txBody>
          <a:bodyPr spcFirstLastPara="1" wrap="square" lIns="0" tIns="35100" rIns="68575" bIns="34275" anchor="t" anchorCtr="0">
            <a:noAutofit/>
          </a:bodyPr>
          <a:lstStyle/>
          <a:p>
            <a:pPr marL="342900" marR="0" lvl="0" indent="-292100" algn="l" rtl="0">
              <a:lnSpc>
                <a:spcPct val="115000"/>
              </a:lnSpc>
              <a:spcBef>
                <a:spcPts val="0"/>
              </a:spcBef>
              <a:spcAft>
                <a:spcPts val="0"/>
              </a:spcAft>
              <a:buClr>
                <a:srgbClr val="000000"/>
              </a:buClr>
              <a:buSzPts val="2000"/>
              <a:buChar char="●"/>
            </a:pPr>
            <a:r>
              <a:rPr lang="en-US" sz="2000" dirty="0">
                <a:solidFill>
                  <a:srgbClr val="000000"/>
                </a:solidFill>
              </a:rPr>
              <a:t>Errors received from provider or third party API while in process of refresh, plan, apply, etc.</a:t>
            </a:r>
            <a:endParaRPr sz="2000" dirty="0">
              <a:solidFill>
                <a:srgbClr val="000000"/>
              </a:solidFill>
            </a:endParaRPr>
          </a:p>
          <a:p>
            <a:pPr marL="0" marR="0" lvl="0" indent="0" algn="l" rtl="0">
              <a:lnSpc>
                <a:spcPct val="115000"/>
              </a:lnSpc>
              <a:spcBef>
                <a:spcPts val="0"/>
              </a:spcBef>
              <a:spcAft>
                <a:spcPts val="0"/>
              </a:spcAft>
              <a:buNone/>
            </a:pPr>
            <a:endParaRPr sz="2000" dirty="0">
              <a:solidFill>
                <a:srgbClr val="000000"/>
              </a:solidFill>
            </a:endParaRPr>
          </a:p>
          <a:p>
            <a:pPr marL="685800" marR="0" lvl="1" indent="-292100" algn="l" rtl="0">
              <a:lnSpc>
                <a:spcPct val="115000"/>
              </a:lnSpc>
              <a:spcBef>
                <a:spcPts val="0"/>
              </a:spcBef>
              <a:spcAft>
                <a:spcPts val="0"/>
              </a:spcAft>
              <a:buClr>
                <a:srgbClr val="000000"/>
              </a:buClr>
              <a:buSzPts val="2000"/>
              <a:buChar char="○"/>
            </a:pPr>
            <a:r>
              <a:rPr lang="en-US" sz="2000" dirty="0">
                <a:solidFill>
                  <a:srgbClr val="000000"/>
                </a:solidFill>
              </a:rPr>
              <a:t>Usually most difficult to troubleshoot</a:t>
            </a:r>
            <a:endParaRPr sz="2000" dirty="0">
              <a:solidFill>
                <a:srgbClr val="000000"/>
              </a:solidFill>
            </a:endParaRPr>
          </a:p>
          <a:p>
            <a:pPr marL="342900" marR="0" lvl="0" indent="0" algn="l" rtl="0">
              <a:lnSpc>
                <a:spcPct val="115000"/>
              </a:lnSpc>
              <a:spcBef>
                <a:spcPts val="0"/>
              </a:spcBef>
              <a:spcAft>
                <a:spcPts val="0"/>
              </a:spcAft>
              <a:buNone/>
            </a:pPr>
            <a:endParaRPr sz="2000" dirty="0">
              <a:solidFill>
                <a:srgbClr val="000000"/>
              </a:solidFill>
            </a:endParaRPr>
          </a:p>
          <a:p>
            <a:pPr marL="685800" marR="0" lvl="1" indent="-292100" algn="l" rtl="0">
              <a:lnSpc>
                <a:spcPct val="115000"/>
              </a:lnSpc>
              <a:spcBef>
                <a:spcPts val="0"/>
              </a:spcBef>
              <a:spcAft>
                <a:spcPts val="0"/>
              </a:spcAft>
              <a:buClr>
                <a:srgbClr val="000000"/>
              </a:buClr>
              <a:buSzPts val="2000"/>
              <a:buChar char="○"/>
            </a:pPr>
            <a:r>
              <a:rPr lang="en-US" sz="2000" dirty="0">
                <a:solidFill>
                  <a:srgbClr val="000000"/>
                </a:solidFill>
              </a:rPr>
              <a:t>Requires knowledge of provider’s tech (e.g., AWS)</a:t>
            </a:r>
            <a:endParaRPr sz="2000" dirty="0">
              <a:solidFill>
                <a:srgbClr val="000000"/>
              </a:solidFill>
            </a:endParaRPr>
          </a:p>
        </p:txBody>
      </p:sp>
      <p:sp>
        <p:nvSpPr>
          <p:cNvPr id="615" name="Google Shape;615;p88"/>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75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89"/>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Troubleshooting Commands</a:t>
            </a:r>
            <a:endParaRPr b="1">
              <a:latin typeface="Helvetica Neue"/>
              <a:ea typeface="Helvetica Neue"/>
              <a:cs typeface="Helvetica Neue"/>
              <a:sym typeface="Helvetica Neue"/>
            </a:endParaRPr>
          </a:p>
        </p:txBody>
      </p:sp>
      <p:sp>
        <p:nvSpPr>
          <p:cNvPr id="621" name="Google Shape;621;p89"/>
          <p:cNvSpPr txBox="1">
            <a:spLocks noGrp="1"/>
          </p:cNvSpPr>
          <p:nvPr>
            <p:ph type="body" idx="1"/>
          </p:nvPr>
        </p:nvSpPr>
        <p:spPr>
          <a:xfrm>
            <a:off x="626625" y="1057313"/>
            <a:ext cx="7884000" cy="3564000"/>
          </a:xfrm>
          <a:prstGeom prst="rect">
            <a:avLst/>
          </a:prstGeom>
          <a:noFill/>
          <a:ln>
            <a:noFill/>
          </a:ln>
        </p:spPr>
        <p:txBody>
          <a:bodyPr spcFirstLastPara="1" wrap="square" lIns="0" tIns="35100" rIns="68575" bIns="34275" anchor="t" anchorCtr="0">
            <a:noAutofit/>
          </a:bodyPr>
          <a:lstStyle/>
          <a:p>
            <a:pPr marL="342900" marR="0" lvl="0" indent="-279400" algn="l" rtl="0">
              <a:lnSpc>
                <a:spcPct val="115000"/>
              </a:lnSpc>
              <a:spcBef>
                <a:spcPts val="0"/>
              </a:spcBef>
              <a:spcAft>
                <a:spcPts val="0"/>
              </a:spcAft>
              <a:buClr>
                <a:srgbClr val="000000"/>
              </a:buClr>
              <a:buSzPts val="1800"/>
              <a:buFont typeface="Consolas"/>
              <a:buChar char="●"/>
            </a:pPr>
            <a:r>
              <a:rPr lang="en-US" b="1" dirty="0">
                <a:solidFill>
                  <a:srgbClr val="000000"/>
                </a:solidFill>
                <a:latin typeface="Consolas"/>
                <a:ea typeface="Consolas"/>
                <a:cs typeface="Consolas"/>
                <a:sym typeface="Consolas"/>
              </a:rPr>
              <a:t>terraform validate</a:t>
            </a:r>
          </a:p>
          <a:p>
            <a:pPr marL="342900" marR="0" lvl="0" indent="-279400" algn="l" rtl="0">
              <a:lnSpc>
                <a:spcPct val="115000"/>
              </a:lnSpc>
              <a:spcBef>
                <a:spcPts val="0"/>
              </a:spcBef>
              <a:spcAft>
                <a:spcPts val="0"/>
              </a:spcAft>
              <a:buClr>
                <a:srgbClr val="000000"/>
              </a:buClr>
              <a:buSzPts val="1800"/>
              <a:buFont typeface="Consolas"/>
              <a:buChar char="●"/>
            </a:pPr>
            <a:endParaRPr b="1" dirty="0">
              <a:solidFill>
                <a:srgbClr val="000000"/>
              </a:solidFill>
              <a:latin typeface="Consolas"/>
              <a:ea typeface="Consolas"/>
              <a:cs typeface="Consolas"/>
              <a:sym typeface="Consolas"/>
            </a:endParaRPr>
          </a:p>
          <a:p>
            <a:pPr marL="685800" marR="0" lvl="1" indent="-279400" algn="l" rtl="0">
              <a:lnSpc>
                <a:spcPct val="115000"/>
              </a:lnSpc>
              <a:spcBef>
                <a:spcPts val="0"/>
              </a:spcBef>
              <a:spcAft>
                <a:spcPts val="0"/>
              </a:spcAft>
              <a:buClr>
                <a:srgbClr val="000000"/>
              </a:buClr>
              <a:buSzPts val="1800"/>
              <a:buChar char="○"/>
            </a:pPr>
            <a:r>
              <a:rPr lang="en-US" sz="1800" dirty="0">
                <a:solidFill>
                  <a:srgbClr val="000000"/>
                </a:solidFill>
              </a:rPr>
              <a:t>Performs a syntax check on all terraform files in the directory</a:t>
            </a:r>
            <a:br>
              <a:rPr lang="en-US" sz="1800" dirty="0">
                <a:solidFill>
                  <a:srgbClr val="000000"/>
                </a:solidFill>
              </a:rPr>
            </a:br>
            <a:endParaRPr sz="1800" dirty="0">
              <a:solidFill>
                <a:srgbClr val="000000"/>
              </a:solidFill>
            </a:endParaRPr>
          </a:p>
          <a:p>
            <a:pPr marL="685800" marR="0" lvl="1" indent="-279400" algn="l" rtl="0">
              <a:lnSpc>
                <a:spcPct val="115000"/>
              </a:lnSpc>
              <a:spcBef>
                <a:spcPts val="0"/>
              </a:spcBef>
              <a:spcAft>
                <a:spcPts val="0"/>
              </a:spcAft>
              <a:buClr>
                <a:srgbClr val="000000"/>
              </a:buClr>
              <a:buSzPts val="1800"/>
              <a:buChar char="○"/>
            </a:pPr>
            <a:r>
              <a:rPr lang="en-US" sz="1800" dirty="0">
                <a:solidFill>
                  <a:srgbClr val="000000"/>
                </a:solidFill>
              </a:rPr>
              <a:t>Displays an error if any of the files doesn't validate</a:t>
            </a:r>
            <a:endParaRPr sz="1800" dirty="0">
              <a:solidFill>
                <a:srgbClr val="000000"/>
              </a:solidFill>
            </a:endParaRPr>
          </a:p>
          <a:p>
            <a:pPr marL="685800" marR="0" lvl="1" indent="-279400" algn="l" rtl="0">
              <a:lnSpc>
                <a:spcPct val="115000"/>
              </a:lnSpc>
              <a:spcBef>
                <a:spcPts val="0"/>
              </a:spcBef>
              <a:spcAft>
                <a:spcPts val="0"/>
              </a:spcAft>
              <a:buClr>
                <a:srgbClr val="000000"/>
              </a:buClr>
              <a:buSzPts val="1800"/>
              <a:buChar char="○"/>
            </a:pPr>
            <a:endParaRPr lang="en-US" sz="1800" dirty="0">
              <a:solidFill>
                <a:srgbClr val="000000"/>
              </a:solidFill>
            </a:endParaRPr>
          </a:p>
          <a:p>
            <a:pPr marL="685800" marR="0" lvl="1" indent="-279400" algn="l" rtl="0">
              <a:lnSpc>
                <a:spcPct val="115000"/>
              </a:lnSpc>
              <a:spcBef>
                <a:spcPts val="0"/>
              </a:spcBef>
              <a:spcAft>
                <a:spcPts val="0"/>
              </a:spcAft>
              <a:buClr>
                <a:srgbClr val="000000"/>
              </a:buClr>
              <a:buSzPts val="1800"/>
              <a:buChar char="○"/>
            </a:pPr>
            <a:r>
              <a:rPr lang="en-US" sz="1800" dirty="0">
                <a:solidFill>
                  <a:srgbClr val="000000"/>
                </a:solidFill>
              </a:rPr>
              <a:t>Does </a:t>
            </a:r>
            <a:r>
              <a:rPr lang="en-US" sz="1800" i="1" dirty="0">
                <a:solidFill>
                  <a:srgbClr val="000000"/>
                </a:solidFill>
              </a:rPr>
              <a:t>NOT</a:t>
            </a:r>
            <a:r>
              <a:rPr lang="en-US" sz="1800" dirty="0">
                <a:solidFill>
                  <a:srgbClr val="000000"/>
                </a:solidFill>
              </a:rPr>
              <a:t> check formatting</a:t>
            </a:r>
            <a:endParaRPr sz="1800" dirty="0">
              <a:solidFill>
                <a:srgbClr val="000000"/>
              </a:solidFill>
            </a:endParaRPr>
          </a:p>
          <a:p>
            <a:pPr marL="685800" marR="0" lvl="1" indent="-279400" algn="l" rtl="0">
              <a:lnSpc>
                <a:spcPct val="115000"/>
              </a:lnSpc>
              <a:spcBef>
                <a:spcPts val="0"/>
              </a:spcBef>
              <a:spcAft>
                <a:spcPts val="0"/>
              </a:spcAft>
              <a:buClr>
                <a:srgbClr val="000000"/>
              </a:buClr>
              <a:buSzPts val="1800"/>
              <a:buChar char="○"/>
            </a:pPr>
            <a:endParaRPr lang="en-US" sz="1800" dirty="0">
              <a:solidFill>
                <a:srgbClr val="000000"/>
              </a:solidFill>
            </a:endParaRPr>
          </a:p>
          <a:p>
            <a:pPr marL="685800" marR="0" lvl="1" indent="-279400" algn="l" rtl="0">
              <a:lnSpc>
                <a:spcPct val="115000"/>
              </a:lnSpc>
              <a:spcBef>
                <a:spcPts val="0"/>
              </a:spcBef>
              <a:spcAft>
                <a:spcPts val="0"/>
              </a:spcAft>
              <a:buClr>
                <a:srgbClr val="000000"/>
              </a:buClr>
              <a:buSzPts val="1800"/>
              <a:buChar char="○"/>
            </a:pPr>
            <a:r>
              <a:rPr lang="en-US" sz="1800" dirty="0">
                <a:solidFill>
                  <a:srgbClr val="000000"/>
                </a:solidFill>
              </a:rPr>
              <a:t>What does it check…?</a:t>
            </a:r>
            <a:endParaRPr sz="1800" dirty="0">
              <a:solidFill>
                <a:srgbClr val="000000"/>
              </a:solidFill>
            </a:endParaRPr>
          </a:p>
        </p:txBody>
      </p:sp>
      <p:sp>
        <p:nvSpPr>
          <p:cNvPr id="622" name="Google Shape;622;p89"/>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76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90"/>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Consolas"/>
                <a:ea typeface="Consolas"/>
                <a:cs typeface="Consolas"/>
                <a:sym typeface="Consolas"/>
              </a:rPr>
              <a:t>terraform validate</a:t>
            </a:r>
            <a:endParaRPr b="1">
              <a:latin typeface="Consolas"/>
              <a:ea typeface="Consolas"/>
              <a:cs typeface="Consolas"/>
              <a:sym typeface="Consolas"/>
            </a:endParaRPr>
          </a:p>
        </p:txBody>
      </p:sp>
      <p:sp>
        <p:nvSpPr>
          <p:cNvPr id="628" name="Google Shape;628;p90"/>
          <p:cNvSpPr txBox="1">
            <a:spLocks noGrp="1"/>
          </p:cNvSpPr>
          <p:nvPr>
            <p:ph type="body" idx="1"/>
          </p:nvPr>
        </p:nvSpPr>
        <p:spPr>
          <a:xfrm>
            <a:off x="626625" y="1057313"/>
            <a:ext cx="7884000" cy="3564000"/>
          </a:xfrm>
          <a:prstGeom prst="rect">
            <a:avLst/>
          </a:prstGeom>
          <a:noFill/>
          <a:ln>
            <a:noFill/>
          </a:ln>
        </p:spPr>
        <p:txBody>
          <a:bodyPr spcFirstLastPara="1" wrap="square" lIns="0" tIns="35100" rIns="68575" bIns="34275" anchor="t" anchorCtr="0">
            <a:noAutofit/>
          </a:bodyPr>
          <a:lstStyle/>
          <a:p>
            <a:pPr marL="342900" marR="0" lvl="0" indent="-279400" algn="l" rtl="0">
              <a:lnSpc>
                <a:spcPct val="115000"/>
              </a:lnSpc>
              <a:spcBef>
                <a:spcPts val="0"/>
              </a:spcBef>
              <a:spcAft>
                <a:spcPts val="0"/>
              </a:spcAft>
              <a:buClr>
                <a:srgbClr val="000000"/>
              </a:buClr>
              <a:buSzPts val="1800"/>
              <a:buChar char="●"/>
            </a:pPr>
            <a:r>
              <a:rPr lang="en-US" dirty="0">
                <a:solidFill>
                  <a:srgbClr val="000000"/>
                </a:solidFill>
              </a:rPr>
              <a:t>Invalid HCL syntax (e.g., missing quote or equal sign)</a:t>
            </a:r>
            <a:endParaRPr dirty="0">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dirty="0">
                <a:solidFill>
                  <a:srgbClr val="000000"/>
                </a:solidFill>
              </a:rPr>
              <a:t>Invalid HCL references (e.g., variable name or attribute which doesn't exist)</a:t>
            </a:r>
            <a:endParaRPr dirty="0">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dirty="0">
                <a:solidFill>
                  <a:srgbClr val="000000"/>
                </a:solidFill>
              </a:rPr>
              <a:t>Same provider declared multiple times</a:t>
            </a:r>
            <a:endParaRPr dirty="0">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dirty="0">
                <a:solidFill>
                  <a:srgbClr val="000000"/>
                </a:solidFill>
              </a:rPr>
              <a:t>Same module declared multiple times</a:t>
            </a:r>
            <a:endParaRPr dirty="0">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dirty="0">
                <a:solidFill>
                  <a:srgbClr val="000000"/>
                </a:solidFill>
              </a:rPr>
              <a:t>Same resource declared multiple times</a:t>
            </a:r>
            <a:endParaRPr dirty="0">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dirty="0">
                <a:solidFill>
                  <a:srgbClr val="000000"/>
                </a:solidFill>
              </a:rPr>
              <a:t>Invalid module name</a:t>
            </a:r>
            <a:endParaRPr dirty="0">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dirty="0">
                <a:solidFill>
                  <a:srgbClr val="000000"/>
                </a:solidFill>
              </a:rPr>
              <a:t>Interpolation used in places where it's unsupported (e.g., variable, </a:t>
            </a:r>
            <a:r>
              <a:rPr lang="en-US" b="1" dirty="0" err="1">
                <a:solidFill>
                  <a:srgbClr val="000000"/>
                </a:solidFill>
                <a:latin typeface="Consolas"/>
                <a:ea typeface="Consolas"/>
                <a:cs typeface="Consolas"/>
                <a:sym typeface="Consolas"/>
              </a:rPr>
              <a:t>depends_on</a:t>
            </a:r>
            <a:r>
              <a:rPr lang="en-US" dirty="0">
                <a:solidFill>
                  <a:srgbClr val="000000"/>
                </a:solidFill>
              </a:rPr>
              <a:t>, </a:t>
            </a:r>
            <a:r>
              <a:rPr lang="en-US" b="1" dirty="0" err="1">
                <a:solidFill>
                  <a:srgbClr val="000000"/>
                </a:solidFill>
                <a:latin typeface="Consolas"/>
                <a:ea typeface="Consolas"/>
                <a:cs typeface="Consolas"/>
                <a:sym typeface="Consolas"/>
              </a:rPr>
              <a:t>module.source</a:t>
            </a:r>
            <a:r>
              <a:rPr lang="en-US" dirty="0">
                <a:solidFill>
                  <a:srgbClr val="000000"/>
                </a:solidFill>
              </a:rPr>
              <a:t>, </a:t>
            </a:r>
            <a:r>
              <a:rPr lang="en-US" b="1" dirty="0">
                <a:solidFill>
                  <a:srgbClr val="000000"/>
                </a:solidFill>
                <a:latin typeface="Consolas"/>
                <a:ea typeface="Consolas"/>
                <a:cs typeface="Consolas"/>
                <a:sym typeface="Consolas"/>
              </a:rPr>
              <a:t>provider</a:t>
            </a:r>
            <a:r>
              <a:rPr lang="en-US" dirty="0">
                <a:solidFill>
                  <a:srgbClr val="000000"/>
                </a:solidFill>
              </a:rPr>
              <a:t>)</a:t>
            </a:r>
            <a:endParaRPr dirty="0">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dirty="0">
                <a:solidFill>
                  <a:srgbClr val="000000"/>
                </a:solidFill>
              </a:rPr>
              <a:t>Missing value for a variable (none of </a:t>
            </a:r>
            <a:r>
              <a:rPr lang="en-US" b="1" dirty="0">
                <a:solidFill>
                  <a:srgbClr val="000000"/>
                </a:solidFill>
                <a:latin typeface="Consolas"/>
                <a:ea typeface="Consolas"/>
                <a:cs typeface="Consolas"/>
                <a:sym typeface="Consolas"/>
              </a:rPr>
              <a:t>-var foo=...</a:t>
            </a:r>
            <a:r>
              <a:rPr lang="en-US" dirty="0">
                <a:solidFill>
                  <a:srgbClr val="000000"/>
                </a:solidFill>
              </a:rPr>
              <a:t> flag, </a:t>
            </a:r>
            <a:r>
              <a:rPr lang="en-US" b="1" dirty="0">
                <a:solidFill>
                  <a:srgbClr val="000000"/>
                </a:solidFill>
                <a:latin typeface="Consolas"/>
                <a:ea typeface="Consolas"/>
                <a:cs typeface="Consolas"/>
                <a:sym typeface="Consolas"/>
              </a:rPr>
              <a:t>-var-file=</a:t>
            </a:r>
            <a:r>
              <a:rPr lang="en-US" b="1" dirty="0" err="1">
                <a:solidFill>
                  <a:srgbClr val="000000"/>
                </a:solidFill>
                <a:latin typeface="Consolas"/>
                <a:ea typeface="Consolas"/>
                <a:cs typeface="Consolas"/>
                <a:sym typeface="Consolas"/>
              </a:rPr>
              <a:t>foo.vars</a:t>
            </a:r>
            <a:r>
              <a:rPr lang="en-US" dirty="0">
                <a:solidFill>
                  <a:srgbClr val="000000"/>
                </a:solidFill>
              </a:rPr>
              <a:t> flag, </a:t>
            </a:r>
            <a:r>
              <a:rPr lang="en-US" b="1" dirty="0" err="1">
                <a:solidFill>
                  <a:srgbClr val="000000"/>
                </a:solidFill>
                <a:latin typeface="Consolas"/>
                <a:ea typeface="Consolas"/>
                <a:cs typeface="Consolas"/>
                <a:sym typeface="Consolas"/>
              </a:rPr>
              <a:t>TF_VAR_foo</a:t>
            </a:r>
            <a:r>
              <a:rPr lang="en-US" dirty="0">
                <a:solidFill>
                  <a:srgbClr val="000000"/>
                </a:solidFill>
              </a:rPr>
              <a:t> environment variable, </a:t>
            </a:r>
            <a:r>
              <a:rPr lang="en-US" dirty="0" err="1">
                <a:solidFill>
                  <a:srgbClr val="000000"/>
                </a:solidFill>
              </a:rPr>
              <a:t>terraform.tfvars</a:t>
            </a:r>
            <a:r>
              <a:rPr lang="en-US" dirty="0">
                <a:solidFill>
                  <a:srgbClr val="000000"/>
                </a:solidFill>
              </a:rPr>
              <a:t>, or default value in the configuration)</a:t>
            </a:r>
            <a:endParaRPr dirty="0">
              <a:solidFill>
                <a:srgbClr val="000000"/>
              </a:solidFill>
            </a:endParaRPr>
          </a:p>
        </p:txBody>
      </p:sp>
      <p:sp>
        <p:nvSpPr>
          <p:cNvPr id="629" name="Google Shape;629;p90"/>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77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2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2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91"/>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Troubleshooting: </a:t>
            </a:r>
            <a:r>
              <a:rPr lang="en-US" b="1">
                <a:latin typeface="Consolas"/>
                <a:ea typeface="Consolas"/>
                <a:cs typeface="Consolas"/>
                <a:sym typeface="Consolas"/>
              </a:rPr>
              <a:t>terraform fmt</a:t>
            </a:r>
            <a:endParaRPr b="1">
              <a:latin typeface="Consolas"/>
              <a:ea typeface="Consolas"/>
              <a:cs typeface="Consolas"/>
              <a:sym typeface="Consolas"/>
            </a:endParaRPr>
          </a:p>
        </p:txBody>
      </p:sp>
      <p:sp>
        <p:nvSpPr>
          <p:cNvPr id="635" name="Google Shape;635;p91"/>
          <p:cNvSpPr txBox="1">
            <a:spLocks noGrp="1"/>
          </p:cNvSpPr>
          <p:nvPr>
            <p:ph type="body" idx="1"/>
          </p:nvPr>
        </p:nvSpPr>
        <p:spPr>
          <a:xfrm>
            <a:off x="626625" y="1515019"/>
            <a:ext cx="7884000" cy="3106200"/>
          </a:xfrm>
          <a:prstGeom prst="rect">
            <a:avLst/>
          </a:prstGeom>
          <a:noFill/>
          <a:ln>
            <a:noFill/>
          </a:ln>
        </p:spPr>
        <p:txBody>
          <a:bodyPr spcFirstLastPara="1" wrap="square" lIns="0" tIns="35100" rIns="68575" bIns="34275" anchor="t" anchorCtr="0">
            <a:noAutofit/>
          </a:bodyPr>
          <a:lstStyle/>
          <a:p>
            <a:pPr marL="342900" marR="0" lvl="0" indent="-292100" algn="l" rtl="0">
              <a:lnSpc>
                <a:spcPct val="115000"/>
              </a:lnSpc>
              <a:spcBef>
                <a:spcPts val="0"/>
              </a:spcBef>
              <a:spcAft>
                <a:spcPts val="0"/>
              </a:spcAft>
              <a:buClr>
                <a:srgbClr val="000000"/>
              </a:buClr>
              <a:buSzPts val="2000"/>
              <a:buFont typeface="Consolas"/>
              <a:buChar char="●"/>
            </a:pPr>
            <a:r>
              <a:rPr lang="en-US" sz="2000" dirty="0">
                <a:solidFill>
                  <a:srgbClr val="000000"/>
                </a:solidFill>
              </a:rPr>
              <a:t>Rewrites Terraform files in a canonical format/style</a:t>
            </a:r>
            <a:endParaRPr sz="2000" dirty="0">
              <a:solidFill>
                <a:srgbClr val="000000"/>
              </a:solidFill>
            </a:endParaRPr>
          </a:p>
          <a:p>
            <a:pPr marL="342900" marR="0" lvl="0" indent="-292100" algn="l" rtl="0">
              <a:lnSpc>
                <a:spcPct val="115000"/>
              </a:lnSpc>
              <a:spcBef>
                <a:spcPts val="0"/>
              </a:spcBef>
              <a:spcAft>
                <a:spcPts val="0"/>
              </a:spcAft>
              <a:buClr>
                <a:srgbClr val="000000"/>
              </a:buClr>
              <a:buSzPts val="2000"/>
              <a:buFont typeface="Courier"/>
              <a:buChar char="●"/>
            </a:pPr>
            <a:r>
              <a:rPr lang="en-US" sz="2000" dirty="0">
                <a:solidFill>
                  <a:srgbClr val="000000"/>
                </a:solidFill>
              </a:rPr>
              <a:t>By default, scans the current directory for configuration files</a:t>
            </a:r>
            <a:endParaRPr sz="2000" dirty="0">
              <a:solidFill>
                <a:srgbClr val="000000"/>
              </a:solidFill>
            </a:endParaRPr>
          </a:p>
          <a:p>
            <a:pPr marL="685800" marR="0" lvl="1" indent="-292100" algn="l" rtl="0">
              <a:lnSpc>
                <a:spcPct val="115000"/>
              </a:lnSpc>
              <a:spcBef>
                <a:spcPts val="0"/>
              </a:spcBef>
              <a:spcAft>
                <a:spcPts val="0"/>
              </a:spcAft>
              <a:buClr>
                <a:srgbClr val="000000"/>
              </a:buClr>
              <a:buSzPts val="2000"/>
              <a:buFont typeface="Courier"/>
              <a:buChar char="○"/>
            </a:pPr>
            <a:r>
              <a:rPr lang="en-US" sz="2000" dirty="0">
                <a:solidFill>
                  <a:srgbClr val="000000"/>
                </a:solidFill>
              </a:rPr>
              <a:t>If the </a:t>
            </a:r>
            <a:r>
              <a:rPr lang="en-US" sz="2000" dirty="0" err="1">
                <a:solidFill>
                  <a:srgbClr val="000000"/>
                </a:solidFill>
              </a:rPr>
              <a:t>dir</a:t>
            </a:r>
            <a:r>
              <a:rPr lang="en-US" sz="2000" dirty="0">
                <a:solidFill>
                  <a:srgbClr val="000000"/>
                </a:solidFill>
              </a:rPr>
              <a:t> argument is provided then it will scan that given directory instead</a:t>
            </a:r>
            <a:endParaRPr sz="2000" dirty="0">
              <a:solidFill>
                <a:srgbClr val="000000"/>
              </a:solidFill>
            </a:endParaRPr>
          </a:p>
          <a:p>
            <a:pPr marL="685800" marR="0" lvl="1" indent="-292100" algn="l" rtl="0">
              <a:lnSpc>
                <a:spcPct val="115000"/>
              </a:lnSpc>
              <a:spcBef>
                <a:spcPts val="0"/>
              </a:spcBef>
              <a:spcAft>
                <a:spcPts val="0"/>
              </a:spcAft>
              <a:buClr>
                <a:srgbClr val="000000"/>
              </a:buClr>
              <a:buSzPts val="2000"/>
              <a:buFont typeface="Courier"/>
              <a:buChar char="○"/>
            </a:pPr>
            <a:r>
              <a:rPr lang="en-US" sz="2000" dirty="0">
                <a:solidFill>
                  <a:srgbClr val="000000"/>
                </a:solidFill>
              </a:rPr>
              <a:t>If </a:t>
            </a:r>
            <a:r>
              <a:rPr lang="en-US" sz="2000" dirty="0" err="1">
                <a:solidFill>
                  <a:srgbClr val="000000"/>
                </a:solidFill>
              </a:rPr>
              <a:t>dir</a:t>
            </a:r>
            <a:r>
              <a:rPr lang="en-US" sz="2000" dirty="0">
                <a:solidFill>
                  <a:srgbClr val="000000"/>
                </a:solidFill>
              </a:rPr>
              <a:t> is a single dash (-) then </a:t>
            </a:r>
            <a:r>
              <a:rPr lang="en-US" sz="2000" b="1" dirty="0" err="1">
                <a:solidFill>
                  <a:srgbClr val="000000"/>
                </a:solidFill>
                <a:latin typeface="Consolas"/>
                <a:ea typeface="Consolas"/>
                <a:cs typeface="Consolas"/>
                <a:sym typeface="Consolas"/>
              </a:rPr>
              <a:t>fmt</a:t>
            </a:r>
            <a:r>
              <a:rPr lang="en-US" sz="2000" dirty="0">
                <a:solidFill>
                  <a:srgbClr val="000000"/>
                </a:solidFill>
              </a:rPr>
              <a:t> will read from standard input</a:t>
            </a:r>
            <a:endParaRPr sz="2000" dirty="0">
              <a:solidFill>
                <a:srgbClr val="000000"/>
              </a:solidFill>
            </a:endParaRPr>
          </a:p>
        </p:txBody>
      </p:sp>
      <p:sp>
        <p:nvSpPr>
          <p:cNvPr id="636" name="Google Shape;636;p91"/>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78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92"/>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Troubleshooting: </a:t>
            </a:r>
            <a:r>
              <a:rPr lang="en-US" b="1">
                <a:latin typeface="Consolas"/>
                <a:ea typeface="Consolas"/>
                <a:cs typeface="Consolas"/>
                <a:sym typeface="Consolas"/>
              </a:rPr>
              <a:t>terraform graph</a:t>
            </a:r>
            <a:endParaRPr b="1">
              <a:latin typeface="Consolas"/>
              <a:ea typeface="Consolas"/>
              <a:cs typeface="Consolas"/>
              <a:sym typeface="Consolas"/>
            </a:endParaRPr>
          </a:p>
        </p:txBody>
      </p:sp>
      <p:sp>
        <p:nvSpPr>
          <p:cNvPr id="642" name="Google Shape;642;p92"/>
          <p:cNvSpPr txBox="1">
            <a:spLocks noGrp="1"/>
          </p:cNvSpPr>
          <p:nvPr>
            <p:ph type="body" idx="1"/>
          </p:nvPr>
        </p:nvSpPr>
        <p:spPr>
          <a:xfrm>
            <a:off x="626625" y="1269431"/>
            <a:ext cx="7884000" cy="3351900"/>
          </a:xfrm>
          <a:prstGeom prst="rect">
            <a:avLst/>
          </a:prstGeom>
          <a:noFill/>
          <a:ln>
            <a:noFill/>
          </a:ln>
        </p:spPr>
        <p:txBody>
          <a:bodyPr spcFirstLastPara="1" wrap="square" lIns="0" tIns="35100" rIns="68575" bIns="34275" anchor="t" anchorCtr="0">
            <a:noAutofit/>
          </a:bodyPr>
          <a:lstStyle/>
          <a:p>
            <a:pPr marL="342900" marR="0" lvl="0" indent="-292100" algn="l" rtl="0">
              <a:lnSpc>
                <a:spcPct val="115000"/>
              </a:lnSpc>
              <a:spcBef>
                <a:spcPts val="0"/>
              </a:spcBef>
              <a:spcAft>
                <a:spcPts val="0"/>
              </a:spcAft>
              <a:buClr>
                <a:srgbClr val="000000"/>
              </a:buClr>
              <a:buSzPts val="2000"/>
              <a:buFont typeface="Consolas"/>
              <a:buChar char="●"/>
            </a:pPr>
            <a:r>
              <a:rPr lang="en-US" sz="2000" dirty="0">
                <a:solidFill>
                  <a:srgbClr val="000000"/>
                </a:solidFill>
              </a:rPr>
              <a:t>Generates a visual representation of either a configuration or execution plan</a:t>
            </a:r>
            <a:endParaRPr sz="2000" dirty="0">
              <a:solidFill>
                <a:srgbClr val="000000"/>
              </a:solidFill>
            </a:endParaRPr>
          </a:p>
          <a:p>
            <a:pPr marL="685800" marR="0" lvl="1" indent="-292100" algn="l" rtl="0">
              <a:lnSpc>
                <a:spcPct val="115000"/>
              </a:lnSpc>
              <a:spcBef>
                <a:spcPts val="0"/>
              </a:spcBef>
              <a:spcAft>
                <a:spcPts val="0"/>
              </a:spcAft>
              <a:buClr>
                <a:srgbClr val="000000"/>
              </a:buClr>
              <a:buSzPts val="2000"/>
              <a:buChar char="○"/>
            </a:pPr>
            <a:r>
              <a:rPr lang="en-US" sz="2000" dirty="0">
                <a:solidFill>
                  <a:srgbClr val="000000"/>
                </a:solidFill>
              </a:rPr>
              <a:t>Output is in DOT format, which can be used by </a:t>
            </a:r>
            <a:r>
              <a:rPr lang="en-US" sz="2000" dirty="0" err="1">
                <a:solidFill>
                  <a:srgbClr val="000000"/>
                </a:solidFill>
              </a:rPr>
              <a:t>GraphViz</a:t>
            </a:r>
            <a:r>
              <a:rPr lang="en-US" sz="2000" dirty="0">
                <a:solidFill>
                  <a:srgbClr val="000000"/>
                </a:solidFill>
              </a:rPr>
              <a:t> to generate charts: </a:t>
            </a:r>
            <a:r>
              <a:rPr lang="en-US" sz="2000" u="sng" dirty="0">
                <a:solidFill>
                  <a:schemeClr val="hlink"/>
                </a:solidFill>
                <a:hlinkClick r:id="rId3"/>
              </a:rPr>
              <a:t>https://www.terraform.io/docs/internals/graph.html</a:t>
            </a:r>
            <a:r>
              <a:rPr lang="en-US" sz="2000" dirty="0">
                <a:solidFill>
                  <a:srgbClr val="000000"/>
                </a:solidFill>
              </a:rPr>
              <a:t> </a:t>
            </a:r>
            <a:endParaRPr sz="2000" dirty="0">
              <a:solidFill>
                <a:srgbClr val="000000"/>
              </a:solidFill>
            </a:endParaRPr>
          </a:p>
          <a:p>
            <a:pPr marL="0" marR="0" lvl="0" indent="0" algn="l" rtl="0">
              <a:lnSpc>
                <a:spcPct val="115000"/>
              </a:lnSpc>
              <a:spcBef>
                <a:spcPts val="0"/>
              </a:spcBef>
              <a:spcAft>
                <a:spcPts val="0"/>
              </a:spcAft>
              <a:buNone/>
            </a:pPr>
            <a:endParaRPr sz="2000" dirty="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dirty="0">
                <a:solidFill>
                  <a:srgbClr val="000000"/>
                </a:solidFill>
              </a:rPr>
              <a:t>e.g.,</a:t>
            </a:r>
            <a:endParaRPr sz="2000" dirty="0">
              <a:solidFill>
                <a:srgbClr val="000000"/>
              </a:solidFill>
            </a:endParaRPr>
          </a:p>
          <a:p>
            <a:pPr marL="685800" marR="0" lvl="0" indent="0" algn="l" rtl="0">
              <a:lnSpc>
                <a:spcPct val="115000"/>
              </a:lnSpc>
              <a:spcBef>
                <a:spcPts val="0"/>
              </a:spcBef>
              <a:spcAft>
                <a:spcPts val="0"/>
              </a:spcAft>
              <a:buNone/>
            </a:pPr>
            <a:r>
              <a:rPr lang="en-US" sz="2000" b="1" dirty="0">
                <a:solidFill>
                  <a:srgbClr val="000000"/>
                </a:solidFill>
                <a:latin typeface="Consolas"/>
                <a:ea typeface="Consolas"/>
                <a:cs typeface="Consolas"/>
                <a:sym typeface="Consolas"/>
              </a:rPr>
              <a:t>terraform graph | dot -</a:t>
            </a:r>
            <a:r>
              <a:rPr lang="en-US" sz="2000" b="1" dirty="0" err="1">
                <a:solidFill>
                  <a:srgbClr val="000000"/>
                </a:solidFill>
                <a:latin typeface="Consolas"/>
                <a:ea typeface="Consolas"/>
                <a:cs typeface="Consolas"/>
                <a:sym typeface="Consolas"/>
              </a:rPr>
              <a:t>Tsvg</a:t>
            </a:r>
            <a:r>
              <a:rPr lang="en-US" sz="2000" b="1" dirty="0">
                <a:solidFill>
                  <a:srgbClr val="000000"/>
                </a:solidFill>
                <a:latin typeface="Consolas"/>
                <a:ea typeface="Consolas"/>
                <a:cs typeface="Consolas"/>
                <a:sym typeface="Consolas"/>
              </a:rPr>
              <a:t> &gt; </a:t>
            </a:r>
            <a:r>
              <a:rPr lang="en-US" sz="2000" b="1" dirty="0" err="1">
                <a:solidFill>
                  <a:srgbClr val="000000"/>
                </a:solidFill>
                <a:latin typeface="Consolas"/>
                <a:ea typeface="Consolas"/>
                <a:cs typeface="Consolas"/>
                <a:sym typeface="Consolas"/>
              </a:rPr>
              <a:t>graph.svg</a:t>
            </a:r>
            <a:endParaRPr sz="2000" b="1" dirty="0">
              <a:solidFill>
                <a:srgbClr val="000000"/>
              </a:solidFill>
              <a:latin typeface="Consolas"/>
              <a:ea typeface="Consolas"/>
              <a:cs typeface="Consolas"/>
              <a:sym typeface="Consolas"/>
            </a:endParaRPr>
          </a:p>
        </p:txBody>
      </p:sp>
      <p:sp>
        <p:nvSpPr>
          <p:cNvPr id="643" name="Google Shape;643;p92"/>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79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4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42">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42">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7"/>
          <p:cNvSpPr txBox="1">
            <a:spLocks noGrp="1"/>
          </p:cNvSpPr>
          <p:nvPr>
            <p:ph type="title"/>
          </p:nvPr>
        </p:nvSpPr>
        <p:spPr>
          <a:xfrm>
            <a:off x="714373" y="243000"/>
            <a:ext cx="8424000" cy="681075"/>
          </a:xfrm>
          <a:prstGeom prst="rect">
            <a:avLst/>
          </a:prstGeom>
          <a:noFill/>
          <a:ln>
            <a:noFill/>
          </a:ln>
        </p:spPr>
        <p:txBody>
          <a:bodyPr spcFirstLastPara="1" wrap="square" lIns="68569" tIns="34275" rIns="68569" bIns="34275" anchor="ctr" anchorCtr="0">
            <a:noAutofit/>
          </a:bodyPr>
          <a:lstStyle/>
          <a:p>
            <a:pPr>
              <a:buSzPts val="3200"/>
            </a:pPr>
            <a:r>
              <a:rPr lang="en-US" b="1" dirty="0">
                <a:latin typeface="Helvetica Neue"/>
                <a:ea typeface="Helvetica Neue"/>
                <a:cs typeface="Helvetica Neue"/>
                <a:sym typeface="Helvetica Neue"/>
              </a:rPr>
              <a:t>Virtual Training Expectations for Me</a:t>
            </a:r>
            <a:endParaRPr b="1" dirty="0">
              <a:latin typeface="Helvetica Neue"/>
              <a:ea typeface="Helvetica Neue"/>
              <a:cs typeface="Helvetica Neue"/>
              <a:sym typeface="Helvetica Neue"/>
            </a:endParaRPr>
          </a:p>
        </p:txBody>
      </p:sp>
      <p:sp>
        <p:nvSpPr>
          <p:cNvPr id="148" name="Google Shape;148;p7"/>
          <p:cNvSpPr txBox="1">
            <a:spLocks noGrp="1"/>
          </p:cNvSpPr>
          <p:nvPr>
            <p:ph type="body" idx="1"/>
          </p:nvPr>
        </p:nvSpPr>
        <p:spPr>
          <a:xfrm>
            <a:off x="621000" y="1134000"/>
            <a:ext cx="7884000" cy="3510000"/>
          </a:xfrm>
          <a:prstGeom prst="rect">
            <a:avLst/>
          </a:prstGeom>
          <a:noFill/>
          <a:ln>
            <a:noFill/>
          </a:ln>
        </p:spPr>
        <p:txBody>
          <a:bodyPr spcFirstLastPara="1" wrap="square" lIns="67500" tIns="35100" rIns="68569" bIns="34275" anchor="t" anchorCtr="0">
            <a:noAutofit/>
          </a:bodyPr>
          <a:lstStyle/>
          <a:p>
            <a:pPr marL="0" indent="0">
              <a:lnSpc>
                <a:spcPct val="150000"/>
              </a:lnSpc>
              <a:spcBef>
                <a:spcPts val="0"/>
              </a:spcBef>
              <a:buSzPts val="2400"/>
              <a:buNone/>
            </a:pPr>
            <a:r>
              <a:rPr lang="en-US" dirty="0"/>
              <a:t>I pledge to:</a:t>
            </a:r>
            <a:endParaRPr dirty="0"/>
          </a:p>
          <a:p>
            <a:pPr marL="685800" lvl="1" indent="-285750">
              <a:lnSpc>
                <a:spcPct val="150000"/>
              </a:lnSpc>
              <a:spcBef>
                <a:spcPts val="0"/>
              </a:spcBef>
              <a:buSzPts val="2400"/>
            </a:pPr>
            <a:r>
              <a:rPr lang="en-US" sz="1800" dirty="0"/>
              <a:t>Make this as interesting and interactive as possible</a:t>
            </a:r>
            <a:endParaRPr sz="1800" dirty="0"/>
          </a:p>
          <a:p>
            <a:pPr marL="685800" lvl="1" indent="-285750">
              <a:lnSpc>
                <a:spcPct val="150000"/>
              </a:lnSpc>
              <a:spcBef>
                <a:spcPts val="0"/>
              </a:spcBef>
              <a:buSzPts val="2400"/>
            </a:pPr>
            <a:r>
              <a:rPr lang="en-US" sz="1800" dirty="0"/>
              <a:t>Ask questions in order to stimulate discussion</a:t>
            </a:r>
            <a:endParaRPr sz="1800" dirty="0"/>
          </a:p>
          <a:p>
            <a:pPr marL="685800" lvl="1" indent="-285750">
              <a:lnSpc>
                <a:spcPct val="150000"/>
              </a:lnSpc>
              <a:spcBef>
                <a:spcPts val="0"/>
              </a:spcBef>
              <a:buSzPts val="2400"/>
            </a:pPr>
            <a:r>
              <a:rPr lang="en-US" sz="1800" dirty="0"/>
              <a:t>Use whatever resources I have at hand to explain the material</a:t>
            </a:r>
            <a:endParaRPr sz="1800" dirty="0"/>
          </a:p>
          <a:p>
            <a:pPr marL="685800" lvl="1" indent="-285750">
              <a:lnSpc>
                <a:spcPct val="150000"/>
              </a:lnSpc>
              <a:spcBef>
                <a:spcPts val="0"/>
              </a:spcBef>
              <a:buSzPts val="2400"/>
            </a:pPr>
            <a:r>
              <a:rPr lang="en-US" sz="1800" dirty="0"/>
              <a:t>Try my best to manage verbal responses so that everyone who wants to speak can do so</a:t>
            </a:r>
            <a:endParaRPr sz="1800" dirty="0"/>
          </a:p>
          <a:p>
            <a:pPr marL="685800" lvl="1" indent="-276225">
              <a:lnSpc>
                <a:spcPct val="150000"/>
              </a:lnSpc>
              <a:spcBef>
                <a:spcPts val="0"/>
              </a:spcBef>
              <a:buSzPts val="2200"/>
            </a:pPr>
            <a:r>
              <a:rPr lang="en-US" sz="1800" dirty="0"/>
              <a:t>Use an on-screen timer for breaks so you know when to be back</a:t>
            </a:r>
            <a:endParaRPr sz="1800" dirty="0"/>
          </a:p>
        </p:txBody>
      </p:sp>
      <p:sp>
        <p:nvSpPr>
          <p:cNvPr id="149" name="Google Shape;149;p7"/>
          <p:cNvSpPr txBox="1">
            <a:spLocks noGrp="1"/>
          </p:cNvSpPr>
          <p:nvPr>
            <p:ph type="sldNum" idx="12"/>
          </p:nvPr>
        </p:nvSpPr>
        <p:spPr>
          <a:xfrm>
            <a:off x="8504999" y="4902993"/>
            <a:ext cx="625500" cy="223875"/>
          </a:xfrm>
          <a:prstGeom prst="rect">
            <a:avLst/>
          </a:prstGeom>
          <a:noFill/>
          <a:ln>
            <a:noFill/>
          </a:ln>
        </p:spPr>
        <p:txBody>
          <a:bodyPr spcFirstLastPara="1" wrap="square" lIns="68569" tIns="34275" rIns="68569" bIns="34275" anchor="ctr" anchorCtr="0">
            <a:noAutofit/>
          </a:bodyPr>
          <a:lstStyle/>
          <a:p>
            <a:pPr>
              <a:buSzPts val="1600"/>
            </a:pPr>
            <a:fld id="{00000000-1234-1234-1234-123412341234}" type="slidenum">
              <a:rPr lang="en-US"/>
              <a:pPr>
                <a:buSzPts val="1600"/>
              </a:pPr>
              <a:t>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93"/>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Troubleshooting: </a:t>
            </a:r>
            <a:r>
              <a:rPr lang="en-US" b="1">
                <a:latin typeface="Consolas"/>
                <a:ea typeface="Consolas"/>
                <a:cs typeface="Consolas"/>
                <a:sym typeface="Consolas"/>
              </a:rPr>
              <a:t>terraform console</a:t>
            </a:r>
            <a:endParaRPr b="1">
              <a:latin typeface="Consolas"/>
              <a:ea typeface="Consolas"/>
              <a:cs typeface="Consolas"/>
              <a:sym typeface="Consolas"/>
            </a:endParaRPr>
          </a:p>
        </p:txBody>
      </p:sp>
      <p:sp>
        <p:nvSpPr>
          <p:cNvPr id="649" name="Google Shape;649;p93"/>
          <p:cNvSpPr txBox="1">
            <a:spLocks noGrp="1"/>
          </p:cNvSpPr>
          <p:nvPr>
            <p:ph type="body" idx="1"/>
          </p:nvPr>
        </p:nvSpPr>
        <p:spPr>
          <a:xfrm>
            <a:off x="630000" y="1349231"/>
            <a:ext cx="7884000" cy="2901900"/>
          </a:xfrm>
          <a:prstGeom prst="rect">
            <a:avLst/>
          </a:prstGeom>
          <a:noFill/>
          <a:ln>
            <a:noFill/>
          </a:ln>
        </p:spPr>
        <p:txBody>
          <a:bodyPr spcFirstLastPara="1" wrap="square" lIns="0" tIns="35100" rIns="68575" bIns="34275" anchor="t" anchorCtr="0">
            <a:noAutofit/>
          </a:bodyPr>
          <a:lstStyle/>
          <a:p>
            <a:pPr marL="342900" marR="0" lvl="0" indent="-292100" algn="l" rtl="0">
              <a:lnSpc>
                <a:spcPct val="115000"/>
              </a:lnSpc>
              <a:spcBef>
                <a:spcPts val="0"/>
              </a:spcBef>
              <a:spcAft>
                <a:spcPts val="0"/>
              </a:spcAft>
              <a:buClr>
                <a:srgbClr val="000000"/>
              </a:buClr>
              <a:buSzPts val="2000"/>
              <a:buFont typeface="Consolas"/>
              <a:buChar char="●"/>
            </a:pPr>
            <a:r>
              <a:rPr lang="en-US" sz="2000" dirty="0">
                <a:solidFill>
                  <a:srgbClr val="000000"/>
                </a:solidFill>
              </a:rPr>
              <a:t>Creates an interactive console for testing interpolations</a:t>
            </a:r>
            <a:endParaRPr sz="2000" dirty="0">
              <a:solidFill>
                <a:srgbClr val="000000"/>
              </a:solidFill>
            </a:endParaRPr>
          </a:p>
          <a:p>
            <a:pPr marL="685800" marR="0" lvl="1" indent="-292100" algn="l" rtl="0">
              <a:lnSpc>
                <a:spcPct val="115000"/>
              </a:lnSpc>
              <a:spcBef>
                <a:spcPts val="0"/>
              </a:spcBef>
              <a:spcAft>
                <a:spcPts val="0"/>
              </a:spcAft>
              <a:buClr>
                <a:srgbClr val="000000"/>
              </a:buClr>
              <a:buSzPts val="2000"/>
              <a:buChar char="○"/>
            </a:pPr>
            <a:r>
              <a:rPr lang="en-US" sz="2000" dirty="0">
                <a:solidFill>
                  <a:srgbClr val="000000"/>
                </a:solidFill>
              </a:rPr>
              <a:t>Similar to running the Python interpreter in interactive mode</a:t>
            </a:r>
            <a:endParaRPr sz="2000" dirty="0">
              <a:solidFill>
                <a:srgbClr val="000000"/>
              </a:solidFill>
            </a:endParaRPr>
          </a:p>
          <a:p>
            <a:pPr marL="342900" marR="0" lvl="0" indent="-292100" algn="l" rtl="0">
              <a:lnSpc>
                <a:spcPct val="115000"/>
              </a:lnSpc>
              <a:spcBef>
                <a:spcPts val="0"/>
              </a:spcBef>
              <a:spcAft>
                <a:spcPts val="0"/>
              </a:spcAft>
              <a:buClr>
                <a:srgbClr val="000000"/>
              </a:buClr>
              <a:buSzPts val="2000"/>
              <a:buChar char="●"/>
            </a:pPr>
            <a:endParaRPr lang="en-US" sz="2000" dirty="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dirty="0">
                <a:solidFill>
                  <a:srgbClr val="000000"/>
                </a:solidFill>
              </a:rPr>
              <a:t>Great for testing complex conditionals</a:t>
            </a:r>
            <a:endParaRPr sz="2000" dirty="0">
              <a:solidFill>
                <a:srgbClr val="000000"/>
              </a:solidFill>
            </a:endParaRPr>
          </a:p>
        </p:txBody>
      </p:sp>
      <p:sp>
        <p:nvSpPr>
          <p:cNvPr id="650" name="Google Shape;650;p93"/>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80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94"/>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Exercise 7: Error Handling, Troubleshooting</a:t>
            </a:r>
            <a:endParaRPr b="1">
              <a:latin typeface="Helvetica Neue"/>
              <a:ea typeface="Helvetica Neue"/>
              <a:cs typeface="Helvetica Neue"/>
              <a:sym typeface="Helvetica Neue"/>
            </a:endParaRPr>
          </a:p>
        </p:txBody>
      </p:sp>
      <p:sp>
        <p:nvSpPr>
          <p:cNvPr id="656" name="Google Shape;656;p94"/>
          <p:cNvSpPr txBox="1">
            <a:spLocks noGrp="1"/>
          </p:cNvSpPr>
          <p:nvPr>
            <p:ph type="body" idx="1"/>
          </p:nvPr>
        </p:nvSpPr>
        <p:spPr>
          <a:xfrm>
            <a:off x="626625" y="1111275"/>
            <a:ext cx="7884000" cy="3510000"/>
          </a:xfrm>
          <a:prstGeom prst="rect">
            <a:avLst/>
          </a:prstGeom>
          <a:noFill/>
          <a:ln>
            <a:noFill/>
          </a:ln>
        </p:spPr>
        <p:txBody>
          <a:bodyPr spcFirstLastPara="1" wrap="square" lIns="0" tIns="35100" rIns="68575" bIns="34275" anchor="t" anchorCtr="0">
            <a:noAutofit/>
          </a:bodyPr>
          <a:lstStyle/>
          <a:p>
            <a:pPr marL="342900" marR="0" lvl="0" indent="0" algn="l" rtl="0">
              <a:lnSpc>
                <a:spcPct val="90000"/>
              </a:lnSpc>
              <a:spcBef>
                <a:spcPts val="0"/>
              </a:spcBef>
              <a:spcAft>
                <a:spcPts val="0"/>
              </a:spcAft>
              <a:buNone/>
            </a:pPr>
            <a:endParaRPr sz="4500">
              <a:solidFill>
                <a:srgbClr val="000000"/>
              </a:solidFill>
            </a:endParaRPr>
          </a:p>
          <a:p>
            <a:pPr marL="342900" marR="0" lvl="0" indent="0" algn="l" rtl="0">
              <a:lnSpc>
                <a:spcPct val="90000"/>
              </a:lnSpc>
              <a:spcBef>
                <a:spcPts val="0"/>
              </a:spcBef>
              <a:spcAft>
                <a:spcPts val="0"/>
              </a:spcAft>
              <a:buNone/>
            </a:pPr>
            <a:endParaRPr sz="4500">
              <a:solidFill>
                <a:srgbClr val="000000"/>
              </a:solidFill>
            </a:endParaRPr>
          </a:p>
          <a:p>
            <a:pPr marL="0" marR="0" lvl="0" indent="0" algn="ctr" rtl="0">
              <a:lnSpc>
                <a:spcPct val="90000"/>
              </a:lnSpc>
              <a:spcBef>
                <a:spcPts val="0"/>
              </a:spcBef>
              <a:spcAft>
                <a:spcPts val="0"/>
              </a:spcAft>
              <a:buNone/>
            </a:pPr>
            <a:r>
              <a:rPr lang="en-US" sz="4500" u="sng">
                <a:solidFill>
                  <a:schemeClr val="hlink"/>
                </a:solidFill>
                <a:hlinkClick r:id="rId3"/>
              </a:rPr>
              <a:t>Exercise 7</a:t>
            </a:r>
            <a:endParaRPr sz="4500">
              <a:solidFill>
                <a:srgbClr val="000000"/>
              </a:solidFill>
            </a:endParaRPr>
          </a:p>
          <a:p>
            <a:pPr marL="0" marR="0" lvl="0" indent="0" algn="l" rtl="0">
              <a:lnSpc>
                <a:spcPct val="90000"/>
              </a:lnSpc>
              <a:spcBef>
                <a:spcPts val="0"/>
              </a:spcBef>
              <a:spcAft>
                <a:spcPts val="0"/>
              </a:spcAft>
              <a:buNone/>
            </a:pPr>
            <a:endParaRPr>
              <a:solidFill>
                <a:srgbClr val="000000"/>
              </a:solidFill>
            </a:endParaRPr>
          </a:p>
        </p:txBody>
      </p:sp>
      <p:sp>
        <p:nvSpPr>
          <p:cNvPr id="657" name="Google Shape;657;p94"/>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95"/>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Interpolation</a:t>
            </a:r>
            <a:endParaRPr b="1">
              <a:latin typeface="Helvetica Neue"/>
              <a:ea typeface="Helvetica Neue"/>
              <a:cs typeface="Helvetica Neue"/>
              <a:sym typeface="Helvetica Neue"/>
            </a:endParaRPr>
          </a:p>
        </p:txBody>
      </p:sp>
      <p:sp>
        <p:nvSpPr>
          <p:cNvPr id="663" name="Google Shape;663;p95"/>
          <p:cNvSpPr txBox="1">
            <a:spLocks noGrp="1"/>
          </p:cNvSpPr>
          <p:nvPr>
            <p:ph type="body" idx="1"/>
          </p:nvPr>
        </p:nvSpPr>
        <p:spPr>
          <a:xfrm>
            <a:off x="630000" y="1354958"/>
            <a:ext cx="7884000" cy="3071700"/>
          </a:xfrm>
          <a:prstGeom prst="rect">
            <a:avLst/>
          </a:prstGeom>
          <a:noFill/>
          <a:ln>
            <a:noFill/>
          </a:ln>
        </p:spPr>
        <p:txBody>
          <a:bodyPr spcFirstLastPara="1" wrap="square" lIns="0" tIns="35100" rIns="68575" bIns="34275" anchor="t" anchorCtr="0">
            <a:noAutofit/>
          </a:bodyPr>
          <a:lstStyle/>
          <a:p>
            <a:pPr marL="342900" marR="0" lvl="0" indent="-279400" algn="l" rtl="0">
              <a:lnSpc>
                <a:spcPct val="115000"/>
              </a:lnSpc>
              <a:spcBef>
                <a:spcPts val="0"/>
              </a:spcBef>
              <a:spcAft>
                <a:spcPts val="0"/>
              </a:spcAft>
              <a:buClr>
                <a:srgbClr val="000000"/>
              </a:buClr>
              <a:buSzPts val="1800"/>
              <a:buFont typeface="Courier New"/>
              <a:buChar char="●"/>
            </a:pPr>
            <a:r>
              <a:rPr lang="en-US" dirty="0">
                <a:solidFill>
                  <a:srgbClr val="000000"/>
                </a:solidFill>
              </a:rPr>
              <a:t>E</a:t>
            </a:r>
            <a:r>
              <a:rPr lang="en-US" sz="1800" dirty="0">
                <a:solidFill>
                  <a:srgbClr val="000000"/>
                </a:solidFill>
              </a:rPr>
              <a:t>mbedded within strings in Terraform, whether you're using the HCL or JSON, you can interpolate other values.</a:t>
            </a:r>
            <a:endParaRPr sz="1800" dirty="0">
              <a:solidFill>
                <a:srgbClr val="000000"/>
              </a:solidFill>
            </a:endParaRPr>
          </a:p>
          <a:p>
            <a:pPr marL="342900" marR="0" lvl="0" indent="-279400" algn="l" rtl="0">
              <a:lnSpc>
                <a:spcPct val="115000"/>
              </a:lnSpc>
              <a:spcBef>
                <a:spcPts val="0"/>
              </a:spcBef>
              <a:spcAft>
                <a:spcPts val="0"/>
              </a:spcAft>
              <a:buClr>
                <a:srgbClr val="000000"/>
              </a:buClr>
              <a:buSzPts val="1800"/>
              <a:buFont typeface="Courier New"/>
              <a:buChar char="●"/>
            </a:pPr>
            <a:r>
              <a:rPr lang="en-US" sz="1800" dirty="0">
                <a:solidFill>
                  <a:srgbClr val="000000"/>
                </a:solidFill>
              </a:rPr>
              <a:t>Allows you to reference variables, attributes of resources, call functions, etc.</a:t>
            </a:r>
            <a:endParaRPr sz="1800" dirty="0">
              <a:solidFill>
                <a:srgbClr val="000000"/>
              </a:solidFill>
            </a:endParaRPr>
          </a:p>
          <a:p>
            <a:pPr marL="342900" marR="0" lvl="0" indent="-279400" algn="l" rtl="0">
              <a:lnSpc>
                <a:spcPct val="115000"/>
              </a:lnSpc>
              <a:spcBef>
                <a:spcPts val="0"/>
              </a:spcBef>
              <a:spcAft>
                <a:spcPts val="0"/>
              </a:spcAft>
              <a:buClr>
                <a:srgbClr val="000000"/>
              </a:buClr>
              <a:buSzPts val="1800"/>
              <a:buFont typeface="Courier New"/>
              <a:buChar char="●"/>
            </a:pPr>
            <a:r>
              <a:rPr lang="en-US" dirty="0">
                <a:solidFill>
                  <a:srgbClr val="000000"/>
                </a:solidFill>
              </a:rPr>
              <a:t>S</a:t>
            </a:r>
            <a:r>
              <a:rPr lang="en-US" sz="1800" dirty="0">
                <a:solidFill>
                  <a:srgbClr val="000000"/>
                </a:solidFill>
              </a:rPr>
              <a:t>imple math like </a:t>
            </a:r>
            <a:endParaRPr sz="1800" dirty="0">
              <a:solidFill>
                <a:srgbClr val="000000"/>
              </a:solidFill>
            </a:endParaRPr>
          </a:p>
          <a:p>
            <a:pPr marL="685800" marR="0" lvl="1" indent="-279400" algn="l" rtl="0">
              <a:lnSpc>
                <a:spcPct val="115000"/>
              </a:lnSpc>
              <a:spcBef>
                <a:spcPts val="0"/>
              </a:spcBef>
              <a:spcAft>
                <a:spcPts val="0"/>
              </a:spcAft>
              <a:buClr>
                <a:srgbClr val="000000"/>
              </a:buClr>
              <a:buSzPts val="1800"/>
              <a:buFont typeface="Consolas"/>
              <a:buChar char="○"/>
            </a:pPr>
            <a:r>
              <a:rPr lang="en-US" sz="1800" b="1" dirty="0">
                <a:solidFill>
                  <a:srgbClr val="000000"/>
                </a:solidFill>
                <a:latin typeface="Consolas"/>
                <a:ea typeface="Consolas"/>
                <a:cs typeface="Consolas"/>
                <a:sym typeface="Consolas"/>
              </a:rPr>
              <a:t>${</a:t>
            </a:r>
            <a:r>
              <a:rPr lang="en-US" sz="1800" b="1" dirty="0" err="1">
                <a:solidFill>
                  <a:srgbClr val="000000"/>
                </a:solidFill>
                <a:latin typeface="Consolas"/>
                <a:ea typeface="Consolas"/>
                <a:cs typeface="Consolas"/>
                <a:sym typeface="Consolas"/>
              </a:rPr>
              <a:t>count.index</a:t>
            </a:r>
            <a:r>
              <a:rPr lang="en-US" sz="1800" b="1" dirty="0">
                <a:solidFill>
                  <a:srgbClr val="000000"/>
                </a:solidFill>
                <a:latin typeface="Consolas"/>
                <a:ea typeface="Consolas"/>
                <a:cs typeface="Consolas"/>
                <a:sym typeface="Consolas"/>
              </a:rPr>
              <a:t> + 1}</a:t>
            </a:r>
            <a:endParaRPr sz="1800" b="1" dirty="0">
              <a:solidFill>
                <a:srgbClr val="000000"/>
              </a:solidFill>
              <a:latin typeface="Consolas"/>
              <a:ea typeface="Consolas"/>
              <a:cs typeface="Consolas"/>
              <a:sym typeface="Consolas"/>
            </a:endParaRPr>
          </a:p>
          <a:p>
            <a:pPr marL="342900" marR="0" lvl="0" indent="-279400" algn="l" rtl="0">
              <a:lnSpc>
                <a:spcPct val="115000"/>
              </a:lnSpc>
              <a:spcBef>
                <a:spcPts val="0"/>
              </a:spcBef>
              <a:spcAft>
                <a:spcPts val="0"/>
              </a:spcAft>
              <a:buClr>
                <a:srgbClr val="000000"/>
              </a:buClr>
              <a:buSzPts val="1800"/>
              <a:buFont typeface="Courier New"/>
              <a:buChar char="●"/>
            </a:pPr>
            <a:r>
              <a:rPr lang="en-US" dirty="0">
                <a:solidFill>
                  <a:srgbClr val="000000"/>
                </a:solidFill>
              </a:rPr>
              <a:t>A</a:t>
            </a:r>
            <a:r>
              <a:rPr lang="en-US" sz="1800" dirty="0">
                <a:solidFill>
                  <a:srgbClr val="000000"/>
                </a:solidFill>
              </a:rPr>
              <a:t>llows for conditional statements</a:t>
            </a:r>
            <a:endParaRPr sz="1800" dirty="0">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u="sng" dirty="0">
                <a:solidFill>
                  <a:schemeClr val="hlink"/>
                </a:solidFill>
                <a:hlinkClick r:id="rId3"/>
              </a:rPr>
              <a:t>https://www.terraform.io/docs/configuration-0-11/interpolation.html</a:t>
            </a:r>
            <a:endParaRPr dirty="0">
              <a:solidFill>
                <a:srgbClr val="000000"/>
              </a:solidFill>
            </a:endParaRPr>
          </a:p>
          <a:p>
            <a:pPr marL="0" marR="0" lvl="0" indent="0" algn="l" rtl="0">
              <a:lnSpc>
                <a:spcPct val="115000"/>
              </a:lnSpc>
              <a:spcBef>
                <a:spcPts val="0"/>
              </a:spcBef>
              <a:spcAft>
                <a:spcPts val="0"/>
              </a:spcAft>
              <a:buNone/>
            </a:pPr>
            <a:endParaRPr dirty="0">
              <a:solidFill>
                <a:srgbClr val="000000"/>
              </a:solidFill>
            </a:endParaRPr>
          </a:p>
        </p:txBody>
      </p:sp>
      <p:sp>
        <p:nvSpPr>
          <p:cNvPr id="664" name="Google Shape;664;p95"/>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82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6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96"/>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Built-in Functions</a:t>
            </a:r>
            <a:endParaRPr b="1">
              <a:latin typeface="Helvetica Neue"/>
              <a:ea typeface="Helvetica Neue"/>
              <a:cs typeface="Helvetica Neue"/>
              <a:sym typeface="Helvetica Neue"/>
            </a:endParaRPr>
          </a:p>
        </p:txBody>
      </p:sp>
      <p:sp>
        <p:nvSpPr>
          <p:cNvPr id="670" name="Google Shape;670;p96"/>
          <p:cNvSpPr txBox="1">
            <a:spLocks noGrp="1"/>
          </p:cNvSpPr>
          <p:nvPr>
            <p:ph type="body" idx="1"/>
          </p:nvPr>
        </p:nvSpPr>
        <p:spPr>
          <a:xfrm>
            <a:off x="630000" y="1298719"/>
            <a:ext cx="7884000" cy="2803500"/>
          </a:xfrm>
          <a:prstGeom prst="rect">
            <a:avLst/>
          </a:prstGeom>
          <a:noFill/>
          <a:ln>
            <a:noFill/>
          </a:ln>
        </p:spPr>
        <p:txBody>
          <a:bodyPr spcFirstLastPara="1" wrap="square" lIns="0" tIns="35100" rIns="68575" bIns="34275" anchor="t" anchorCtr="0">
            <a:noAutofit/>
          </a:bodyPr>
          <a:lstStyle/>
          <a:p>
            <a:pPr marL="342900" marR="0" lvl="0" indent="-279400" algn="l" rtl="0">
              <a:lnSpc>
                <a:spcPct val="115000"/>
              </a:lnSpc>
              <a:spcBef>
                <a:spcPts val="0"/>
              </a:spcBef>
              <a:spcAft>
                <a:spcPts val="0"/>
              </a:spcAft>
              <a:buClr>
                <a:srgbClr val="000000"/>
              </a:buClr>
              <a:buSzPts val="1800"/>
              <a:buFont typeface="Courier New"/>
              <a:buChar char="●"/>
            </a:pPr>
            <a:r>
              <a:rPr lang="en-US" dirty="0">
                <a:solidFill>
                  <a:srgbClr val="000000"/>
                </a:solidFill>
              </a:rPr>
              <a:t>Built-in functions:</a:t>
            </a:r>
            <a:endParaRPr dirty="0">
              <a:solidFill>
                <a:srgbClr val="000000"/>
              </a:solidFill>
            </a:endParaRPr>
          </a:p>
          <a:p>
            <a:pPr marL="685800" marR="0" lvl="1" indent="-279400" algn="l" rtl="0">
              <a:lnSpc>
                <a:spcPct val="115000"/>
              </a:lnSpc>
              <a:spcBef>
                <a:spcPts val="0"/>
              </a:spcBef>
              <a:spcAft>
                <a:spcPts val="0"/>
              </a:spcAft>
              <a:buClr>
                <a:srgbClr val="000000"/>
              </a:buClr>
              <a:buSzPts val="1800"/>
              <a:buFont typeface="Courier New"/>
              <a:buChar char="○"/>
            </a:pPr>
            <a:r>
              <a:rPr lang="en-US" sz="1800" dirty="0">
                <a:solidFill>
                  <a:srgbClr val="000000"/>
                </a:solidFill>
              </a:rPr>
              <a:t>Terraform ships with built-in functions</a:t>
            </a:r>
            <a:endParaRPr sz="1800" dirty="0">
              <a:solidFill>
                <a:srgbClr val="000000"/>
              </a:solidFill>
            </a:endParaRPr>
          </a:p>
          <a:p>
            <a:pPr marL="685800" marR="0" lvl="1" indent="-279400" algn="l" rtl="0">
              <a:lnSpc>
                <a:spcPct val="115000"/>
              </a:lnSpc>
              <a:spcBef>
                <a:spcPts val="0"/>
              </a:spcBef>
              <a:spcAft>
                <a:spcPts val="0"/>
              </a:spcAft>
              <a:buClr>
                <a:srgbClr val="000000"/>
              </a:buClr>
              <a:buSzPts val="1800"/>
              <a:buFont typeface="Courier New"/>
              <a:buChar char="○"/>
            </a:pPr>
            <a:r>
              <a:rPr lang="en-US" sz="1800" dirty="0">
                <a:solidFill>
                  <a:srgbClr val="000000"/>
                </a:solidFill>
              </a:rPr>
              <a:t>Called with the syntax </a:t>
            </a:r>
            <a:r>
              <a:rPr lang="en-US" sz="1800" b="1" dirty="0">
                <a:solidFill>
                  <a:srgbClr val="000000"/>
                </a:solidFill>
                <a:latin typeface="Consolas"/>
                <a:ea typeface="Consolas"/>
                <a:cs typeface="Consolas"/>
                <a:sym typeface="Consolas"/>
              </a:rPr>
              <a:t>name(</a:t>
            </a:r>
            <a:r>
              <a:rPr lang="en-US" sz="1800" b="1" dirty="0" err="1">
                <a:solidFill>
                  <a:srgbClr val="000000"/>
                </a:solidFill>
                <a:latin typeface="Consolas"/>
                <a:ea typeface="Consolas"/>
                <a:cs typeface="Consolas"/>
                <a:sym typeface="Consolas"/>
              </a:rPr>
              <a:t>arg</a:t>
            </a:r>
            <a:r>
              <a:rPr lang="en-US" sz="1800" b="1" dirty="0">
                <a:solidFill>
                  <a:srgbClr val="000000"/>
                </a:solidFill>
                <a:latin typeface="Consolas"/>
                <a:ea typeface="Consolas"/>
                <a:cs typeface="Consolas"/>
                <a:sym typeface="Consolas"/>
              </a:rPr>
              <a:t>, arg2, ...)</a:t>
            </a:r>
            <a:endParaRPr sz="1800" dirty="0">
              <a:solidFill>
                <a:srgbClr val="000000"/>
              </a:solidFill>
            </a:endParaRPr>
          </a:p>
          <a:p>
            <a:pPr marL="685800" marR="0" lvl="1" indent="-279400" algn="l" rtl="0">
              <a:lnSpc>
                <a:spcPct val="115000"/>
              </a:lnSpc>
              <a:spcBef>
                <a:spcPts val="0"/>
              </a:spcBef>
              <a:spcAft>
                <a:spcPts val="0"/>
              </a:spcAft>
              <a:buClr>
                <a:srgbClr val="000000"/>
              </a:buClr>
              <a:buSzPts val="1800"/>
              <a:buFont typeface="Courier New"/>
              <a:buChar char="○"/>
            </a:pPr>
            <a:r>
              <a:rPr lang="en-US" sz="1800" dirty="0">
                <a:solidFill>
                  <a:srgbClr val="000000"/>
                </a:solidFill>
              </a:rPr>
              <a:t>e.g., to read a file:</a:t>
            </a:r>
            <a:endParaRPr sz="1800" dirty="0">
              <a:solidFill>
                <a:srgbClr val="000000"/>
              </a:solidFill>
            </a:endParaRPr>
          </a:p>
          <a:p>
            <a:pPr marL="1028700" marR="0" lvl="0" indent="0" algn="l" rtl="0">
              <a:lnSpc>
                <a:spcPct val="115000"/>
              </a:lnSpc>
              <a:spcBef>
                <a:spcPts val="0"/>
              </a:spcBef>
              <a:spcAft>
                <a:spcPts val="0"/>
              </a:spcAft>
              <a:buNone/>
            </a:pPr>
            <a:r>
              <a:rPr lang="en-US" sz="1800" b="1" dirty="0">
                <a:solidFill>
                  <a:srgbClr val="000000"/>
                </a:solidFill>
                <a:latin typeface="Consolas"/>
                <a:ea typeface="Consolas"/>
                <a:cs typeface="Consolas"/>
                <a:sym typeface="Consolas"/>
              </a:rPr>
              <a:t>${file("path.txt")}</a:t>
            </a:r>
            <a:endParaRPr sz="1800" b="1" dirty="0">
              <a:solidFill>
                <a:srgbClr val="000000"/>
              </a:solidFill>
              <a:latin typeface="Consolas"/>
              <a:ea typeface="Consolas"/>
              <a:cs typeface="Consolas"/>
              <a:sym typeface="Consolas"/>
            </a:endParaRPr>
          </a:p>
          <a:p>
            <a:pPr marL="685800" marR="0" lvl="1" indent="-279400" algn="l" rtl="0">
              <a:lnSpc>
                <a:spcPct val="115000"/>
              </a:lnSpc>
              <a:spcBef>
                <a:spcPts val="0"/>
              </a:spcBef>
              <a:spcAft>
                <a:spcPts val="0"/>
              </a:spcAft>
              <a:buClr>
                <a:srgbClr val="000000"/>
              </a:buClr>
              <a:buSzPts val="1800"/>
              <a:buFont typeface="Courier New"/>
              <a:buChar char="○"/>
            </a:pPr>
            <a:r>
              <a:rPr lang="en-US" sz="1800" u="sng" dirty="0">
                <a:solidFill>
                  <a:schemeClr val="hlink"/>
                </a:solidFill>
                <a:hlinkClick r:id="rId3"/>
              </a:rPr>
              <a:t>https://www.terraform.io/docs/configuration-0-11/interpolation.html#built-in-functions</a:t>
            </a:r>
            <a:r>
              <a:rPr lang="en-US" sz="1800" dirty="0">
                <a:solidFill>
                  <a:srgbClr val="000000"/>
                </a:solidFill>
              </a:rPr>
              <a:t> </a:t>
            </a:r>
            <a:endParaRPr sz="1800" dirty="0">
              <a:solidFill>
                <a:srgbClr val="000000"/>
              </a:solidFill>
            </a:endParaRPr>
          </a:p>
        </p:txBody>
      </p:sp>
      <p:sp>
        <p:nvSpPr>
          <p:cNvPr id="671" name="Google Shape;671;p96"/>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83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7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7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97"/>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Conditionals</a:t>
            </a:r>
            <a:endParaRPr b="1">
              <a:latin typeface="Helvetica Neue"/>
              <a:ea typeface="Helvetica Neue"/>
              <a:cs typeface="Helvetica Neue"/>
              <a:sym typeface="Helvetica Neue"/>
            </a:endParaRPr>
          </a:p>
        </p:txBody>
      </p:sp>
      <p:sp>
        <p:nvSpPr>
          <p:cNvPr id="677" name="Google Shape;677;p97"/>
          <p:cNvSpPr txBox="1">
            <a:spLocks noGrp="1"/>
          </p:cNvSpPr>
          <p:nvPr>
            <p:ph type="body" idx="1"/>
          </p:nvPr>
        </p:nvSpPr>
        <p:spPr>
          <a:xfrm>
            <a:off x="626625" y="1446844"/>
            <a:ext cx="7884000" cy="3174900"/>
          </a:xfrm>
          <a:prstGeom prst="rect">
            <a:avLst/>
          </a:prstGeom>
          <a:noFill/>
          <a:ln>
            <a:noFill/>
          </a:ln>
        </p:spPr>
        <p:txBody>
          <a:bodyPr spcFirstLastPara="1" wrap="square" lIns="0" tIns="35100" rIns="68575" bIns="34275" anchor="t" anchorCtr="0">
            <a:noAutofit/>
          </a:bodyPr>
          <a:lstStyle/>
          <a:p>
            <a:pPr marL="342900" marR="0" lvl="0" indent="-279400" algn="l" rtl="0">
              <a:lnSpc>
                <a:spcPct val="115000"/>
              </a:lnSpc>
              <a:spcBef>
                <a:spcPts val="0"/>
              </a:spcBef>
              <a:spcAft>
                <a:spcPts val="0"/>
              </a:spcAft>
              <a:buClr>
                <a:srgbClr val="000000"/>
              </a:buClr>
              <a:buSzPts val="1800"/>
              <a:buFont typeface="Courier New"/>
              <a:buChar char="●"/>
            </a:pPr>
            <a:r>
              <a:rPr lang="en-US" dirty="0">
                <a:solidFill>
                  <a:srgbClr val="000000"/>
                </a:solidFill>
              </a:rPr>
              <a:t>Interpolations may contain conditionals to branch on the final value</a:t>
            </a:r>
            <a:endParaRPr dirty="0">
              <a:solidFill>
                <a:srgbClr val="000000"/>
              </a:solidFill>
            </a:endParaRPr>
          </a:p>
          <a:p>
            <a:pPr marL="0" marR="0" lvl="0" indent="0" algn="l" rtl="0">
              <a:lnSpc>
                <a:spcPct val="115000"/>
              </a:lnSpc>
              <a:spcBef>
                <a:spcPts val="0"/>
              </a:spcBef>
              <a:spcAft>
                <a:spcPts val="0"/>
              </a:spcAft>
              <a:buNone/>
            </a:pPr>
            <a:endParaRPr dirty="0">
              <a:solidFill>
                <a:srgbClr val="000000"/>
              </a:solidFill>
            </a:endParaRPr>
          </a:p>
          <a:p>
            <a:pPr marL="342900" marR="0" lvl="0" indent="-279400" algn="l" rtl="0">
              <a:lnSpc>
                <a:spcPct val="115000"/>
              </a:lnSpc>
              <a:spcBef>
                <a:spcPts val="0"/>
              </a:spcBef>
              <a:spcAft>
                <a:spcPts val="0"/>
              </a:spcAft>
              <a:buClr>
                <a:srgbClr val="000000"/>
              </a:buClr>
              <a:buSzPts val="1800"/>
              <a:buFont typeface="Courier New"/>
              <a:buChar char="●"/>
            </a:pPr>
            <a:r>
              <a:rPr lang="en-US" dirty="0">
                <a:solidFill>
                  <a:srgbClr val="000000"/>
                </a:solidFill>
              </a:rPr>
              <a:t>Syntax</a:t>
            </a:r>
            <a:endParaRPr dirty="0">
              <a:solidFill>
                <a:srgbClr val="000000"/>
              </a:solidFill>
            </a:endParaRPr>
          </a:p>
          <a:p>
            <a:pPr marL="685800" marR="0" lvl="0" indent="0" algn="l" rtl="0">
              <a:lnSpc>
                <a:spcPct val="115000"/>
              </a:lnSpc>
              <a:spcBef>
                <a:spcPts val="0"/>
              </a:spcBef>
              <a:spcAft>
                <a:spcPts val="0"/>
              </a:spcAft>
              <a:buNone/>
            </a:pPr>
            <a:r>
              <a:rPr lang="en-US" sz="1800" b="1" dirty="0">
                <a:solidFill>
                  <a:srgbClr val="000000"/>
                </a:solidFill>
                <a:latin typeface="Consolas"/>
                <a:ea typeface="Consolas"/>
                <a:cs typeface="Consolas"/>
                <a:sym typeface="Consolas"/>
              </a:rPr>
              <a:t>CONDITION ? TRUEVAL : FALSEVAL</a:t>
            </a:r>
            <a:endParaRPr sz="1800" b="1" dirty="0">
              <a:solidFill>
                <a:srgbClr val="000000"/>
              </a:solidFill>
              <a:latin typeface="Consolas"/>
              <a:ea typeface="Consolas"/>
              <a:cs typeface="Consolas"/>
              <a:sym typeface="Consolas"/>
            </a:endParaRPr>
          </a:p>
        </p:txBody>
      </p:sp>
      <p:sp>
        <p:nvSpPr>
          <p:cNvPr id="678" name="Google Shape;678;p97"/>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84</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98"/>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dirty="0">
                <a:latin typeface="Helvetica Neue"/>
                <a:ea typeface="Helvetica Neue"/>
                <a:cs typeface="Helvetica Neue"/>
                <a:sym typeface="Helvetica Neue"/>
              </a:rPr>
              <a:t>Primitive Data Types</a:t>
            </a:r>
            <a:endParaRPr b="1" dirty="0">
              <a:latin typeface="Helvetica Neue"/>
              <a:ea typeface="Helvetica Neue"/>
              <a:cs typeface="Helvetica Neue"/>
              <a:sym typeface="Helvetica Neue"/>
            </a:endParaRPr>
          </a:p>
        </p:txBody>
      </p:sp>
      <p:sp>
        <p:nvSpPr>
          <p:cNvPr id="684" name="Google Shape;684;p98"/>
          <p:cNvSpPr txBox="1">
            <a:spLocks noGrp="1"/>
          </p:cNvSpPr>
          <p:nvPr>
            <p:ph type="body" idx="1"/>
          </p:nvPr>
        </p:nvSpPr>
        <p:spPr>
          <a:xfrm>
            <a:off x="626625" y="1131431"/>
            <a:ext cx="7884000" cy="3490200"/>
          </a:xfrm>
          <a:prstGeom prst="rect">
            <a:avLst/>
          </a:prstGeom>
          <a:noFill/>
          <a:ln>
            <a:noFill/>
          </a:ln>
        </p:spPr>
        <p:txBody>
          <a:bodyPr spcFirstLastPara="1" wrap="square" lIns="0" tIns="35100" rIns="68575" bIns="34275" anchor="t" anchorCtr="0">
            <a:noAutofit/>
          </a:bodyPr>
          <a:lstStyle/>
          <a:p>
            <a:pPr marL="342900" marR="0" lvl="0" indent="-279400" algn="l" rtl="0">
              <a:lnSpc>
                <a:spcPct val="115000"/>
              </a:lnSpc>
              <a:spcBef>
                <a:spcPts val="0"/>
              </a:spcBef>
              <a:spcAft>
                <a:spcPts val="0"/>
              </a:spcAft>
              <a:buClr>
                <a:srgbClr val="000000"/>
              </a:buClr>
              <a:buSzPts val="1800"/>
              <a:buFont typeface="Consolas"/>
              <a:buChar char="●"/>
            </a:pPr>
            <a:r>
              <a:rPr lang="en-US" b="1" dirty="0">
                <a:solidFill>
                  <a:srgbClr val="000000"/>
                </a:solidFill>
                <a:latin typeface="Consolas"/>
                <a:ea typeface="Consolas"/>
                <a:cs typeface="Consolas"/>
                <a:sym typeface="Consolas"/>
              </a:rPr>
              <a:t>String</a:t>
            </a:r>
            <a:endParaRPr b="1" dirty="0">
              <a:solidFill>
                <a:srgbClr val="000000"/>
              </a:solidFill>
              <a:latin typeface="Consolas"/>
              <a:ea typeface="Consolas"/>
              <a:cs typeface="Consolas"/>
              <a:sym typeface="Consolas"/>
            </a:endParaRPr>
          </a:p>
          <a:p>
            <a:pPr marL="685800" marR="0" lvl="1" indent="-279400" algn="l" rtl="0">
              <a:lnSpc>
                <a:spcPct val="115000"/>
              </a:lnSpc>
              <a:spcBef>
                <a:spcPts val="0"/>
              </a:spcBef>
              <a:spcAft>
                <a:spcPts val="0"/>
              </a:spcAft>
              <a:buClr>
                <a:srgbClr val="000000"/>
              </a:buClr>
              <a:buSzPts val="1800"/>
              <a:buFont typeface="Courier New"/>
              <a:buChar char="○"/>
            </a:pPr>
            <a:r>
              <a:rPr lang="en-US" sz="1800" dirty="0">
                <a:solidFill>
                  <a:srgbClr val="000000"/>
                </a:solidFill>
              </a:rPr>
              <a:t>Use the var prefix followed by the variable name</a:t>
            </a:r>
            <a:endParaRPr sz="1800" dirty="0">
              <a:solidFill>
                <a:srgbClr val="000000"/>
              </a:solidFill>
            </a:endParaRPr>
          </a:p>
          <a:p>
            <a:pPr marL="685800" marR="0" lvl="1" indent="-279400" algn="l" rtl="0">
              <a:lnSpc>
                <a:spcPct val="115000"/>
              </a:lnSpc>
              <a:spcBef>
                <a:spcPts val="0"/>
              </a:spcBef>
              <a:spcAft>
                <a:spcPts val="0"/>
              </a:spcAft>
              <a:buClr>
                <a:srgbClr val="000000"/>
              </a:buClr>
              <a:buSzPts val="1800"/>
              <a:buFont typeface="Courier New"/>
              <a:buChar char="○"/>
            </a:pPr>
            <a:r>
              <a:rPr lang="en-US" sz="1800" dirty="0">
                <a:solidFill>
                  <a:srgbClr val="000000"/>
                </a:solidFill>
              </a:rPr>
              <a:t>e.g., </a:t>
            </a:r>
            <a:r>
              <a:rPr lang="en-US" sz="1800" b="1" dirty="0" err="1">
                <a:solidFill>
                  <a:srgbClr val="000000"/>
                </a:solidFill>
                <a:latin typeface="Consolas"/>
                <a:ea typeface="Consolas"/>
                <a:cs typeface="Consolas"/>
                <a:sym typeface="Consolas"/>
              </a:rPr>
              <a:t>var.foo</a:t>
            </a:r>
            <a:r>
              <a:rPr lang="en-US" sz="1800" dirty="0">
                <a:solidFill>
                  <a:srgbClr val="000000"/>
                </a:solidFill>
              </a:rPr>
              <a:t> is how you would use the variable in HCL for interpolation or reference</a:t>
            </a:r>
            <a:endParaRPr sz="1800" dirty="0">
              <a:solidFill>
                <a:srgbClr val="000000"/>
              </a:solidFill>
            </a:endParaRPr>
          </a:p>
          <a:p>
            <a:pPr marL="342900" marR="0" lvl="0" indent="-279400" algn="l" rtl="0">
              <a:lnSpc>
                <a:spcPct val="115000"/>
              </a:lnSpc>
              <a:spcBef>
                <a:spcPts val="0"/>
              </a:spcBef>
              <a:spcAft>
                <a:spcPts val="0"/>
              </a:spcAft>
              <a:buClr>
                <a:srgbClr val="000000"/>
              </a:buClr>
              <a:buSzPts val="1800"/>
              <a:buFont typeface="Consolas"/>
              <a:buChar char="●"/>
            </a:pPr>
            <a:r>
              <a:rPr lang="en-US" b="1" dirty="0">
                <a:solidFill>
                  <a:srgbClr val="000000"/>
                </a:solidFill>
                <a:latin typeface="Consolas"/>
                <a:ea typeface="Consolas"/>
                <a:cs typeface="Consolas"/>
                <a:sym typeface="Consolas"/>
              </a:rPr>
              <a:t>Number</a:t>
            </a:r>
            <a:endParaRPr b="1" dirty="0">
              <a:solidFill>
                <a:srgbClr val="000000"/>
              </a:solidFill>
              <a:latin typeface="Consolas"/>
              <a:ea typeface="Consolas"/>
              <a:cs typeface="Consolas"/>
              <a:sym typeface="Consolas"/>
            </a:endParaRPr>
          </a:p>
          <a:p>
            <a:pPr marL="685800" marR="0" lvl="1" indent="-279400" algn="l" rtl="0">
              <a:lnSpc>
                <a:spcPct val="115000"/>
              </a:lnSpc>
              <a:spcBef>
                <a:spcPts val="0"/>
              </a:spcBef>
              <a:spcAft>
                <a:spcPts val="0"/>
              </a:spcAft>
              <a:buClr>
                <a:srgbClr val="000000"/>
              </a:buClr>
              <a:buSzPts val="1800"/>
              <a:buFont typeface="Courier New"/>
              <a:buChar char="○"/>
            </a:pPr>
            <a:r>
              <a:rPr lang="en-US" sz="1800" dirty="0">
                <a:solidFill>
                  <a:srgbClr val="000000"/>
                </a:solidFill>
              </a:rPr>
              <a:t>Can be referenced as a number, so in arithmetic for example</a:t>
            </a:r>
            <a:endParaRPr sz="1800" dirty="0">
              <a:solidFill>
                <a:srgbClr val="000000"/>
              </a:solidFill>
            </a:endParaRPr>
          </a:p>
          <a:p>
            <a:pPr marL="1028700" marR="0" lvl="0" indent="0" algn="l" rtl="0">
              <a:lnSpc>
                <a:spcPct val="115000"/>
              </a:lnSpc>
              <a:spcBef>
                <a:spcPts val="0"/>
              </a:spcBef>
              <a:spcAft>
                <a:spcPts val="0"/>
              </a:spcAft>
              <a:buNone/>
            </a:pPr>
            <a:r>
              <a:rPr lang="en-US" sz="1800" b="1" dirty="0">
                <a:solidFill>
                  <a:srgbClr val="000000"/>
                </a:solidFill>
                <a:latin typeface="Consolas"/>
                <a:ea typeface="Consolas"/>
                <a:cs typeface="Consolas"/>
                <a:sym typeface="Consolas"/>
              </a:rPr>
              <a:t>${</a:t>
            </a:r>
            <a:r>
              <a:rPr lang="en-US" sz="1800" b="1" dirty="0" err="1">
                <a:solidFill>
                  <a:srgbClr val="000000"/>
                </a:solidFill>
                <a:latin typeface="Consolas"/>
                <a:ea typeface="Consolas"/>
                <a:cs typeface="Consolas"/>
                <a:sym typeface="Consolas"/>
              </a:rPr>
              <a:t>var.foo</a:t>
            </a:r>
            <a:r>
              <a:rPr lang="en-US" sz="1800" b="1" dirty="0">
                <a:solidFill>
                  <a:srgbClr val="000000"/>
                </a:solidFill>
                <a:latin typeface="Consolas"/>
                <a:ea typeface="Consolas"/>
                <a:cs typeface="Consolas"/>
                <a:sym typeface="Consolas"/>
              </a:rPr>
              <a:t> + 1}</a:t>
            </a:r>
            <a:endParaRPr sz="1800" b="1" dirty="0">
              <a:solidFill>
                <a:srgbClr val="000000"/>
              </a:solidFill>
              <a:latin typeface="Consolas"/>
              <a:ea typeface="Consolas"/>
              <a:cs typeface="Consolas"/>
              <a:sym typeface="Consolas"/>
            </a:endParaRPr>
          </a:p>
          <a:p>
            <a:pPr marL="342900" marR="0" lvl="0" indent="-279400" algn="l" rtl="0">
              <a:lnSpc>
                <a:spcPct val="115000"/>
              </a:lnSpc>
              <a:spcBef>
                <a:spcPts val="0"/>
              </a:spcBef>
              <a:spcAft>
                <a:spcPts val="0"/>
              </a:spcAft>
              <a:buClr>
                <a:srgbClr val="000000"/>
              </a:buClr>
              <a:buSzPts val="1800"/>
              <a:buFont typeface="Consolas"/>
              <a:buChar char="●"/>
            </a:pPr>
            <a:r>
              <a:rPr lang="en-US" b="1" dirty="0">
                <a:solidFill>
                  <a:srgbClr val="000000"/>
                </a:solidFill>
                <a:latin typeface="Consolas"/>
                <a:ea typeface="Consolas"/>
                <a:cs typeface="Consolas"/>
                <a:sym typeface="Consolas"/>
              </a:rPr>
              <a:t>Bool</a:t>
            </a:r>
            <a:endParaRPr b="1" dirty="0">
              <a:solidFill>
                <a:srgbClr val="000000"/>
              </a:solidFill>
              <a:latin typeface="Consolas"/>
              <a:ea typeface="Consolas"/>
              <a:cs typeface="Consolas"/>
              <a:sym typeface="Consolas"/>
            </a:endParaRPr>
          </a:p>
          <a:p>
            <a:pPr marL="685800" marR="0" lvl="1" indent="-279400" algn="l" rtl="0">
              <a:lnSpc>
                <a:spcPct val="115000"/>
              </a:lnSpc>
              <a:spcBef>
                <a:spcPts val="0"/>
              </a:spcBef>
              <a:spcAft>
                <a:spcPts val="0"/>
              </a:spcAft>
              <a:buClr>
                <a:srgbClr val="000000"/>
              </a:buClr>
              <a:buSzPts val="1800"/>
              <a:buFont typeface="Courier New"/>
              <a:buChar char="○"/>
            </a:pPr>
            <a:r>
              <a:rPr lang="en-US" sz="1800" dirty="0">
                <a:solidFill>
                  <a:srgbClr val="000000"/>
                </a:solidFill>
              </a:rPr>
              <a:t>Can be referenced as a </a:t>
            </a:r>
            <a:r>
              <a:rPr lang="en-US" sz="1800" dirty="0" err="1">
                <a:solidFill>
                  <a:srgbClr val="000000"/>
                </a:solidFill>
              </a:rPr>
              <a:t>boolean</a:t>
            </a:r>
            <a:r>
              <a:rPr lang="en-US" sz="1800" dirty="0">
                <a:solidFill>
                  <a:srgbClr val="000000"/>
                </a:solidFill>
              </a:rPr>
              <a:t> in logic, so something like</a:t>
            </a:r>
            <a:endParaRPr sz="1800" dirty="0">
              <a:solidFill>
                <a:srgbClr val="000000"/>
              </a:solidFill>
            </a:endParaRPr>
          </a:p>
          <a:p>
            <a:pPr marL="342900" marR="0" lvl="0" indent="342900" algn="l" rtl="0">
              <a:lnSpc>
                <a:spcPct val="115000"/>
              </a:lnSpc>
              <a:spcBef>
                <a:spcPts val="0"/>
              </a:spcBef>
              <a:spcAft>
                <a:spcPts val="0"/>
              </a:spcAft>
              <a:buNone/>
            </a:pPr>
            <a:r>
              <a:rPr lang="en-US" sz="1800" b="1" dirty="0" err="1">
                <a:solidFill>
                  <a:srgbClr val="000000"/>
                </a:solidFill>
                <a:latin typeface="Consolas"/>
                <a:ea typeface="Consolas"/>
                <a:cs typeface="Consolas"/>
                <a:sym typeface="Consolas"/>
              </a:rPr>
              <a:t>var.foo</a:t>
            </a:r>
            <a:r>
              <a:rPr lang="en-US" sz="1800" b="1" dirty="0">
                <a:solidFill>
                  <a:srgbClr val="000000"/>
                </a:solidFill>
                <a:latin typeface="Consolas"/>
                <a:ea typeface="Consolas"/>
                <a:cs typeface="Consolas"/>
                <a:sym typeface="Consolas"/>
              </a:rPr>
              <a:t> == true ? “foo is true” : “foo is false”</a:t>
            </a:r>
            <a:endParaRPr sz="1800" b="1" dirty="0">
              <a:solidFill>
                <a:srgbClr val="000000"/>
              </a:solidFill>
              <a:latin typeface="Consolas"/>
              <a:ea typeface="Consolas"/>
              <a:cs typeface="Consolas"/>
              <a:sym typeface="Consolas"/>
            </a:endParaRPr>
          </a:p>
        </p:txBody>
      </p:sp>
      <p:sp>
        <p:nvSpPr>
          <p:cNvPr id="685" name="Google Shape;685;p98"/>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85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8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8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8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8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8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99"/>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dirty="0">
                <a:latin typeface="Helvetica Neue"/>
                <a:ea typeface="Helvetica Neue"/>
                <a:cs typeface="Helvetica Neue"/>
                <a:sym typeface="Helvetica Neue"/>
              </a:rPr>
              <a:t>Extended Data Types</a:t>
            </a:r>
            <a:endParaRPr b="1" dirty="0">
              <a:latin typeface="Helvetica Neue"/>
              <a:ea typeface="Helvetica Neue"/>
              <a:cs typeface="Helvetica Neue"/>
              <a:sym typeface="Helvetica Neue"/>
            </a:endParaRPr>
          </a:p>
        </p:txBody>
      </p:sp>
      <p:sp>
        <p:nvSpPr>
          <p:cNvPr id="691" name="Google Shape;691;p99"/>
          <p:cNvSpPr txBox="1">
            <a:spLocks noGrp="1"/>
          </p:cNvSpPr>
          <p:nvPr>
            <p:ph type="body" idx="1"/>
          </p:nvPr>
        </p:nvSpPr>
        <p:spPr>
          <a:xfrm>
            <a:off x="626625" y="1131431"/>
            <a:ext cx="7884000" cy="3490200"/>
          </a:xfrm>
          <a:prstGeom prst="rect">
            <a:avLst/>
          </a:prstGeom>
          <a:noFill/>
          <a:ln>
            <a:noFill/>
          </a:ln>
        </p:spPr>
        <p:txBody>
          <a:bodyPr spcFirstLastPara="1" wrap="square" lIns="0" tIns="35100" rIns="68575" bIns="34275" anchor="t" anchorCtr="0">
            <a:noAutofit/>
          </a:bodyPr>
          <a:lstStyle/>
          <a:p>
            <a:pPr marL="342900" marR="0" lvl="0" indent="-279400" algn="l" rtl="0">
              <a:lnSpc>
                <a:spcPct val="115000"/>
              </a:lnSpc>
              <a:spcBef>
                <a:spcPts val="0"/>
              </a:spcBef>
              <a:spcAft>
                <a:spcPts val="0"/>
              </a:spcAft>
              <a:buClr>
                <a:srgbClr val="000000"/>
              </a:buClr>
              <a:buSzPts val="1800"/>
              <a:buFont typeface="Consolas"/>
              <a:buChar char="●"/>
            </a:pPr>
            <a:r>
              <a:rPr lang="en-US" b="1" dirty="0">
                <a:solidFill>
                  <a:srgbClr val="000000"/>
                </a:solidFill>
                <a:latin typeface="Consolas"/>
                <a:ea typeface="Consolas"/>
                <a:cs typeface="Consolas"/>
                <a:sym typeface="Consolas"/>
              </a:rPr>
              <a:t>List(&lt;type&gt;)</a:t>
            </a:r>
            <a:endParaRPr b="1" dirty="0">
              <a:solidFill>
                <a:srgbClr val="000000"/>
              </a:solidFill>
              <a:latin typeface="Consolas"/>
              <a:ea typeface="Consolas"/>
              <a:cs typeface="Consolas"/>
              <a:sym typeface="Consolas"/>
            </a:endParaRPr>
          </a:p>
          <a:p>
            <a:pPr marL="685800" lvl="1" indent="-279400" algn="l" rtl="0">
              <a:lnSpc>
                <a:spcPct val="115000"/>
              </a:lnSpc>
              <a:spcBef>
                <a:spcPts val="0"/>
              </a:spcBef>
              <a:spcAft>
                <a:spcPts val="0"/>
              </a:spcAft>
              <a:buClr>
                <a:srgbClr val="000000"/>
              </a:buClr>
              <a:buSzPts val="1800"/>
              <a:buFont typeface="Courier New"/>
              <a:buChar char="○"/>
            </a:pPr>
            <a:r>
              <a:rPr lang="en-US" sz="1800" dirty="0">
                <a:solidFill>
                  <a:schemeClr val="dk1"/>
                </a:solidFill>
              </a:rPr>
              <a:t>Ordered list of things, i.e., array</a:t>
            </a:r>
            <a:endParaRPr sz="1800" dirty="0">
              <a:solidFill>
                <a:schemeClr val="dk1"/>
              </a:solidFill>
            </a:endParaRPr>
          </a:p>
          <a:p>
            <a:pPr marL="1028700" lvl="2" indent="-279400" algn="l" rtl="0">
              <a:lnSpc>
                <a:spcPct val="115000"/>
              </a:lnSpc>
              <a:spcBef>
                <a:spcPts val="0"/>
              </a:spcBef>
              <a:spcAft>
                <a:spcPts val="0"/>
              </a:spcAft>
              <a:buClr>
                <a:srgbClr val="000000"/>
              </a:buClr>
              <a:buSzPts val="1800"/>
              <a:buFont typeface="Courier New"/>
              <a:buChar char="■"/>
            </a:pPr>
            <a:r>
              <a:rPr lang="en-US" sz="1800" dirty="0">
                <a:solidFill>
                  <a:schemeClr val="dk1"/>
                </a:solidFill>
              </a:rPr>
              <a:t>e.g., </a:t>
            </a:r>
            <a:r>
              <a:rPr lang="en-US" sz="1800" b="1" dirty="0" err="1">
                <a:solidFill>
                  <a:schemeClr val="dk1"/>
                </a:solidFill>
                <a:latin typeface="Consolas"/>
                <a:ea typeface="Consolas"/>
                <a:cs typeface="Consolas"/>
                <a:sym typeface="Consolas"/>
              </a:rPr>
              <a:t>var.subnets</a:t>
            </a:r>
            <a:r>
              <a:rPr lang="en-US" sz="1800" dirty="0">
                <a:solidFill>
                  <a:schemeClr val="dk1"/>
                </a:solidFill>
              </a:rPr>
              <a:t> would get the value of the subnets </a:t>
            </a:r>
            <a:r>
              <a:rPr lang="en-US" sz="1800" i="1" dirty="0">
                <a:solidFill>
                  <a:schemeClr val="dk1"/>
                </a:solidFill>
              </a:rPr>
              <a:t>list</a:t>
            </a:r>
            <a:endParaRPr dirty="0">
              <a:solidFill>
                <a:schemeClr val="dk1"/>
              </a:solidFill>
            </a:endParaRPr>
          </a:p>
          <a:p>
            <a:pPr marL="1028700" lvl="2" indent="-279400" algn="l" rtl="0">
              <a:lnSpc>
                <a:spcPct val="115000"/>
              </a:lnSpc>
              <a:spcBef>
                <a:spcPts val="0"/>
              </a:spcBef>
              <a:spcAft>
                <a:spcPts val="0"/>
              </a:spcAft>
              <a:buClr>
                <a:srgbClr val="000000"/>
              </a:buClr>
              <a:buSzPts val="1800"/>
              <a:buFont typeface="Courier New"/>
              <a:buChar char="■"/>
            </a:pPr>
            <a:r>
              <a:rPr lang="en-US" sz="1800" dirty="0">
                <a:solidFill>
                  <a:schemeClr val="dk1"/>
                </a:solidFill>
              </a:rPr>
              <a:t>You can also return list elements by index: </a:t>
            </a:r>
            <a:r>
              <a:rPr lang="en-US" sz="1800" b="1" dirty="0" err="1">
                <a:solidFill>
                  <a:schemeClr val="dk1"/>
                </a:solidFill>
                <a:latin typeface="Consolas"/>
                <a:ea typeface="Consolas"/>
                <a:cs typeface="Consolas"/>
                <a:sym typeface="Consolas"/>
              </a:rPr>
              <a:t>var.subnets</a:t>
            </a:r>
            <a:r>
              <a:rPr lang="en-US" sz="1800" b="1" dirty="0">
                <a:solidFill>
                  <a:schemeClr val="dk1"/>
                </a:solidFill>
                <a:latin typeface="Consolas"/>
                <a:ea typeface="Consolas"/>
                <a:cs typeface="Consolas"/>
                <a:sym typeface="Consolas"/>
              </a:rPr>
              <a:t>[0]</a:t>
            </a:r>
            <a:endParaRPr sz="1800" dirty="0">
              <a:solidFill>
                <a:srgbClr val="000000"/>
              </a:solidFill>
              <a:latin typeface="Consolas"/>
              <a:ea typeface="Consolas"/>
              <a:cs typeface="Consolas"/>
              <a:sym typeface="Consolas"/>
            </a:endParaRPr>
          </a:p>
          <a:p>
            <a:pPr marL="342900" marR="0" lvl="0" indent="-279400" algn="l" rtl="0">
              <a:lnSpc>
                <a:spcPct val="115000"/>
              </a:lnSpc>
              <a:spcBef>
                <a:spcPts val="0"/>
              </a:spcBef>
              <a:spcAft>
                <a:spcPts val="0"/>
              </a:spcAft>
              <a:buClr>
                <a:srgbClr val="000000"/>
              </a:buClr>
              <a:buSzPts val="1800"/>
              <a:buFont typeface="Consolas"/>
              <a:buChar char="●"/>
            </a:pPr>
            <a:r>
              <a:rPr lang="en-US" b="1" dirty="0">
                <a:solidFill>
                  <a:srgbClr val="000000"/>
                </a:solidFill>
                <a:latin typeface="Consolas"/>
                <a:ea typeface="Consolas"/>
                <a:cs typeface="Consolas"/>
                <a:sym typeface="Consolas"/>
              </a:rPr>
              <a:t>Set(&lt;type&gt;)</a:t>
            </a:r>
            <a:endParaRPr b="1" dirty="0">
              <a:solidFill>
                <a:srgbClr val="000000"/>
              </a:solidFill>
              <a:latin typeface="Consolas"/>
              <a:ea typeface="Consolas"/>
              <a:cs typeface="Consolas"/>
              <a:sym typeface="Consolas"/>
            </a:endParaRPr>
          </a:p>
          <a:p>
            <a:pPr marL="685800" marR="0" lvl="1" indent="-279400" algn="l" rtl="0">
              <a:lnSpc>
                <a:spcPct val="115000"/>
              </a:lnSpc>
              <a:spcBef>
                <a:spcPts val="0"/>
              </a:spcBef>
              <a:spcAft>
                <a:spcPts val="0"/>
              </a:spcAft>
              <a:buClr>
                <a:srgbClr val="000000"/>
              </a:buClr>
              <a:buSzPts val="1800"/>
              <a:buFont typeface="Courier New"/>
              <a:buChar char="○"/>
            </a:pPr>
            <a:r>
              <a:rPr lang="en-US" sz="1800" dirty="0">
                <a:solidFill>
                  <a:srgbClr val="000000"/>
                </a:solidFill>
              </a:rPr>
              <a:t>Similar to a list, but: requires a type, unique values, no ordering</a:t>
            </a:r>
            <a:endParaRPr sz="1800" dirty="0">
              <a:solidFill>
                <a:srgbClr val="000000"/>
              </a:solidFill>
            </a:endParaRPr>
          </a:p>
          <a:p>
            <a:pPr marL="342900" marR="0" lvl="0" indent="-279400" algn="l" rtl="0">
              <a:lnSpc>
                <a:spcPct val="115000"/>
              </a:lnSpc>
              <a:spcBef>
                <a:spcPts val="0"/>
              </a:spcBef>
              <a:spcAft>
                <a:spcPts val="0"/>
              </a:spcAft>
              <a:buClr>
                <a:srgbClr val="000000"/>
              </a:buClr>
              <a:buSzPts val="1800"/>
              <a:buFont typeface="Consolas"/>
              <a:buChar char="●"/>
            </a:pPr>
            <a:r>
              <a:rPr lang="en-US" b="1" dirty="0">
                <a:solidFill>
                  <a:srgbClr val="000000"/>
                </a:solidFill>
                <a:latin typeface="Consolas"/>
                <a:ea typeface="Consolas"/>
                <a:cs typeface="Consolas"/>
                <a:sym typeface="Consolas"/>
              </a:rPr>
              <a:t>Map(&lt;type&gt;)</a:t>
            </a:r>
            <a:endParaRPr b="1" dirty="0">
              <a:solidFill>
                <a:srgbClr val="000000"/>
              </a:solidFill>
              <a:latin typeface="Consolas"/>
              <a:ea typeface="Consolas"/>
              <a:cs typeface="Consolas"/>
              <a:sym typeface="Consolas"/>
            </a:endParaRPr>
          </a:p>
          <a:p>
            <a:pPr marL="685800" lvl="1" indent="-279400" algn="l" rtl="0">
              <a:lnSpc>
                <a:spcPct val="115000"/>
              </a:lnSpc>
              <a:spcBef>
                <a:spcPts val="0"/>
              </a:spcBef>
              <a:spcAft>
                <a:spcPts val="0"/>
              </a:spcAft>
              <a:buClr>
                <a:srgbClr val="000000"/>
              </a:buClr>
              <a:buSzPts val="1800"/>
              <a:buFont typeface="Courier New"/>
              <a:buChar char="○"/>
            </a:pPr>
            <a:r>
              <a:rPr lang="en-US" sz="1800" dirty="0">
                <a:solidFill>
                  <a:schemeClr val="dk1"/>
                </a:solidFill>
              </a:rPr>
              <a:t>A collection of values where each is identified by a string</a:t>
            </a:r>
            <a:endParaRPr sz="1800" dirty="0">
              <a:solidFill>
                <a:schemeClr val="dk1"/>
              </a:solidFill>
            </a:endParaRPr>
          </a:p>
          <a:p>
            <a:pPr marL="685800" lvl="1" indent="-279400" algn="l" rtl="0">
              <a:lnSpc>
                <a:spcPct val="115000"/>
              </a:lnSpc>
              <a:spcBef>
                <a:spcPts val="0"/>
              </a:spcBef>
              <a:spcAft>
                <a:spcPts val="0"/>
              </a:spcAft>
              <a:buClr>
                <a:srgbClr val="000000"/>
              </a:buClr>
              <a:buSzPts val="1800"/>
              <a:buFont typeface="Courier New"/>
              <a:buChar char="○"/>
            </a:pPr>
            <a:r>
              <a:rPr lang="en-US" sz="1800" dirty="0">
                <a:solidFill>
                  <a:schemeClr val="dk1"/>
                </a:solidFill>
              </a:rPr>
              <a:t>e.g., </a:t>
            </a:r>
            <a:r>
              <a:rPr lang="en-US" sz="1800" b="1" dirty="0" err="1">
                <a:solidFill>
                  <a:schemeClr val="dk1"/>
                </a:solidFill>
                <a:latin typeface="Consolas"/>
                <a:ea typeface="Consolas"/>
                <a:cs typeface="Consolas"/>
                <a:sym typeface="Consolas"/>
              </a:rPr>
              <a:t>var.amis</a:t>
            </a:r>
            <a:r>
              <a:rPr lang="en-US" sz="1800" b="1" dirty="0">
                <a:solidFill>
                  <a:schemeClr val="dk1"/>
                </a:solidFill>
                <a:latin typeface="Consolas"/>
                <a:ea typeface="Consolas"/>
                <a:cs typeface="Consolas"/>
                <a:sym typeface="Consolas"/>
              </a:rPr>
              <a:t>["us-east-1"]</a:t>
            </a:r>
            <a:r>
              <a:rPr lang="en-US" sz="1800" dirty="0">
                <a:solidFill>
                  <a:schemeClr val="dk1"/>
                </a:solidFill>
              </a:rPr>
              <a:t> would get the value of the </a:t>
            </a:r>
            <a:r>
              <a:rPr lang="en-US" sz="1800" b="1" dirty="0">
                <a:solidFill>
                  <a:schemeClr val="dk1"/>
                </a:solidFill>
                <a:latin typeface="Consolas"/>
                <a:ea typeface="Consolas"/>
                <a:cs typeface="Consolas"/>
                <a:sym typeface="Consolas"/>
              </a:rPr>
              <a:t>us-east-1</a:t>
            </a:r>
            <a:r>
              <a:rPr lang="en-US" sz="1800" dirty="0">
                <a:solidFill>
                  <a:schemeClr val="dk1"/>
                </a:solidFill>
              </a:rPr>
              <a:t> key within the </a:t>
            </a:r>
            <a:r>
              <a:rPr lang="en-US" sz="1800" b="1" dirty="0" err="1">
                <a:solidFill>
                  <a:schemeClr val="dk1"/>
                </a:solidFill>
                <a:latin typeface="Consolas"/>
                <a:ea typeface="Consolas"/>
                <a:cs typeface="Consolas"/>
                <a:sym typeface="Consolas"/>
              </a:rPr>
              <a:t>amis</a:t>
            </a:r>
            <a:r>
              <a:rPr lang="en-US" sz="1800" dirty="0">
                <a:solidFill>
                  <a:schemeClr val="dk1"/>
                </a:solidFill>
              </a:rPr>
              <a:t> map variable</a:t>
            </a:r>
            <a:endParaRPr sz="1800" dirty="0">
              <a:solidFill>
                <a:srgbClr val="000000"/>
              </a:solidFill>
            </a:endParaRPr>
          </a:p>
          <a:p>
            <a:pPr marL="342900" lvl="0" indent="0" algn="l" rtl="0">
              <a:lnSpc>
                <a:spcPct val="115000"/>
              </a:lnSpc>
              <a:spcBef>
                <a:spcPts val="0"/>
              </a:spcBef>
              <a:spcAft>
                <a:spcPts val="0"/>
              </a:spcAft>
              <a:buNone/>
            </a:pPr>
            <a:endParaRPr sz="1800" dirty="0">
              <a:solidFill>
                <a:srgbClr val="000000"/>
              </a:solidFill>
            </a:endParaRPr>
          </a:p>
        </p:txBody>
      </p:sp>
      <p:sp>
        <p:nvSpPr>
          <p:cNvPr id="692" name="Google Shape;692;p99"/>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86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9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9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9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9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100"/>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Extended Data Types (cont’d)</a:t>
            </a:r>
            <a:endParaRPr b="1">
              <a:latin typeface="Helvetica Neue"/>
              <a:ea typeface="Helvetica Neue"/>
              <a:cs typeface="Helvetica Neue"/>
              <a:sym typeface="Helvetica Neue"/>
            </a:endParaRPr>
          </a:p>
        </p:txBody>
      </p:sp>
      <p:sp>
        <p:nvSpPr>
          <p:cNvPr id="698" name="Google Shape;698;p100"/>
          <p:cNvSpPr txBox="1">
            <a:spLocks noGrp="1"/>
          </p:cNvSpPr>
          <p:nvPr>
            <p:ph type="body" idx="1"/>
          </p:nvPr>
        </p:nvSpPr>
        <p:spPr>
          <a:xfrm>
            <a:off x="626625" y="1131431"/>
            <a:ext cx="7884000" cy="3490200"/>
          </a:xfrm>
          <a:prstGeom prst="rect">
            <a:avLst/>
          </a:prstGeom>
          <a:noFill/>
          <a:ln>
            <a:noFill/>
          </a:ln>
        </p:spPr>
        <p:txBody>
          <a:bodyPr spcFirstLastPara="1" wrap="square" lIns="0" tIns="35100" rIns="68575" bIns="34275" anchor="t" anchorCtr="0">
            <a:noAutofit/>
          </a:bodyPr>
          <a:lstStyle/>
          <a:p>
            <a:pPr marL="342900" marR="0" lvl="0" indent="-279400" algn="l" rtl="0">
              <a:lnSpc>
                <a:spcPct val="115000"/>
              </a:lnSpc>
              <a:spcBef>
                <a:spcPts val="0"/>
              </a:spcBef>
              <a:spcAft>
                <a:spcPts val="0"/>
              </a:spcAft>
              <a:buClr>
                <a:srgbClr val="000000"/>
              </a:buClr>
              <a:buSzPts val="1800"/>
              <a:buFont typeface="Consolas"/>
              <a:buChar char="●"/>
            </a:pPr>
            <a:r>
              <a:rPr lang="en-US" b="1" dirty="0">
                <a:solidFill>
                  <a:schemeClr val="dk1"/>
                </a:solidFill>
                <a:latin typeface="Consolas"/>
                <a:ea typeface="Consolas"/>
                <a:cs typeface="Consolas"/>
                <a:sym typeface="Consolas"/>
              </a:rPr>
              <a:t>Object({ &lt;</a:t>
            </a:r>
            <a:r>
              <a:rPr lang="en-US" b="1" dirty="0" err="1">
                <a:solidFill>
                  <a:schemeClr val="dk1"/>
                </a:solidFill>
                <a:latin typeface="Consolas"/>
                <a:ea typeface="Consolas"/>
                <a:cs typeface="Consolas"/>
                <a:sym typeface="Consolas"/>
              </a:rPr>
              <a:t>attr</a:t>
            </a:r>
            <a:r>
              <a:rPr lang="en-US" b="1" dirty="0">
                <a:solidFill>
                  <a:schemeClr val="dk1"/>
                </a:solidFill>
                <a:latin typeface="Consolas"/>
                <a:ea typeface="Consolas"/>
                <a:cs typeface="Consolas"/>
                <a:sym typeface="Consolas"/>
              </a:rPr>
              <a:t> name&gt; = &lt;type&gt;, … })</a:t>
            </a:r>
            <a:endParaRPr b="1" dirty="0">
              <a:solidFill>
                <a:schemeClr val="dk1"/>
              </a:solidFill>
              <a:latin typeface="Consolas"/>
              <a:ea typeface="Consolas"/>
              <a:cs typeface="Consolas"/>
              <a:sym typeface="Consolas"/>
            </a:endParaRPr>
          </a:p>
          <a:p>
            <a:pPr marL="685800" lvl="1" indent="-279400" algn="l" rtl="0">
              <a:lnSpc>
                <a:spcPct val="115000"/>
              </a:lnSpc>
              <a:spcBef>
                <a:spcPts val="0"/>
              </a:spcBef>
              <a:spcAft>
                <a:spcPts val="0"/>
              </a:spcAft>
              <a:buClr>
                <a:schemeClr val="dk1"/>
              </a:buClr>
              <a:buSzPts val="1800"/>
              <a:buFont typeface="Courier New"/>
              <a:buChar char="○"/>
            </a:pPr>
            <a:r>
              <a:rPr lang="en-US" sz="1800" dirty="0">
                <a:solidFill>
                  <a:schemeClr val="dk1"/>
                </a:solidFill>
              </a:rPr>
              <a:t>Like many other language object types, with properties containing other values</a:t>
            </a:r>
            <a:endParaRPr sz="1800" dirty="0">
              <a:solidFill>
                <a:schemeClr val="dk1"/>
              </a:solidFill>
            </a:endParaRPr>
          </a:p>
          <a:p>
            <a:pPr marL="342900" lvl="0" indent="-279400" algn="l" rtl="0">
              <a:lnSpc>
                <a:spcPct val="115000"/>
              </a:lnSpc>
              <a:spcBef>
                <a:spcPts val="0"/>
              </a:spcBef>
              <a:spcAft>
                <a:spcPts val="0"/>
              </a:spcAft>
              <a:buClr>
                <a:schemeClr val="dk1"/>
              </a:buClr>
              <a:buSzPts val="1800"/>
              <a:buFont typeface="Consolas"/>
              <a:buChar char="●"/>
            </a:pPr>
            <a:r>
              <a:rPr lang="en-US" b="1" dirty="0">
                <a:solidFill>
                  <a:schemeClr val="dk1"/>
                </a:solidFill>
                <a:latin typeface="Consolas"/>
                <a:ea typeface="Consolas"/>
                <a:cs typeface="Consolas"/>
                <a:sym typeface="Consolas"/>
              </a:rPr>
              <a:t>Tuple([&lt;type&gt;, …])</a:t>
            </a:r>
            <a:endParaRPr b="1" dirty="0">
              <a:solidFill>
                <a:schemeClr val="dk1"/>
              </a:solidFill>
              <a:latin typeface="Consolas"/>
              <a:ea typeface="Consolas"/>
              <a:cs typeface="Consolas"/>
              <a:sym typeface="Consolas"/>
            </a:endParaRPr>
          </a:p>
          <a:p>
            <a:pPr marL="685800" lvl="1" indent="-279400" algn="l" rtl="0">
              <a:lnSpc>
                <a:spcPct val="115000"/>
              </a:lnSpc>
              <a:spcBef>
                <a:spcPts val="0"/>
              </a:spcBef>
              <a:spcAft>
                <a:spcPts val="0"/>
              </a:spcAft>
              <a:buClr>
                <a:schemeClr val="dk1"/>
              </a:buClr>
              <a:buSzPts val="1800"/>
              <a:buFont typeface="Courier New"/>
              <a:buChar char="○"/>
            </a:pPr>
            <a:r>
              <a:rPr lang="en-US" sz="1800" dirty="0">
                <a:solidFill>
                  <a:schemeClr val="dk1"/>
                </a:solidFill>
              </a:rPr>
              <a:t>Very similar to a list, mixed strictly defined typed list of things</a:t>
            </a:r>
            <a:endParaRPr sz="1800" dirty="0">
              <a:solidFill>
                <a:srgbClr val="000000"/>
              </a:solidFill>
            </a:endParaRPr>
          </a:p>
        </p:txBody>
      </p:sp>
      <p:sp>
        <p:nvSpPr>
          <p:cNvPr id="699" name="Google Shape;699;p100"/>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87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101"/>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Count Parameter</a:t>
            </a:r>
            <a:endParaRPr b="1">
              <a:latin typeface="Helvetica Neue"/>
              <a:ea typeface="Helvetica Neue"/>
              <a:cs typeface="Helvetica Neue"/>
              <a:sym typeface="Helvetica Neue"/>
            </a:endParaRPr>
          </a:p>
        </p:txBody>
      </p:sp>
      <p:sp>
        <p:nvSpPr>
          <p:cNvPr id="705" name="Google Shape;705;p101"/>
          <p:cNvSpPr txBox="1">
            <a:spLocks noGrp="1"/>
          </p:cNvSpPr>
          <p:nvPr>
            <p:ph type="body" idx="1"/>
          </p:nvPr>
        </p:nvSpPr>
        <p:spPr>
          <a:xfrm>
            <a:off x="626625" y="1383056"/>
            <a:ext cx="7884000" cy="3238800"/>
          </a:xfrm>
          <a:prstGeom prst="rect">
            <a:avLst/>
          </a:prstGeom>
          <a:noFill/>
          <a:ln>
            <a:noFill/>
          </a:ln>
        </p:spPr>
        <p:txBody>
          <a:bodyPr spcFirstLastPara="1" wrap="square" lIns="0" tIns="35100" rIns="68575" bIns="34275" anchor="t" anchorCtr="0">
            <a:noAutofit/>
          </a:bodyPr>
          <a:lstStyle/>
          <a:p>
            <a:pPr marL="342900" marR="0" lvl="0" indent="-292100" algn="l" rtl="0">
              <a:lnSpc>
                <a:spcPct val="115000"/>
              </a:lnSpc>
              <a:spcBef>
                <a:spcPts val="0"/>
              </a:spcBef>
              <a:spcAft>
                <a:spcPts val="0"/>
              </a:spcAft>
              <a:buClr>
                <a:srgbClr val="000000"/>
              </a:buClr>
              <a:buSzPts val="2000"/>
              <a:buFont typeface="Helvetica Neue Light"/>
              <a:buChar char="●"/>
            </a:pPr>
            <a:r>
              <a:rPr lang="en-US" sz="2000" dirty="0">
                <a:solidFill>
                  <a:srgbClr val="000000"/>
                </a:solidFill>
              </a:rPr>
              <a:t>Resources can be duplicated or conditionally created via the count parameter</a:t>
            </a:r>
            <a:endParaRPr sz="2000" dirty="0">
              <a:solidFill>
                <a:srgbClr val="000000"/>
              </a:solidFill>
            </a:endParaRPr>
          </a:p>
          <a:p>
            <a:pPr marL="0" marR="0" lvl="0" indent="0" algn="l" rtl="0">
              <a:lnSpc>
                <a:spcPct val="115000"/>
              </a:lnSpc>
              <a:spcBef>
                <a:spcPts val="0"/>
              </a:spcBef>
              <a:spcAft>
                <a:spcPts val="0"/>
              </a:spcAft>
              <a:buNone/>
            </a:pPr>
            <a:endParaRPr dirty="0">
              <a:solidFill>
                <a:srgbClr val="000000"/>
              </a:solidFill>
            </a:endParaRPr>
          </a:p>
        </p:txBody>
      </p:sp>
      <p:sp>
        <p:nvSpPr>
          <p:cNvPr id="706" name="Google Shape;706;p101"/>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88</a:t>
            </a:fld>
            <a:endParaRPr/>
          </a:p>
        </p:txBody>
      </p:sp>
      <p:sp>
        <p:nvSpPr>
          <p:cNvPr id="707" name="Google Shape;707;p101"/>
          <p:cNvSpPr txBox="1"/>
          <p:nvPr/>
        </p:nvSpPr>
        <p:spPr>
          <a:xfrm>
            <a:off x="863569" y="2196788"/>
            <a:ext cx="7423500" cy="2174100"/>
          </a:xfrm>
          <a:prstGeom prst="rect">
            <a:avLst/>
          </a:prstGeom>
          <a:solidFill>
            <a:srgbClr val="000000"/>
          </a:solidFill>
          <a:ln>
            <a:noFill/>
          </a:ln>
        </p:spPr>
        <p:txBody>
          <a:bodyPr spcFirstLastPara="1" wrap="square" lIns="68575" tIns="68575" rIns="68575" bIns="68575" anchor="t" anchorCtr="0">
            <a:noAutofit/>
          </a:bodyPr>
          <a:lstStyle/>
          <a:p>
            <a:pPr marL="0" lvl="0" indent="0" algn="l" rtl="0">
              <a:lnSpc>
                <a:spcPct val="90000"/>
              </a:lnSpc>
              <a:spcBef>
                <a:spcPts val="0"/>
              </a:spcBef>
              <a:spcAft>
                <a:spcPts val="0"/>
              </a:spcAft>
              <a:buClr>
                <a:schemeClr val="dk1"/>
              </a:buClr>
              <a:buSzPts val="800"/>
              <a:buFont typeface="Arial"/>
              <a:buNone/>
            </a:pPr>
            <a:r>
              <a:rPr lang="en-US" sz="1500" b="1" dirty="0">
                <a:solidFill>
                  <a:srgbClr val="FF9900"/>
                </a:solidFill>
                <a:latin typeface="Courier"/>
                <a:ea typeface="Courier"/>
                <a:cs typeface="Courier"/>
                <a:sym typeface="Courier"/>
              </a:rPr>
              <a:t>resource</a:t>
            </a:r>
            <a:r>
              <a:rPr lang="en-US" sz="1500" b="1" dirty="0">
                <a:solidFill>
                  <a:srgbClr val="FFFFFF"/>
                </a:solidFill>
                <a:latin typeface="Courier"/>
                <a:ea typeface="Courier"/>
                <a:cs typeface="Courier"/>
                <a:sym typeface="Courier"/>
              </a:rPr>
              <a:t> </a:t>
            </a:r>
            <a:r>
              <a:rPr lang="en-US" sz="1500" b="1" dirty="0">
                <a:solidFill>
                  <a:srgbClr val="6FA8DC"/>
                </a:solidFill>
                <a:latin typeface="Courier"/>
                <a:ea typeface="Courier"/>
                <a:cs typeface="Courier"/>
                <a:sym typeface="Courier"/>
              </a:rPr>
              <a:t>“</a:t>
            </a:r>
            <a:r>
              <a:rPr lang="en-US" sz="1500" b="1" dirty="0" err="1">
                <a:solidFill>
                  <a:srgbClr val="6FA8DC"/>
                </a:solidFill>
                <a:latin typeface="Courier"/>
                <a:ea typeface="Courier"/>
                <a:cs typeface="Courier"/>
                <a:sym typeface="Courier"/>
              </a:rPr>
              <a:t>aws_instance</a:t>
            </a:r>
            <a:r>
              <a:rPr lang="en-US" sz="1500" b="1" dirty="0">
                <a:solidFill>
                  <a:srgbClr val="6FA8DC"/>
                </a:solidFill>
                <a:latin typeface="Courier"/>
                <a:ea typeface="Courier"/>
                <a:cs typeface="Courier"/>
                <a:sym typeface="Courier"/>
              </a:rPr>
              <a:t>” “web”</a:t>
            </a:r>
            <a:r>
              <a:rPr lang="en-US" sz="1500" b="1" dirty="0">
                <a:solidFill>
                  <a:srgbClr val="FFFFFF"/>
                </a:solidFill>
                <a:latin typeface="Courier"/>
                <a:ea typeface="Courier"/>
                <a:cs typeface="Courier"/>
                <a:sym typeface="Courier"/>
              </a:rPr>
              <a:t> </a:t>
            </a:r>
            <a:r>
              <a:rPr lang="en-US" sz="1500" b="1" dirty="0">
                <a:solidFill>
                  <a:srgbClr val="C9DAF8"/>
                </a:solidFill>
                <a:latin typeface="Courier"/>
                <a:ea typeface="Courier"/>
                <a:cs typeface="Courier"/>
                <a:sym typeface="Courier"/>
              </a:rPr>
              <a:t>{</a:t>
            </a:r>
            <a:endParaRPr sz="1500" b="1" dirty="0">
              <a:solidFill>
                <a:srgbClr val="C9DAF8"/>
              </a:solidFill>
              <a:latin typeface="Courier"/>
              <a:ea typeface="Courier"/>
              <a:cs typeface="Courier"/>
              <a:sym typeface="Courier"/>
            </a:endParaRPr>
          </a:p>
          <a:p>
            <a:pPr marL="0" lvl="0" indent="0" algn="l" rtl="0">
              <a:lnSpc>
                <a:spcPct val="90000"/>
              </a:lnSpc>
              <a:spcBef>
                <a:spcPts val="0"/>
              </a:spcBef>
              <a:spcAft>
                <a:spcPts val="0"/>
              </a:spcAft>
              <a:buNone/>
            </a:pPr>
            <a:r>
              <a:rPr lang="en-US" sz="1500" b="1" dirty="0">
                <a:solidFill>
                  <a:srgbClr val="C9DAF8"/>
                </a:solidFill>
                <a:latin typeface="Courier"/>
                <a:ea typeface="Courier"/>
                <a:cs typeface="Courier"/>
                <a:sym typeface="Courier"/>
              </a:rPr>
              <a:t>  </a:t>
            </a:r>
            <a:r>
              <a:rPr lang="en-US" sz="1500" b="1" dirty="0">
                <a:solidFill>
                  <a:srgbClr val="8E7CC3"/>
                </a:solidFill>
                <a:latin typeface="Courier"/>
                <a:ea typeface="Courier"/>
                <a:cs typeface="Courier"/>
                <a:sym typeface="Courier"/>
              </a:rPr>
              <a:t>count</a:t>
            </a:r>
            <a:r>
              <a:rPr lang="en-US" sz="1500" b="1" dirty="0">
                <a:solidFill>
                  <a:srgbClr val="C9DAF8"/>
                </a:solidFill>
                <a:latin typeface="Courier"/>
                <a:ea typeface="Courier"/>
                <a:cs typeface="Courier"/>
                <a:sym typeface="Courier"/>
              </a:rPr>
              <a:t>         = </a:t>
            </a:r>
            <a:r>
              <a:rPr lang="en-US" sz="1500" b="1" dirty="0">
                <a:solidFill>
                  <a:srgbClr val="6AA84F"/>
                </a:solidFill>
                <a:latin typeface="Courier"/>
                <a:ea typeface="Courier"/>
                <a:cs typeface="Courier"/>
                <a:sym typeface="Courier"/>
              </a:rPr>
              <a:t>2</a:t>
            </a:r>
            <a:endParaRPr sz="1500" b="1" dirty="0">
              <a:solidFill>
                <a:srgbClr val="6AA84F"/>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sz="1500" b="1" dirty="0">
                <a:solidFill>
                  <a:srgbClr val="8E7CC3"/>
                </a:solidFill>
                <a:latin typeface="Courier"/>
                <a:ea typeface="Courier"/>
                <a:cs typeface="Courier"/>
                <a:sym typeface="Courier"/>
              </a:rPr>
              <a:t>  </a:t>
            </a:r>
            <a:r>
              <a:rPr lang="en-US" sz="1500" b="1" dirty="0" err="1">
                <a:solidFill>
                  <a:srgbClr val="8E7CC3"/>
                </a:solidFill>
                <a:latin typeface="Courier"/>
                <a:ea typeface="Courier"/>
                <a:cs typeface="Courier"/>
                <a:sym typeface="Courier"/>
              </a:rPr>
              <a:t>ami</a:t>
            </a:r>
            <a:r>
              <a:rPr lang="en-US" sz="1500" b="1" dirty="0">
                <a:solidFill>
                  <a:srgbClr val="C9DAF8"/>
                </a:solidFill>
                <a:latin typeface="Courier"/>
                <a:ea typeface="Courier"/>
                <a:cs typeface="Courier"/>
                <a:sym typeface="Courier"/>
              </a:rPr>
              <a:t>           = </a:t>
            </a:r>
            <a:r>
              <a:rPr lang="en-US" sz="1500" b="1" dirty="0" err="1">
                <a:solidFill>
                  <a:srgbClr val="C9DAF8"/>
                </a:solidFill>
                <a:latin typeface="Courier"/>
                <a:ea typeface="Courier"/>
                <a:cs typeface="Courier"/>
                <a:sym typeface="Courier"/>
              </a:rPr>
              <a:t>var.</a:t>
            </a:r>
            <a:r>
              <a:rPr lang="en-US" sz="1500" b="1" dirty="0" err="1">
                <a:solidFill>
                  <a:srgbClr val="8E7CC3"/>
                </a:solidFill>
                <a:latin typeface="Courier"/>
                <a:ea typeface="Courier"/>
                <a:cs typeface="Courier"/>
                <a:sym typeface="Courier"/>
              </a:rPr>
              <a:t>ami</a:t>
            </a:r>
            <a:endParaRPr sz="1500" b="1" dirty="0">
              <a:solidFill>
                <a:srgbClr val="6AA84F"/>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sz="1500" b="1" dirty="0">
                <a:solidFill>
                  <a:srgbClr val="C9DAF8"/>
                </a:solidFill>
                <a:latin typeface="Courier"/>
                <a:ea typeface="Courier"/>
                <a:cs typeface="Courier"/>
                <a:sym typeface="Courier"/>
              </a:rPr>
              <a:t>  </a:t>
            </a:r>
            <a:r>
              <a:rPr lang="en-US" sz="1500" b="1" dirty="0" err="1">
                <a:solidFill>
                  <a:srgbClr val="8E7CC3"/>
                </a:solidFill>
                <a:latin typeface="Courier"/>
                <a:ea typeface="Courier"/>
                <a:cs typeface="Courier"/>
                <a:sym typeface="Courier"/>
              </a:rPr>
              <a:t>instance_type</a:t>
            </a:r>
            <a:r>
              <a:rPr lang="en-US" sz="1500" b="1" dirty="0">
                <a:solidFill>
                  <a:srgbClr val="C9DAF8"/>
                </a:solidFill>
                <a:latin typeface="Courier"/>
                <a:ea typeface="Courier"/>
                <a:cs typeface="Courier"/>
                <a:sym typeface="Courier"/>
              </a:rPr>
              <a:t> = </a:t>
            </a:r>
            <a:r>
              <a:rPr lang="en-US" sz="1500" b="1" dirty="0" err="1">
                <a:solidFill>
                  <a:srgbClr val="C9DAF8"/>
                </a:solidFill>
                <a:latin typeface="Courier"/>
                <a:ea typeface="Courier"/>
                <a:cs typeface="Courier"/>
                <a:sym typeface="Courier"/>
              </a:rPr>
              <a:t>var.</a:t>
            </a:r>
            <a:r>
              <a:rPr lang="en-US" sz="1500" b="1" dirty="0" err="1">
                <a:solidFill>
                  <a:srgbClr val="8E7CC3"/>
                </a:solidFill>
                <a:latin typeface="Courier"/>
                <a:ea typeface="Courier"/>
                <a:cs typeface="Courier"/>
                <a:sym typeface="Courier"/>
              </a:rPr>
              <a:t>instance_type</a:t>
            </a:r>
            <a:endParaRPr sz="1500" b="1" dirty="0">
              <a:solidFill>
                <a:srgbClr val="6AA84F"/>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sz="1500" b="1" dirty="0">
                <a:solidFill>
                  <a:srgbClr val="C9DAF8"/>
                </a:solidFill>
                <a:latin typeface="Courier"/>
                <a:ea typeface="Courier"/>
                <a:cs typeface="Courier"/>
                <a:sym typeface="Courier"/>
              </a:rPr>
              <a:t>  </a:t>
            </a:r>
            <a:endParaRPr sz="1500" b="1" dirty="0">
              <a:solidFill>
                <a:srgbClr val="C9DAF8"/>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sz="1500" b="1" dirty="0">
                <a:solidFill>
                  <a:srgbClr val="C9DAF8"/>
                </a:solidFill>
                <a:latin typeface="Courier"/>
                <a:ea typeface="Courier"/>
                <a:cs typeface="Courier"/>
                <a:sym typeface="Courier"/>
              </a:rPr>
              <a:t>  </a:t>
            </a:r>
            <a:r>
              <a:rPr lang="en-US" sz="1500" b="1" dirty="0">
                <a:solidFill>
                  <a:srgbClr val="8E7CC3"/>
                </a:solidFill>
                <a:latin typeface="Courier"/>
                <a:ea typeface="Courier"/>
                <a:cs typeface="Courier"/>
                <a:sym typeface="Courier"/>
              </a:rPr>
              <a:t>tags</a:t>
            </a:r>
            <a:r>
              <a:rPr lang="en-US" sz="1500" b="1" dirty="0">
                <a:solidFill>
                  <a:srgbClr val="C9DAF8"/>
                </a:solidFill>
                <a:latin typeface="Courier"/>
                <a:ea typeface="Courier"/>
                <a:cs typeface="Courier"/>
                <a:sym typeface="Courier"/>
              </a:rPr>
              <a:t> {</a:t>
            </a:r>
            <a:endParaRPr sz="1500" b="1" dirty="0">
              <a:solidFill>
                <a:srgbClr val="C9DAF8"/>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sz="1500" b="1" dirty="0">
                <a:solidFill>
                  <a:srgbClr val="C9DAF8"/>
                </a:solidFill>
                <a:latin typeface="Courier"/>
                <a:ea typeface="Courier"/>
                <a:cs typeface="Courier"/>
                <a:sym typeface="Courier"/>
              </a:rPr>
              <a:t>    </a:t>
            </a:r>
            <a:r>
              <a:rPr lang="en-US" sz="1500" b="1" dirty="0">
                <a:solidFill>
                  <a:srgbClr val="8E7CC3"/>
                </a:solidFill>
                <a:latin typeface="Courier"/>
                <a:ea typeface="Courier"/>
                <a:cs typeface="Courier"/>
                <a:sym typeface="Courier"/>
              </a:rPr>
              <a:t>Name</a:t>
            </a:r>
            <a:r>
              <a:rPr lang="en-US" sz="1500" b="1" dirty="0">
                <a:solidFill>
                  <a:srgbClr val="C9DAF8"/>
                </a:solidFill>
                <a:latin typeface="Courier"/>
                <a:ea typeface="Courier"/>
                <a:cs typeface="Courier"/>
                <a:sym typeface="Courier"/>
              </a:rPr>
              <a:t> = </a:t>
            </a:r>
            <a:r>
              <a:rPr lang="en-US" sz="1500" b="1" dirty="0">
                <a:solidFill>
                  <a:srgbClr val="6AA84F"/>
                </a:solidFill>
                <a:latin typeface="Courier"/>
                <a:ea typeface="Courier"/>
                <a:cs typeface="Courier"/>
                <a:sym typeface="Courier"/>
              </a:rPr>
              <a:t>“web-</a:t>
            </a:r>
            <a:r>
              <a:rPr lang="en-US" sz="1500" b="1" dirty="0">
                <a:solidFill>
                  <a:srgbClr val="C9DAF8"/>
                </a:solidFill>
                <a:latin typeface="Courier"/>
                <a:ea typeface="Courier"/>
                <a:cs typeface="Courier"/>
                <a:sym typeface="Courier"/>
              </a:rPr>
              <a:t>${</a:t>
            </a:r>
            <a:r>
              <a:rPr lang="en-US" sz="1500" b="1" dirty="0" err="1">
                <a:solidFill>
                  <a:srgbClr val="C9DAF8"/>
                </a:solidFill>
                <a:latin typeface="Courier"/>
                <a:ea typeface="Courier"/>
                <a:cs typeface="Courier"/>
                <a:sym typeface="Courier"/>
              </a:rPr>
              <a:t>count.</a:t>
            </a:r>
            <a:r>
              <a:rPr lang="en-US" sz="1500" b="1" dirty="0" err="1">
                <a:solidFill>
                  <a:srgbClr val="8E7CC3"/>
                </a:solidFill>
                <a:latin typeface="Courier"/>
                <a:ea typeface="Courier"/>
                <a:cs typeface="Courier"/>
                <a:sym typeface="Courier"/>
              </a:rPr>
              <a:t>index</a:t>
            </a:r>
            <a:r>
              <a:rPr lang="en-US" sz="1500" b="1" dirty="0">
                <a:solidFill>
                  <a:srgbClr val="C9DAF8"/>
                </a:solidFill>
                <a:latin typeface="Courier"/>
                <a:ea typeface="Courier"/>
                <a:cs typeface="Courier"/>
                <a:sym typeface="Courier"/>
              </a:rPr>
              <a:t>}</a:t>
            </a:r>
            <a:r>
              <a:rPr lang="en-US" sz="1500" b="1" dirty="0">
                <a:solidFill>
                  <a:srgbClr val="6AA84F"/>
                </a:solidFill>
                <a:latin typeface="Courier"/>
                <a:ea typeface="Courier"/>
                <a:cs typeface="Courier"/>
                <a:sym typeface="Courier"/>
              </a:rPr>
              <a:t>”</a:t>
            </a:r>
            <a:endParaRPr sz="1500" b="1" dirty="0">
              <a:solidFill>
                <a:srgbClr val="6AA84F"/>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sz="1500" b="1" dirty="0">
                <a:solidFill>
                  <a:srgbClr val="C9DAF8"/>
                </a:solidFill>
                <a:latin typeface="Courier"/>
                <a:ea typeface="Courier"/>
                <a:cs typeface="Courier"/>
                <a:sym typeface="Courier"/>
              </a:rPr>
              <a:t>  }</a:t>
            </a:r>
            <a:endParaRPr sz="1500" b="1" dirty="0">
              <a:solidFill>
                <a:srgbClr val="C9DAF8"/>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sz="1500" b="1" dirty="0">
                <a:solidFill>
                  <a:srgbClr val="C9DAF8"/>
                </a:solidFill>
                <a:latin typeface="Courier"/>
                <a:ea typeface="Courier"/>
                <a:cs typeface="Courier"/>
                <a:sym typeface="Courier"/>
              </a:rPr>
              <a:t>}</a:t>
            </a:r>
            <a:endParaRPr sz="1500" dirty="0">
              <a:latin typeface="Helvetica Neue Light"/>
              <a:ea typeface="Helvetica Neue Light"/>
              <a:cs typeface="Helvetica Neue Light"/>
              <a:sym typeface="Helvetica Neue Light"/>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102"/>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Data Reference</a:t>
            </a:r>
            <a:endParaRPr b="1">
              <a:latin typeface="Helvetica Neue"/>
              <a:ea typeface="Helvetica Neue"/>
              <a:cs typeface="Helvetica Neue"/>
              <a:sym typeface="Helvetica Neue"/>
            </a:endParaRPr>
          </a:p>
        </p:txBody>
      </p:sp>
      <p:sp>
        <p:nvSpPr>
          <p:cNvPr id="713" name="Google Shape;713;p102"/>
          <p:cNvSpPr txBox="1">
            <a:spLocks noGrp="1"/>
          </p:cNvSpPr>
          <p:nvPr>
            <p:ph type="body" idx="1"/>
          </p:nvPr>
        </p:nvSpPr>
        <p:spPr>
          <a:xfrm>
            <a:off x="630000" y="1172438"/>
            <a:ext cx="7884000" cy="3373200"/>
          </a:xfrm>
          <a:prstGeom prst="rect">
            <a:avLst/>
          </a:prstGeom>
          <a:noFill/>
          <a:ln>
            <a:noFill/>
          </a:ln>
        </p:spPr>
        <p:txBody>
          <a:bodyPr spcFirstLastPara="1" wrap="square" lIns="0" tIns="35100" rIns="68575" bIns="34275" anchor="t" anchorCtr="0">
            <a:noAutofit/>
          </a:bodyPr>
          <a:lstStyle/>
          <a:p>
            <a:pPr marL="342900" lvl="0" indent="-279400" algn="l" rtl="0">
              <a:lnSpc>
                <a:spcPct val="115000"/>
              </a:lnSpc>
              <a:spcBef>
                <a:spcPts val="0"/>
              </a:spcBef>
              <a:spcAft>
                <a:spcPts val="0"/>
              </a:spcAft>
              <a:buClr>
                <a:schemeClr val="dk1"/>
              </a:buClr>
              <a:buSzPts val="1800"/>
              <a:buChar char="●"/>
            </a:pPr>
            <a:r>
              <a:rPr lang="en-US" dirty="0">
                <a:solidFill>
                  <a:schemeClr val="dk1"/>
                </a:solidFill>
              </a:rPr>
              <a:t>Attributes of current resource</a:t>
            </a:r>
            <a:endParaRPr dirty="0">
              <a:solidFill>
                <a:schemeClr val="dk1"/>
              </a:solidFill>
            </a:endParaRPr>
          </a:p>
          <a:p>
            <a:pPr marL="685800" lvl="1" indent="-279400" algn="l" rtl="0">
              <a:lnSpc>
                <a:spcPct val="115000"/>
              </a:lnSpc>
              <a:spcBef>
                <a:spcPts val="0"/>
              </a:spcBef>
              <a:spcAft>
                <a:spcPts val="0"/>
              </a:spcAft>
              <a:buClr>
                <a:schemeClr val="dk1"/>
              </a:buClr>
              <a:buSzPts val="1800"/>
              <a:buFont typeface="Courier New"/>
              <a:buChar char="○"/>
            </a:pPr>
            <a:r>
              <a:rPr lang="en-US" sz="1800" dirty="0">
                <a:solidFill>
                  <a:schemeClr val="dk1"/>
                </a:solidFill>
              </a:rPr>
              <a:t>Syntax is </a:t>
            </a:r>
            <a:r>
              <a:rPr lang="en-US" sz="1800" b="1" dirty="0" err="1">
                <a:solidFill>
                  <a:schemeClr val="dk1"/>
                </a:solidFill>
                <a:latin typeface="Consolas"/>
                <a:ea typeface="Consolas"/>
                <a:cs typeface="Consolas"/>
                <a:sym typeface="Consolas"/>
              </a:rPr>
              <a:t>self.ATTRIBUTE</a:t>
            </a:r>
            <a:endParaRPr sz="1800" dirty="0">
              <a:solidFill>
                <a:schemeClr val="dk1"/>
              </a:solidFill>
              <a:latin typeface="Consolas"/>
              <a:ea typeface="Consolas"/>
              <a:cs typeface="Consolas"/>
              <a:sym typeface="Consolas"/>
            </a:endParaRPr>
          </a:p>
          <a:p>
            <a:pPr marL="685800" lvl="1" indent="-279400" algn="l" rtl="0">
              <a:lnSpc>
                <a:spcPct val="115000"/>
              </a:lnSpc>
              <a:spcBef>
                <a:spcPts val="0"/>
              </a:spcBef>
              <a:spcAft>
                <a:spcPts val="0"/>
              </a:spcAft>
              <a:buClr>
                <a:schemeClr val="dk1"/>
              </a:buClr>
              <a:buSzPts val="1800"/>
              <a:buFont typeface="Courier New"/>
              <a:buChar char="○"/>
            </a:pPr>
            <a:r>
              <a:rPr lang="en-US" sz="1800" dirty="0">
                <a:solidFill>
                  <a:schemeClr val="dk1"/>
                </a:solidFill>
              </a:rPr>
              <a:t>e.g., </a:t>
            </a:r>
            <a:r>
              <a:rPr lang="en-US" sz="1800" b="1" dirty="0" err="1">
                <a:solidFill>
                  <a:schemeClr val="dk1"/>
                </a:solidFill>
                <a:latin typeface="Consolas"/>
                <a:ea typeface="Consolas"/>
                <a:cs typeface="Consolas"/>
                <a:sym typeface="Consolas"/>
              </a:rPr>
              <a:t>self.private_ip</a:t>
            </a:r>
            <a:r>
              <a:rPr lang="en-US" sz="1800" dirty="0">
                <a:solidFill>
                  <a:schemeClr val="dk1"/>
                </a:solidFill>
              </a:rPr>
              <a:t> interpolates resource's private IP address</a:t>
            </a:r>
            <a:endParaRPr sz="1800" b="1" dirty="0">
              <a:solidFill>
                <a:srgbClr val="000000"/>
              </a:solidFill>
              <a:latin typeface="Courier"/>
              <a:ea typeface="Courier"/>
              <a:cs typeface="Courier"/>
              <a:sym typeface="Courier"/>
            </a:endParaRPr>
          </a:p>
        </p:txBody>
      </p:sp>
      <p:sp>
        <p:nvSpPr>
          <p:cNvPr id="714" name="Google Shape;714;p102"/>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89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1"/>
          <p:cNvSpPr txBox="1">
            <a:spLocks noGrp="1"/>
          </p:cNvSpPr>
          <p:nvPr>
            <p:ph type="title"/>
          </p:nvPr>
        </p:nvSpPr>
        <p:spPr>
          <a:xfrm>
            <a:off x="714373" y="243000"/>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dirty="0">
                <a:latin typeface="Helvetica Neue"/>
                <a:ea typeface="Helvetica Neue"/>
                <a:cs typeface="Helvetica Neue"/>
                <a:sym typeface="Helvetica Neue"/>
              </a:rPr>
              <a:t>Schedule</a:t>
            </a:r>
            <a:endParaRPr b="1" dirty="0">
              <a:latin typeface="Helvetica Neue"/>
              <a:ea typeface="Helvetica Neue"/>
              <a:cs typeface="Helvetica Neue"/>
              <a:sym typeface="Helvetica Neue"/>
            </a:endParaRPr>
          </a:p>
        </p:txBody>
      </p:sp>
      <p:sp>
        <p:nvSpPr>
          <p:cNvPr id="119" name="Google Shape;119;p21"/>
          <p:cNvSpPr txBox="1">
            <a:spLocks noGrp="1"/>
          </p:cNvSpPr>
          <p:nvPr>
            <p:ph type="body" idx="1"/>
          </p:nvPr>
        </p:nvSpPr>
        <p:spPr>
          <a:xfrm>
            <a:off x="621000" y="1134000"/>
            <a:ext cx="7884000" cy="3510000"/>
          </a:xfrm>
          <a:prstGeom prst="rect">
            <a:avLst/>
          </a:prstGeom>
          <a:noFill/>
          <a:ln>
            <a:noFill/>
          </a:ln>
        </p:spPr>
        <p:txBody>
          <a:bodyPr spcFirstLastPara="1" wrap="square" lIns="67500" tIns="35100" rIns="68575" bIns="34275" anchor="t" anchorCtr="0">
            <a:noAutofit/>
          </a:bodyPr>
          <a:lstStyle/>
          <a:p>
            <a:pPr marL="342900" lvl="0" indent="-317500" algn="l" rtl="0">
              <a:lnSpc>
                <a:spcPct val="115000"/>
              </a:lnSpc>
              <a:spcBef>
                <a:spcPts val="0"/>
              </a:spcBef>
              <a:spcAft>
                <a:spcPts val="0"/>
              </a:spcAft>
              <a:buClr>
                <a:srgbClr val="000000"/>
              </a:buClr>
              <a:buSzPts val="2400"/>
              <a:buFont typeface="Helvetica Neue Light"/>
              <a:buChar char="●"/>
            </a:pPr>
            <a:r>
              <a:rPr lang="en-US" sz="2400" dirty="0">
                <a:solidFill>
                  <a:srgbClr val="000000"/>
                </a:solidFill>
              </a:rPr>
              <a:t>Course runs 9:00 - 3:30 Pacific time</a:t>
            </a:r>
            <a:endParaRPr sz="2400" dirty="0">
              <a:solidFill>
                <a:srgbClr val="000000"/>
              </a:solidFill>
            </a:endParaRPr>
          </a:p>
          <a:p>
            <a:pPr marL="685800" lvl="1" indent="-317500" algn="l" rtl="0">
              <a:lnSpc>
                <a:spcPct val="115000"/>
              </a:lnSpc>
              <a:spcBef>
                <a:spcPts val="0"/>
              </a:spcBef>
              <a:spcAft>
                <a:spcPts val="0"/>
              </a:spcAft>
              <a:buClr>
                <a:srgbClr val="000000"/>
              </a:buClr>
              <a:buSzPts val="2400"/>
              <a:buFont typeface="Helvetica Neue Light"/>
              <a:buChar char="○"/>
            </a:pPr>
            <a:r>
              <a:rPr lang="en-US" sz="2400" dirty="0">
                <a:solidFill>
                  <a:srgbClr val="000000"/>
                </a:solidFill>
              </a:rPr>
              <a:t>Lunch break from 12-1 Pacific time</a:t>
            </a:r>
            <a:endParaRPr sz="2400" dirty="0">
              <a:solidFill>
                <a:srgbClr val="000000"/>
              </a:solidFill>
            </a:endParaRPr>
          </a:p>
          <a:p>
            <a:pPr marL="685800" lvl="1" indent="-317500" algn="l" rtl="0">
              <a:lnSpc>
                <a:spcPct val="115000"/>
              </a:lnSpc>
              <a:spcBef>
                <a:spcPts val="0"/>
              </a:spcBef>
              <a:spcAft>
                <a:spcPts val="0"/>
              </a:spcAft>
              <a:buClr>
                <a:srgbClr val="000000"/>
              </a:buClr>
              <a:buSzPts val="2400"/>
              <a:buFont typeface="Helvetica Neue Light"/>
              <a:buChar char="○"/>
            </a:pPr>
            <a:r>
              <a:rPr lang="en-US" sz="2400" dirty="0">
                <a:solidFill>
                  <a:srgbClr val="000000"/>
                </a:solidFill>
              </a:rPr>
              <a:t>10-15 min. breaks as needed</a:t>
            </a:r>
            <a:endParaRPr sz="2400" dirty="0">
              <a:solidFill>
                <a:srgbClr val="000000"/>
              </a:solidFill>
            </a:endParaRPr>
          </a:p>
        </p:txBody>
      </p:sp>
      <p:sp>
        <p:nvSpPr>
          <p:cNvPr id="120" name="Google Shape;120;p21"/>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9</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103"/>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Data Reference (cont’d)</a:t>
            </a:r>
            <a:endParaRPr b="1">
              <a:latin typeface="Helvetica Neue"/>
              <a:ea typeface="Helvetica Neue"/>
              <a:cs typeface="Helvetica Neue"/>
              <a:sym typeface="Helvetica Neue"/>
            </a:endParaRPr>
          </a:p>
        </p:txBody>
      </p:sp>
      <p:sp>
        <p:nvSpPr>
          <p:cNvPr id="720" name="Google Shape;720;p103"/>
          <p:cNvSpPr txBox="1">
            <a:spLocks noGrp="1"/>
          </p:cNvSpPr>
          <p:nvPr>
            <p:ph type="body" idx="1"/>
          </p:nvPr>
        </p:nvSpPr>
        <p:spPr>
          <a:xfrm>
            <a:off x="630000" y="1035984"/>
            <a:ext cx="7884000" cy="3632700"/>
          </a:xfrm>
          <a:prstGeom prst="rect">
            <a:avLst/>
          </a:prstGeom>
          <a:noFill/>
          <a:ln>
            <a:noFill/>
          </a:ln>
        </p:spPr>
        <p:txBody>
          <a:bodyPr spcFirstLastPara="1" wrap="square" lIns="0" tIns="35100" rIns="68575" bIns="34275" anchor="t" anchorCtr="0">
            <a:noAutofit/>
          </a:bodyPr>
          <a:lstStyle/>
          <a:p>
            <a:pPr marL="342900" lvl="0" indent="-273050" algn="l" rtl="0">
              <a:lnSpc>
                <a:spcPct val="115000"/>
              </a:lnSpc>
              <a:spcBef>
                <a:spcPts val="0"/>
              </a:spcBef>
              <a:spcAft>
                <a:spcPts val="0"/>
              </a:spcAft>
              <a:buClr>
                <a:schemeClr val="dk1"/>
              </a:buClr>
              <a:buSzPts val="1700"/>
              <a:buFont typeface="Consolas"/>
              <a:buChar char="●"/>
            </a:pPr>
            <a:r>
              <a:rPr lang="en-US" sz="1700" dirty="0">
                <a:solidFill>
                  <a:srgbClr val="000000"/>
                </a:solidFill>
              </a:rPr>
              <a:t>Attributes of other resources</a:t>
            </a:r>
            <a:endParaRPr sz="1700" dirty="0">
              <a:solidFill>
                <a:srgbClr val="000000"/>
              </a:solidFill>
            </a:endParaRPr>
          </a:p>
          <a:p>
            <a:pPr marL="685800" marR="0" lvl="1" indent="-273050" algn="l" rtl="0">
              <a:lnSpc>
                <a:spcPct val="115000"/>
              </a:lnSpc>
              <a:spcBef>
                <a:spcPts val="0"/>
              </a:spcBef>
              <a:spcAft>
                <a:spcPts val="0"/>
              </a:spcAft>
              <a:buClr>
                <a:srgbClr val="000000"/>
              </a:buClr>
              <a:buSzPts val="1700"/>
              <a:buFont typeface="Courier New"/>
              <a:buChar char="○"/>
            </a:pPr>
            <a:r>
              <a:rPr lang="en-US" dirty="0">
                <a:solidFill>
                  <a:srgbClr val="000000"/>
                </a:solidFill>
              </a:rPr>
              <a:t>Syntax is </a:t>
            </a:r>
            <a:r>
              <a:rPr lang="en-US" b="1" dirty="0">
                <a:solidFill>
                  <a:srgbClr val="000000"/>
                </a:solidFill>
                <a:latin typeface="Consolas"/>
                <a:ea typeface="Consolas"/>
                <a:cs typeface="Consolas"/>
                <a:sym typeface="Consolas"/>
              </a:rPr>
              <a:t>TYPE.NAME.ATTRIBUTE</a:t>
            </a:r>
            <a:endParaRPr dirty="0">
              <a:solidFill>
                <a:srgbClr val="000000"/>
              </a:solidFill>
            </a:endParaRPr>
          </a:p>
          <a:p>
            <a:pPr marL="685800" marR="0" lvl="1" indent="-273050" algn="l" rtl="0">
              <a:lnSpc>
                <a:spcPct val="115000"/>
              </a:lnSpc>
              <a:spcBef>
                <a:spcPts val="0"/>
              </a:spcBef>
              <a:spcAft>
                <a:spcPts val="0"/>
              </a:spcAft>
              <a:buClr>
                <a:srgbClr val="000000"/>
              </a:buClr>
              <a:buSzPts val="1700"/>
              <a:buFont typeface="Consolas"/>
              <a:buChar char="○"/>
            </a:pPr>
            <a:r>
              <a:rPr lang="en-US" b="1" dirty="0">
                <a:solidFill>
                  <a:srgbClr val="000000"/>
                </a:solidFill>
                <a:latin typeface="Consolas"/>
                <a:ea typeface="Consolas"/>
                <a:cs typeface="Consolas"/>
                <a:sym typeface="Consolas"/>
              </a:rPr>
              <a:t>aws_instance.web.id</a:t>
            </a:r>
            <a:endParaRPr b="1" dirty="0">
              <a:solidFill>
                <a:srgbClr val="000000"/>
              </a:solidFill>
              <a:latin typeface="Consolas"/>
              <a:ea typeface="Consolas"/>
              <a:cs typeface="Consolas"/>
              <a:sym typeface="Consolas"/>
            </a:endParaRPr>
          </a:p>
          <a:p>
            <a:pPr marL="1028700" marR="0" lvl="2" indent="-273050" algn="l" rtl="0">
              <a:lnSpc>
                <a:spcPct val="115000"/>
              </a:lnSpc>
              <a:spcBef>
                <a:spcPts val="0"/>
              </a:spcBef>
              <a:spcAft>
                <a:spcPts val="0"/>
              </a:spcAft>
              <a:buClr>
                <a:srgbClr val="000000"/>
              </a:buClr>
              <a:buSzPts val="1700"/>
              <a:buFont typeface="Courier New"/>
              <a:buChar char="■"/>
            </a:pPr>
            <a:r>
              <a:rPr lang="en-US" sz="1700" dirty="0">
                <a:solidFill>
                  <a:srgbClr val="000000"/>
                </a:solidFill>
              </a:rPr>
              <a:t>Interpolate ID attribute from the </a:t>
            </a:r>
            <a:r>
              <a:rPr lang="en-US" sz="1700" b="1" dirty="0" err="1">
                <a:solidFill>
                  <a:srgbClr val="000000"/>
                </a:solidFill>
                <a:latin typeface="Consolas"/>
                <a:ea typeface="Consolas"/>
                <a:cs typeface="Consolas"/>
                <a:sym typeface="Consolas"/>
              </a:rPr>
              <a:t>aws_instance</a:t>
            </a:r>
            <a:r>
              <a:rPr lang="en-US" sz="1700" dirty="0">
                <a:solidFill>
                  <a:srgbClr val="000000"/>
                </a:solidFill>
              </a:rPr>
              <a:t> resource </a:t>
            </a:r>
            <a:r>
              <a:rPr lang="en-US" sz="1700" b="1" dirty="0">
                <a:solidFill>
                  <a:srgbClr val="000000"/>
                </a:solidFill>
                <a:latin typeface="Consolas"/>
                <a:ea typeface="Consolas"/>
                <a:cs typeface="Consolas"/>
                <a:sym typeface="Consolas"/>
              </a:rPr>
              <a:t>web</a:t>
            </a:r>
            <a:endParaRPr sz="1700" b="1" dirty="0">
              <a:solidFill>
                <a:srgbClr val="000000"/>
              </a:solidFill>
              <a:latin typeface="Consolas"/>
              <a:ea typeface="Consolas"/>
              <a:cs typeface="Consolas"/>
              <a:sym typeface="Consolas"/>
            </a:endParaRPr>
          </a:p>
          <a:p>
            <a:pPr marL="1028700" marR="0" lvl="2" indent="-273050" algn="l" rtl="0">
              <a:lnSpc>
                <a:spcPct val="115000"/>
              </a:lnSpc>
              <a:spcBef>
                <a:spcPts val="0"/>
              </a:spcBef>
              <a:spcAft>
                <a:spcPts val="0"/>
              </a:spcAft>
              <a:buClr>
                <a:srgbClr val="000000"/>
              </a:buClr>
              <a:buSzPts val="1700"/>
              <a:buFont typeface="Courier New"/>
              <a:buChar char="■"/>
            </a:pPr>
            <a:r>
              <a:rPr lang="en-US" sz="1700" dirty="0">
                <a:solidFill>
                  <a:srgbClr val="000000"/>
                </a:solidFill>
              </a:rPr>
              <a:t>If resource has a count attribute set, you can access individual attributes with a zero-based index, such as </a:t>
            </a:r>
            <a:r>
              <a:rPr lang="en-US" sz="1700" b="1" dirty="0" err="1">
                <a:solidFill>
                  <a:srgbClr val="000000"/>
                </a:solidFill>
                <a:latin typeface="Consolas"/>
                <a:ea typeface="Consolas"/>
                <a:cs typeface="Consolas"/>
                <a:sym typeface="Consolas"/>
              </a:rPr>
              <a:t>aws_instance.web</a:t>
            </a:r>
            <a:r>
              <a:rPr lang="en-US" sz="1700" b="1" dirty="0">
                <a:solidFill>
                  <a:srgbClr val="000000"/>
                </a:solidFill>
                <a:latin typeface="Consolas"/>
                <a:ea typeface="Consolas"/>
                <a:cs typeface="Consolas"/>
                <a:sym typeface="Consolas"/>
              </a:rPr>
              <a:t>.[0].id</a:t>
            </a:r>
            <a:endParaRPr sz="1700" dirty="0">
              <a:solidFill>
                <a:srgbClr val="000000"/>
              </a:solidFill>
            </a:endParaRPr>
          </a:p>
          <a:p>
            <a:pPr marL="1028700" marR="0" lvl="2" indent="-273050" algn="l" rtl="0">
              <a:lnSpc>
                <a:spcPct val="115000"/>
              </a:lnSpc>
              <a:spcBef>
                <a:spcPts val="0"/>
              </a:spcBef>
              <a:spcAft>
                <a:spcPts val="0"/>
              </a:spcAft>
              <a:buClr>
                <a:srgbClr val="000000"/>
              </a:buClr>
              <a:buSzPts val="1700"/>
              <a:buFont typeface="Courier New"/>
              <a:buChar char="■"/>
            </a:pPr>
            <a:r>
              <a:rPr lang="en-US" sz="1700" dirty="0">
                <a:solidFill>
                  <a:srgbClr val="000000"/>
                </a:solidFill>
              </a:rPr>
              <a:t>Or use the splat syntax to get a list of all the attributes: </a:t>
            </a:r>
            <a:r>
              <a:rPr lang="en-US" sz="1700" b="1" dirty="0" err="1">
                <a:solidFill>
                  <a:srgbClr val="000000"/>
                </a:solidFill>
                <a:latin typeface="Consolas"/>
                <a:ea typeface="Consolas"/>
                <a:cs typeface="Consolas"/>
                <a:sym typeface="Consolas"/>
              </a:rPr>
              <a:t>aws_instance.web</a:t>
            </a:r>
            <a:r>
              <a:rPr lang="en-US" sz="1700" b="1" dirty="0">
                <a:solidFill>
                  <a:srgbClr val="000000"/>
                </a:solidFill>
                <a:latin typeface="Consolas"/>
                <a:ea typeface="Consolas"/>
                <a:cs typeface="Consolas"/>
                <a:sym typeface="Consolas"/>
              </a:rPr>
              <a:t>.[*].id</a:t>
            </a:r>
          </a:p>
          <a:p>
            <a:pPr marL="1028700" marR="0" lvl="2" indent="-273050" algn="l" rtl="0">
              <a:lnSpc>
                <a:spcPct val="115000"/>
              </a:lnSpc>
              <a:spcBef>
                <a:spcPts val="0"/>
              </a:spcBef>
              <a:spcAft>
                <a:spcPts val="0"/>
              </a:spcAft>
              <a:buClr>
                <a:srgbClr val="000000"/>
              </a:buClr>
              <a:buSzPts val="1700"/>
              <a:buFont typeface="Courier New"/>
              <a:buChar char="■"/>
            </a:pPr>
            <a:r>
              <a:rPr lang="en-US" sz="1700" dirty="0">
                <a:solidFill>
                  <a:srgbClr val="000000"/>
                </a:solidFill>
                <a:latin typeface="Consolas"/>
                <a:sym typeface="Consolas"/>
              </a:rPr>
              <a:t>Or use </a:t>
            </a:r>
            <a:r>
              <a:rPr lang="en-US" sz="1700" b="1" dirty="0" err="1">
                <a:solidFill>
                  <a:srgbClr val="000000"/>
                </a:solidFill>
                <a:latin typeface="Consolas"/>
                <a:sym typeface="Consolas"/>
              </a:rPr>
              <a:t>count.index</a:t>
            </a:r>
            <a:r>
              <a:rPr lang="en-US" sz="1700" dirty="0">
                <a:solidFill>
                  <a:srgbClr val="000000"/>
                </a:solidFill>
                <a:latin typeface="Consolas"/>
                <a:sym typeface="Consolas"/>
              </a:rPr>
              <a:t> to iterate over each item in the count:</a:t>
            </a:r>
            <a:br>
              <a:rPr lang="en-US" sz="1700" dirty="0">
                <a:solidFill>
                  <a:srgbClr val="000000"/>
                </a:solidFill>
                <a:latin typeface="Consolas"/>
                <a:sym typeface="Consolas"/>
              </a:rPr>
            </a:br>
            <a:r>
              <a:rPr lang="en-US" sz="1700" b="1" dirty="0" err="1">
                <a:solidFill>
                  <a:srgbClr val="000000"/>
                </a:solidFill>
                <a:latin typeface="Consolas"/>
                <a:sym typeface="Consolas"/>
              </a:rPr>
              <a:t>aws_instance.web</a:t>
            </a:r>
            <a:r>
              <a:rPr lang="en-US" sz="1700" b="1" dirty="0">
                <a:solidFill>
                  <a:srgbClr val="000000"/>
                </a:solidFill>
                <a:latin typeface="Consolas"/>
                <a:sym typeface="Consolas"/>
              </a:rPr>
              <a:t>.[</a:t>
            </a:r>
            <a:r>
              <a:rPr lang="en-US" sz="1700" b="1" dirty="0" err="1">
                <a:solidFill>
                  <a:srgbClr val="000000"/>
                </a:solidFill>
                <a:latin typeface="Consolas"/>
                <a:sym typeface="Consolas"/>
              </a:rPr>
              <a:t>count.index</a:t>
            </a:r>
            <a:r>
              <a:rPr lang="en-US" sz="1700" b="1" dirty="0">
                <a:solidFill>
                  <a:srgbClr val="000000"/>
                </a:solidFill>
                <a:latin typeface="Consolas"/>
                <a:sym typeface="Consolas"/>
              </a:rPr>
              <a:t>].id</a:t>
            </a:r>
            <a:endParaRPr sz="1700" dirty="0">
              <a:solidFill>
                <a:srgbClr val="000000"/>
              </a:solidFill>
            </a:endParaRPr>
          </a:p>
        </p:txBody>
      </p:sp>
      <p:sp>
        <p:nvSpPr>
          <p:cNvPr id="721" name="Google Shape;721;p103"/>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90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2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2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104"/>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Data Sources and Reference</a:t>
            </a:r>
            <a:endParaRPr b="1">
              <a:latin typeface="Helvetica Neue"/>
              <a:ea typeface="Helvetica Neue"/>
              <a:cs typeface="Helvetica Neue"/>
              <a:sym typeface="Helvetica Neue"/>
            </a:endParaRPr>
          </a:p>
        </p:txBody>
      </p:sp>
      <p:sp>
        <p:nvSpPr>
          <p:cNvPr id="727" name="Google Shape;727;p104"/>
          <p:cNvSpPr txBox="1">
            <a:spLocks noGrp="1"/>
          </p:cNvSpPr>
          <p:nvPr>
            <p:ph type="body" idx="1"/>
          </p:nvPr>
        </p:nvSpPr>
        <p:spPr>
          <a:xfrm>
            <a:off x="630000" y="1125919"/>
            <a:ext cx="7884000" cy="3167100"/>
          </a:xfrm>
          <a:prstGeom prst="rect">
            <a:avLst/>
          </a:prstGeom>
          <a:noFill/>
          <a:ln>
            <a:noFill/>
          </a:ln>
        </p:spPr>
        <p:txBody>
          <a:bodyPr spcFirstLastPara="1" wrap="square" lIns="0" tIns="35100" rIns="68575" bIns="34275" anchor="t" anchorCtr="0">
            <a:noAutofit/>
          </a:bodyPr>
          <a:lstStyle/>
          <a:p>
            <a:pPr marL="342900" marR="0" lvl="0" indent="-273050" algn="l" rtl="0">
              <a:lnSpc>
                <a:spcPct val="115000"/>
              </a:lnSpc>
              <a:spcBef>
                <a:spcPts val="0"/>
              </a:spcBef>
              <a:spcAft>
                <a:spcPts val="0"/>
              </a:spcAft>
              <a:buClr>
                <a:srgbClr val="000000"/>
              </a:buClr>
              <a:buSzPts val="1700"/>
              <a:buFont typeface="Courier New"/>
              <a:buChar char="●"/>
            </a:pPr>
            <a:r>
              <a:rPr lang="en-US" sz="1700" dirty="0">
                <a:solidFill>
                  <a:srgbClr val="000000"/>
                </a:solidFill>
              </a:rPr>
              <a:t>Attributes of a data source</a:t>
            </a:r>
            <a:endParaRPr sz="1700" dirty="0">
              <a:solidFill>
                <a:srgbClr val="000000"/>
              </a:solidFill>
            </a:endParaRPr>
          </a:p>
          <a:p>
            <a:pPr marL="685800" marR="0" lvl="1" indent="-273050" algn="l" rtl="0">
              <a:lnSpc>
                <a:spcPct val="115000"/>
              </a:lnSpc>
              <a:spcBef>
                <a:spcPts val="0"/>
              </a:spcBef>
              <a:spcAft>
                <a:spcPts val="0"/>
              </a:spcAft>
              <a:buClr>
                <a:srgbClr val="000000"/>
              </a:buClr>
              <a:buSzPts val="1700"/>
              <a:buFont typeface="Consolas"/>
              <a:buChar char="○"/>
            </a:pPr>
            <a:r>
              <a:rPr lang="en-US" b="1" dirty="0" err="1">
                <a:solidFill>
                  <a:srgbClr val="000000"/>
                </a:solidFill>
                <a:latin typeface="Consolas"/>
                <a:ea typeface="Consolas"/>
                <a:cs typeface="Consolas"/>
                <a:sym typeface="Consolas"/>
              </a:rPr>
              <a:t>data.TYPE.NAME.ATTRIBUTE</a:t>
            </a:r>
            <a:endParaRPr b="1" dirty="0">
              <a:solidFill>
                <a:srgbClr val="000000"/>
              </a:solidFill>
              <a:latin typeface="Consolas"/>
              <a:ea typeface="Consolas"/>
              <a:cs typeface="Consolas"/>
              <a:sym typeface="Consolas"/>
            </a:endParaRPr>
          </a:p>
          <a:p>
            <a:pPr marL="685800" marR="0" lvl="1" indent="-273050" algn="l" rtl="0">
              <a:lnSpc>
                <a:spcPct val="115000"/>
              </a:lnSpc>
              <a:spcBef>
                <a:spcPts val="0"/>
              </a:spcBef>
              <a:spcAft>
                <a:spcPts val="0"/>
              </a:spcAft>
              <a:buClr>
                <a:srgbClr val="000000"/>
              </a:buClr>
              <a:buSzPts val="1700"/>
              <a:buFont typeface="Courier"/>
              <a:buChar char="○"/>
            </a:pPr>
            <a:r>
              <a:rPr lang="en-US" b="1" dirty="0">
                <a:solidFill>
                  <a:srgbClr val="000000"/>
                </a:solidFill>
                <a:latin typeface="Consolas"/>
                <a:ea typeface="Consolas"/>
                <a:cs typeface="Consolas"/>
                <a:sym typeface="Consolas"/>
              </a:rPr>
              <a:t>data.aws_ami.ubuntu.id</a:t>
            </a:r>
            <a:endParaRPr dirty="0">
              <a:solidFill>
                <a:srgbClr val="000000"/>
              </a:solidFill>
              <a:latin typeface="Consolas"/>
              <a:ea typeface="Consolas"/>
              <a:cs typeface="Consolas"/>
              <a:sym typeface="Consolas"/>
            </a:endParaRPr>
          </a:p>
          <a:p>
            <a:pPr marL="1028700" marR="0" lvl="2" indent="-273050" algn="l" rtl="0">
              <a:lnSpc>
                <a:spcPct val="115000"/>
              </a:lnSpc>
              <a:spcBef>
                <a:spcPts val="0"/>
              </a:spcBef>
              <a:spcAft>
                <a:spcPts val="0"/>
              </a:spcAft>
              <a:buClr>
                <a:srgbClr val="000000"/>
              </a:buClr>
              <a:buSzPts val="1700"/>
              <a:buFont typeface="Courier New"/>
              <a:buChar char="■"/>
            </a:pPr>
            <a:r>
              <a:rPr lang="en-US" sz="1700" dirty="0">
                <a:solidFill>
                  <a:srgbClr val="000000"/>
                </a:solidFill>
              </a:rPr>
              <a:t>Interpolate </a:t>
            </a:r>
            <a:r>
              <a:rPr lang="en-US" sz="1700" b="1" dirty="0">
                <a:solidFill>
                  <a:srgbClr val="000000"/>
                </a:solidFill>
                <a:latin typeface="Consolas"/>
                <a:ea typeface="Consolas"/>
                <a:cs typeface="Consolas"/>
                <a:sym typeface="Consolas"/>
              </a:rPr>
              <a:t>id</a:t>
            </a:r>
            <a:r>
              <a:rPr lang="en-US" sz="1700" dirty="0">
                <a:solidFill>
                  <a:srgbClr val="000000"/>
                </a:solidFill>
              </a:rPr>
              <a:t> attribute from the </a:t>
            </a:r>
            <a:r>
              <a:rPr lang="en-US" sz="1700" b="1" dirty="0" err="1">
                <a:solidFill>
                  <a:srgbClr val="000000"/>
                </a:solidFill>
                <a:latin typeface="Consolas"/>
                <a:ea typeface="Consolas"/>
                <a:cs typeface="Consolas"/>
                <a:sym typeface="Consolas"/>
              </a:rPr>
              <a:t>aws_ami</a:t>
            </a:r>
            <a:r>
              <a:rPr lang="en-US" sz="1700" dirty="0">
                <a:solidFill>
                  <a:srgbClr val="000000"/>
                </a:solidFill>
              </a:rPr>
              <a:t> data source </a:t>
            </a:r>
            <a:r>
              <a:rPr lang="en-US" sz="1700" b="1" dirty="0">
                <a:solidFill>
                  <a:srgbClr val="000000"/>
                </a:solidFill>
                <a:latin typeface="Consolas"/>
                <a:ea typeface="Consolas"/>
                <a:cs typeface="Consolas"/>
                <a:sym typeface="Consolas"/>
              </a:rPr>
              <a:t>ubuntu</a:t>
            </a:r>
            <a:endParaRPr sz="1700" b="1" dirty="0">
              <a:solidFill>
                <a:srgbClr val="000000"/>
              </a:solidFill>
              <a:latin typeface="Helvetica Neue"/>
              <a:ea typeface="Helvetica Neue"/>
              <a:cs typeface="Helvetica Neue"/>
              <a:sym typeface="Helvetica Neue"/>
            </a:endParaRPr>
          </a:p>
          <a:p>
            <a:pPr marL="1028700" marR="0" lvl="2" indent="-273050" algn="l" rtl="0">
              <a:lnSpc>
                <a:spcPct val="115000"/>
              </a:lnSpc>
              <a:spcBef>
                <a:spcPts val="0"/>
              </a:spcBef>
              <a:spcAft>
                <a:spcPts val="0"/>
              </a:spcAft>
              <a:buClr>
                <a:srgbClr val="000000"/>
              </a:buClr>
              <a:buSzPts val="1700"/>
              <a:buFont typeface="Courier New"/>
              <a:buChar char="■"/>
            </a:pPr>
            <a:r>
              <a:rPr lang="en-US" sz="1700" dirty="0">
                <a:solidFill>
                  <a:srgbClr val="000000"/>
                </a:solidFill>
              </a:rPr>
              <a:t>If data source has a </a:t>
            </a:r>
            <a:r>
              <a:rPr lang="en-US" sz="1700" b="1" dirty="0">
                <a:solidFill>
                  <a:srgbClr val="000000"/>
                </a:solidFill>
                <a:latin typeface="Consolas"/>
                <a:ea typeface="Consolas"/>
                <a:cs typeface="Consolas"/>
                <a:sym typeface="Consolas"/>
              </a:rPr>
              <a:t>count</a:t>
            </a:r>
            <a:r>
              <a:rPr lang="en-US" sz="1700" dirty="0">
                <a:solidFill>
                  <a:srgbClr val="000000"/>
                </a:solidFill>
              </a:rPr>
              <a:t> attribute set, access individual attributes with a zero-based index, e.g., </a:t>
            </a:r>
            <a:r>
              <a:rPr lang="en-US" sz="1700" b="1" dirty="0" err="1">
                <a:solidFill>
                  <a:schemeClr val="dk1"/>
                </a:solidFill>
                <a:latin typeface="Consolas"/>
                <a:ea typeface="Consolas"/>
                <a:cs typeface="Consolas"/>
                <a:sym typeface="Consolas"/>
              </a:rPr>
              <a:t>data.aws_subnet.example</a:t>
            </a:r>
            <a:r>
              <a:rPr lang="en-US" sz="1700" b="1" dirty="0">
                <a:solidFill>
                  <a:schemeClr val="dk1"/>
                </a:solidFill>
                <a:latin typeface="Consolas"/>
                <a:ea typeface="Consolas"/>
                <a:cs typeface="Consolas"/>
                <a:sym typeface="Consolas"/>
              </a:rPr>
              <a:t>[0].</a:t>
            </a:r>
            <a:r>
              <a:rPr lang="en-US" sz="1700" b="1" dirty="0" err="1">
                <a:solidFill>
                  <a:schemeClr val="dk1"/>
                </a:solidFill>
                <a:latin typeface="Consolas"/>
                <a:ea typeface="Consolas"/>
                <a:cs typeface="Consolas"/>
                <a:sym typeface="Consolas"/>
              </a:rPr>
              <a:t>cidr_block</a:t>
            </a:r>
            <a:endParaRPr sz="1700" dirty="0">
              <a:solidFill>
                <a:srgbClr val="000000"/>
              </a:solidFill>
            </a:endParaRPr>
          </a:p>
          <a:p>
            <a:pPr marL="1028700" marR="0" lvl="2" indent="-273050" algn="l" rtl="0">
              <a:lnSpc>
                <a:spcPct val="115000"/>
              </a:lnSpc>
              <a:spcBef>
                <a:spcPts val="0"/>
              </a:spcBef>
              <a:spcAft>
                <a:spcPts val="0"/>
              </a:spcAft>
              <a:buClr>
                <a:srgbClr val="000000"/>
              </a:buClr>
              <a:buSzPts val="1700"/>
              <a:buFont typeface="Courier New"/>
              <a:buChar char="■"/>
            </a:pPr>
            <a:r>
              <a:rPr lang="en-US" sz="1700" dirty="0">
                <a:solidFill>
                  <a:srgbClr val="000000"/>
                </a:solidFill>
              </a:rPr>
              <a:t>Or use the splat syntax to get a list of all the attributes: </a:t>
            </a:r>
            <a:r>
              <a:rPr lang="en-US" sz="1700" b="1" dirty="0" err="1">
                <a:solidFill>
                  <a:schemeClr val="dk1"/>
                </a:solidFill>
                <a:latin typeface="Consolas"/>
                <a:ea typeface="Consolas"/>
                <a:cs typeface="Consolas"/>
                <a:sym typeface="Consolas"/>
              </a:rPr>
              <a:t>data.aws_subnet.example</a:t>
            </a:r>
            <a:r>
              <a:rPr lang="en-US" sz="1700" b="1" dirty="0">
                <a:solidFill>
                  <a:schemeClr val="dk1"/>
                </a:solidFill>
                <a:latin typeface="Consolas"/>
                <a:ea typeface="Consolas"/>
                <a:cs typeface="Consolas"/>
                <a:sym typeface="Consolas"/>
              </a:rPr>
              <a:t>[*].</a:t>
            </a:r>
            <a:r>
              <a:rPr lang="en-US" sz="1700" b="1" dirty="0" err="1">
                <a:solidFill>
                  <a:schemeClr val="dk1"/>
                </a:solidFill>
                <a:latin typeface="Consolas"/>
                <a:ea typeface="Consolas"/>
                <a:cs typeface="Consolas"/>
                <a:sym typeface="Consolas"/>
              </a:rPr>
              <a:t>cidr_block</a:t>
            </a:r>
            <a:endParaRPr sz="1700" dirty="0">
              <a:solidFill>
                <a:schemeClr val="dk1"/>
              </a:solidFill>
            </a:endParaRPr>
          </a:p>
          <a:p>
            <a:pPr marL="685800" marR="0" lvl="0" indent="0" algn="l" rtl="0">
              <a:lnSpc>
                <a:spcPct val="115000"/>
              </a:lnSpc>
              <a:spcBef>
                <a:spcPts val="0"/>
              </a:spcBef>
              <a:spcAft>
                <a:spcPts val="0"/>
              </a:spcAft>
              <a:buNone/>
            </a:pPr>
            <a:endParaRPr sz="1700" b="1" dirty="0">
              <a:solidFill>
                <a:srgbClr val="000000"/>
              </a:solidFill>
              <a:latin typeface="Consolas"/>
              <a:ea typeface="Consolas"/>
              <a:cs typeface="Consolas"/>
              <a:sym typeface="Consolas"/>
            </a:endParaRPr>
          </a:p>
        </p:txBody>
      </p:sp>
      <p:sp>
        <p:nvSpPr>
          <p:cNvPr id="728" name="Google Shape;728;p104"/>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91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105"/>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Data Sources and Reference (cont’d) </a:t>
            </a:r>
            <a:endParaRPr b="1">
              <a:latin typeface="Helvetica Neue"/>
              <a:ea typeface="Helvetica Neue"/>
              <a:cs typeface="Helvetica Neue"/>
              <a:sym typeface="Helvetica Neue"/>
            </a:endParaRPr>
          </a:p>
        </p:txBody>
      </p:sp>
      <p:sp>
        <p:nvSpPr>
          <p:cNvPr id="734" name="Google Shape;734;p105"/>
          <p:cNvSpPr txBox="1">
            <a:spLocks noGrp="1"/>
          </p:cNvSpPr>
          <p:nvPr>
            <p:ph type="body" idx="1"/>
          </p:nvPr>
        </p:nvSpPr>
        <p:spPr>
          <a:xfrm>
            <a:off x="630000" y="1230356"/>
            <a:ext cx="7884000" cy="3167100"/>
          </a:xfrm>
          <a:prstGeom prst="rect">
            <a:avLst/>
          </a:prstGeom>
          <a:noFill/>
          <a:ln>
            <a:noFill/>
          </a:ln>
        </p:spPr>
        <p:txBody>
          <a:bodyPr spcFirstLastPara="1" wrap="square" lIns="0" tIns="35100" rIns="68575" bIns="34275" anchor="t" anchorCtr="0">
            <a:noAutofit/>
          </a:bodyPr>
          <a:lstStyle/>
          <a:p>
            <a:pPr marL="342900" marR="0" lvl="0" indent="-279400" algn="l" rtl="0">
              <a:lnSpc>
                <a:spcPct val="115000"/>
              </a:lnSpc>
              <a:spcBef>
                <a:spcPts val="0"/>
              </a:spcBef>
              <a:spcAft>
                <a:spcPts val="0"/>
              </a:spcAft>
              <a:buClr>
                <a:srgbClr val="000000"/>
              </a:buClr>
              <a:buSzPts val="1800"/>
              <a:buFont typeface="Courier New"/>
              <a:buChar char="●"/>
            </a:pPr>
            <a:r>
              <a:rPr lang="en-US" sz="1800" dirty="0">
                <a:solidFill>
                  <a:srgbClr val="000000"/>
                </a:solidFill>
              </a:rPr>
              <a:t>Referencing values output from another module</a:t>
            </a:r>
            <a:endParaRPr sz="1800" dirty="0">
              <a:solidFill>
                <a:srgbClr val="000000"/>
              </a:solidFill>
            </a:endParaRPr>
          </a:p>
          <a:p>
            <a:pPr marL="685800" marR="0" lvl="1" indent="-279400" algn="l" rtl="0">
              <a:lnSpc>
                <a:spcPct val="115000"/>
              </a:lnSpc>
              <a:spcBef>
                <a:spcPts val="0"/>
              </a:spcBef>
              <a:spcAft>
                <a:spcPts val="0"/>
              </a:spcAft>
              <a:buClr>
                <a:srgbClr val="000000"/>
              </a:buClr>
              <a:buSzPts val="1800"/>
              <a:buFont typeface="Consolas"/>
              <a:buChar char="○"/>
            </a:pPr>
            <a:r>
              <a:rPr lang="en-US" sz="1800" b="1" dirty="0" err="1">
                <a:solidFill>
                  <a:srgbClr val="000000"/>
                </a:solidFill>
                <a:latin typeface="Consolas"/>
                <a:ea typeface="Consolas"/>
                <a:cs typeface="Consolas"/>
                <a:sym typeface="Consolas"/>
              </a:rPr>
              <a:t>module.MODULE_NAME.MODULE_OUTPUT_NAME</a:t>
            </a:r>
            <a:endParaRPr sz="1800" b="1" dirty="0">
              <a:solidFill>
                <a:srgbClr val="000000"/>
              </a:solidFill>
              <a:latin typeface="Consolas"/>
              <a:ea typeface="Consolas"/>
              <a:cs typeface="Consolas"/>
              <a:sym typeface="Consolas"/>
            </a:endParaRPr>
          </a:p>
        </p:txBody>
      </p:sp>
      <p:sp>
        <p:nvSpPr>
          <p:cNvPr id="735" name="Google Shape;735;p105"/>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92</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106"/>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Resource Example w/Conditional</a:t>
            </a:r>
            <a:endParaRPr b="1">
              <a:latin typeface="Helvetica Neue"/>
              <a:ea typeface="Helvetica Neue"/>
              <a:cs typeface="Helvetica Neue"/>
              <a:sym typeface="Helvetica Neue"/>
            </a:endParaRPr>
          </a:p>
        </p:txBody>
      </p:sp>
      <p:sp>
        <p:nvSpPr>
          <p:cNvPr id="741" name="Google Shape;741;p106"/>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93</a:t>
            </a:fld>
            <a:endParaRPr/>
          </a:p>
        </p:txBody>
      </p:sp>
      <p:sp>
        <p:nvSpPr>
          <p:cNvPr id="742" name="Google Shape;742;p106"/>
          <p:cNvSpPr txBox="1">
            <a:spLocks noGrp="1"/>
          </p:cNvSpPr>
          <p:nvPr>
            <p:ph type="body" idx="1"/>
          </p:nvPr>
        </p:nvSpPr>
        <p:spPr>
          <a:xfrm>
            <a:off x="0" y="924075"/>
            <a:ext cx="9144000" cy="3978900"/>
          </a:xfrm>
          <a:prstGeom prst="rect">
            <a:avLst/>
          </a:prstGeom>
          <a:solidFill>
            <a:srgbClr val="000000"/>
          </a:solidFill>
          <a:ln>
            <a:noFill/>
          </a:ln>
        </p:spPr>
        <p:txBody>
          <a:bodyPr spcFirstLastPara="1" wrap="square" lIns="342900" tIns="308600" rIns="342900" bIns="308600" anchor="t" anchorCtr="0">
            <a:noAutofit/>
          </a:bodyPr>
          <a:lstStyle/>
          <a:p>
            <a:pPr marL="0" lvl="0" indent="0" algn="l" rtl="0">
              <a:spcBef>
                <a:spcPts val="0"/>
              </a:spcBef>
              <a:spcAft>
                <a:spcPts val="0"/>
              </a:spcAft>
              <a:buNone/>
            </a:pPr>
            <a:endParaRPr sz="2000" b="1" dirty="0">
              <a:solidFill>
                <a:srgbClr val="FF9900"/>
              </a:solidFill>
              <a:latin typeface="Courier"/>
              <a:ea typeface="Courier"/>
              <a:cs typeface="Courier"/>
              <a:sym typeface="Courier"/>
            </a:endParaRPr>
          </a:p>
          <a:p>
            <a:pPr marL="0" lvl="0" indent="0" algn="l" rtl="0">
              <a:spcBef>
                <a:spcPts val="0"/>
              </a:spcBef>
              <a:spcAft>
                <a:spcPts val="0"/>
              </a:spcAft>
              <a:buNone/>
            </a:pPr>
            <a:r>
              <a:rPr lang="en-US" sz="2000" b="1" dirty="0">
                <a:solidFill>
                  <a:srgbClr val="FF9900"/>
                </a:solidFill>
                <a:latin typeface="Courier"/>
                <a:ea typeface="Courier"/>
                <a:cs typeface="Courier"/>
                <a:sym typeface="Courier"/>
              </a:rPr>
              <a:t>resource</a:t>
            </a:r>
            <a:r>
              <a:rPr lang="en-US" sz="2000" b="1" dirty="0">
                <a:solidFill>
                  <a:srgbClr val="FFFFFF"/>
                </a:solidFill>
                <a:latin typeface="Courier"/>
                <a:ea typeface="Courier"/>
                <a:cs typeface="Courier"/>
                <a:sym typeface="Courier"/>
              </a:rPr>
              <a:t> </a:t>
            </a:r>
            <a:r>
              <a:rPr lang="en-US" sz="2000" b="1" dirty="0">
                <a:solidFill>
                  <a:srgbClr val="6FA8DC"/>
                </a:solidFill>
                <a:latin typeface="Courier"/>
                <a:ea typeface="Courier"/>
                <a:cs typeface="Courier"/>
                <a:sym typeface="Courier"/>
              </a:rPr>
              <a:t>“</a:t>
            </a:r>
            <a:r>
              <a:rPr lang="en-US" sz="2000" b="1" dirty="0" err="1">
                <a:solidFill>
                  <a:srgbClr val="6FA8DC"/>
                </a:solidFill>
                <a:latin typeface="Courier"/>
                <a:ea typeface="Courier"/>
                <a:cs typeface="Courier"/>
                <a:sym typeface="Courier"/>
              </a:rPr>
              <a:t>aws_instance</a:t>
            </a:r>
            <a:r>
              <a:rPr lang="en-US" sz="2000" b="1" dirty="0">
                <a:solidFill>
                  <a:srgbClr val="6FA8DC"/>
                </a:solidFill>
                <a:latin typeface="Courier"/>
                <a:ea typeface="Courier"/>
                <a:cs typeface="Courier"/>
                <a:sym typeface="Courier"/>
              </a:rPr>
              <a:t>” “web”</a:t>
            </a:r>
            <a:r>
              <a:rPr lang="en-US" sz="2000" b="1" dirty="0">
                <a:solidFill>
                  <a:srgbClr val="FFFFFF"/>
                </a:solidFill>
                <a:latin typeface="Courier"/>
                <a:ea typeface="Courier"/>
                <a:cs typeface="Courier"/>
                <a:sym typeface="Courier"/>
              </a:rPr>
              <a:t> </a:t>
            </a:r>
            <a:r>
              <a:rPr lang="en-US" sz="2000" b="1" dirty="0">
                <a:solidFill>
                  <a:srgbClr val="C9DAF8"/>
                </a:solidFill>
                <a:latin typeface="Courier"/>
                <a:ea typeface="Courier"/>
                <a:cs typeface="Courier"/>
                <a:sym typeface="Courier"/>
              </a:rPr>
              <a:t>{</a:t>
            </a:r>
            <a:endParaRPr sz="2000" b="1" dirty="0">
              <a:solidFill>
                <a:srgbClr val="C9DAF8"/>
              </a:solidFill>
              <a:latin typeface="Courier"/>
              <a:ea typeface="Courier"/>
              <a:cs typeface="Courier"/>
              <a:sym typeface="Courier"/>
            </a:endParaRPr>
          </a:p>
          <a:p>
            <a:pPr marL="0" lvl="0" indent="0" algn="l" rtl="0">
              <a:spcBef>
                <a:spcPts val="0"/>
              </a:spcBef>
              <a:spcAft>
                <a:spcPts val="0"/>
              </a:spcAft>
              <a:buNone/>
            </a:pPr>
            <a:r>
              <a:rPr lang="en-US" sz="2000" b="1" dirty="0">
                <a:solidFill>
                  <a:srgbClr val="C9DAF8"/>
                </a:solidFill>
                <a:latin typeface="Courier"/>
                <a:ea typeface="Courier"/>
                <a:cs typeface="Courier"/>
                <a:sym typeface="Courier"/>
              </a:rPr>
              <a:t>  </a:t>
            </a:r>
            <a:r>
              <a:rPr lang="en-US" sz="2000" b="1" dirty="0" err="1">
                <a:solidFill>
                  <a:srgbClr val="8E7CC3"/>
                </a:solidFill>
                <a:latin typeface="Courier"/>
                <a:ea typeface="Courier"/>
                <a:cs typeface="Courier"/>
                <a:sym typeface="Courier"/>
              </a:rPr>
              <a:t>ami</a:t>
            </a:r>
            <a:r>
              <a:rPr lang="en-US" sz="2000" b="1" dirty="0">
                <a:solidFill>
                  <a:srgbClr val="C9DAF8"/>
                </a:solidFill>
                <a:latin typeface="Courier"/>
                <a:ea typeface="Courier"/>
                <a:cs typeface="Courier"/>
                <a:sym typeface="Courier"/>
              </a:rPr>
              <a:t>           = </a:t>
            </a:r>
            <a:r>
              <a:rPr lang="en-US" sz="2000" b="1" dirty="0" err="1">
                <a:solidFill>
                  <a:srgbClr val="C9DAF8"/>
                </a:solidFill>
                <a:latin typeface="Courier"/>
                <a:ea typeface="Courier"/>
                <a:cs typeface="Courier"/>
                <a:sym typeface="Courier"/>
              </a:rPr>
              <a:t>var.</a:t>
            </a:r>
            <a:r>
              <a:rPr lang="en-US" sz="2000" b="1" dirty="0" err="1">
                <a:solidFill>
                  <a:srgbClr val="8E7CC3"/>
                </a:solidFill>
                <a:latin typeface="Courier"/>
                <a:ea typeface="Courier"/>
                <a:cs typeface="Courier"/>
                <a:sym typeface="Courier"/>
              </a:rPr>
              <a:t>ami</a:t>
            </a:r>
            <a:endParaRPr sz="2000" b="1" dirty="0">
              <a:solidFill>
                <a:srgbClr val="6AA84F"/>
              </a:solidFill>
              <a:latin typeface="Courier"/>
              <a:ea typeface="Courier"/>
              <a:cs typeface="Courier"/>
              <a:sym typeface="Courier"/>
            </a:endParaRPr>
          </a:p>
          <a:p>
            <a:pPr marL="0" lvl="0" indent="0" algn="l" rtl="0">
              <a:spcBef>
                <a:spcPts val="0"/>
              </a:spcBef>
              <a:spcAft>
                <a:spcPts val="0"/>
              </a:spcAft>
              <a:buNone/>
            </a:pPr>
            <a:r>
              <a:rPr lang="en-US" sz="2000" b="1" dirty="0">
                <a:solidFill>
                  <a:srgbClr val="C9DAF8"/>
                </a:solidFill>
                <a:latin typeface="Courier"/>
                <a:ea typeface="Courier"/>
                <a:cs typeface="Courier"/>
                <a:sym typeface="Courier"/>
              </a:rPr>
              <a:t>  </a:t>
            </a:r>
            <a:r>
              <a:rPr lang="en-US" sz="2000" b="1" dirty="0" err="1">
                <a:solidFill>
                  <a:srgbClr val="8E7CC3"/>
                </a:solidFill>
                <a:latin typeface="Courier"/>
                <a:ea typeface="Courier"/>
                <a:cs typeface="Courier"/>
                <a:sym typeface="Courier"/>
              </a:rPr>
              <a:t>instance_type</a:t>
            </a:r>
            <a:r>
              <a:rPr lang="en-US" sz="2000" b="1" dirty="0">
                <a:solidFill>
                  <a:srgbClr val="C9DAF8"/>
                </a:solidFill>
                <a:latin typeface="Courier"/>
                <a:ea typeface="Courier"/>
                <a:cs typeface="Courier"/>
                <a:sym typeface="Courier"/>
              </a:rPr>
              <a:t> = </a:t>
            </a:r>
            <a:r>
              <a:rPr lang="en-US" sz="2000" b="1" dirty="0" err="1">
                <a:solidFill>
                  <a:srgbClr val="C9DAF8"/>
                </a:solidFill>
                <a:latin typeface="Courier"/>
                <a:ea typeface="Courier"/>
                <a:cs typeface="Courier"/>
                <a:sym typeface="Courier"/>
              </a:rPr>
              <a:t>var.</a:t>
            </a:r>
            <a:r>
              <a:rPr lang="en-US" sz="2000" b="1" dirty="0" err="1">
                <a:solidFill>
                  <a:srgbClr val="8E7CC3"/>
                </a:solidFill>
                <a:latin typeface="Courier"/>
                <a:ea typeface="Courier"/>
                <a:cs typeface="Courier"/>
                <a:sym typeface="Courier"/>
              </a:rPr>
              <a:t>instance_type</a:t>
            </a:r>
            <a:endParaRPr sz="2000" b="1" dirty="0">
              <a:solidFill>
                <a:srgbClr val="6AA84F"/>
              </a:solidFill>
              <a:latin typeface="Courier"/>
              <a:ea typeface="Courier"/>
              <a:cs typeface="Courier"/>
              <a:sym typeface="Courier"/>
            </a:endParaRPr>
          </a:p>
          <a:p>
            <a:pPr marL="0" lvl="0" indent="0" algn="l" rtl="0">
              <a:spcBef>
                <a:spcPts val="0"/>
              </a:spcBef>
              <a:spcAft>
                <a:spcPts val="0"/>
              </a:spcAft>
              <a:buNone/>
            </a:pPr>
            <a:r>
              <a:rPr lang="en-US" sz="2000" b="1" dirty="0">
                <a:solidFill>
                  <a:srgbClr val="C9DAF8"/>
                </a:solidFill>
                <a:latin typeface="Courier"/>
                <a:ea typeface="Courier"/>
                <a:cs typeface="Courier"/>
                <a:sym typeface="Courier"/>
              </a:rPr>
              <a:t>  </a:t>
            </a:r>
            <a:endParaRPr sz="2000" b="1" dirty="0">
              <a:solidFill>
                <a:srgbClr val="C9DAF8"/>
              </a:solidFill>
              <a:latin typeface="Courier"/>
              <a:ea typeface="Courier"/>
              <a:cs typeface="Courier"/>
              <a:sym typeface="Courier"/>
            </a:endParaRPr>
          </a:p>
          <a:p>
            <a:pPr marL="0" lvl="0" indent="0" algn="l" rtl="0">
              <a:spcBef>
                <a:spcPts val="0"/>
              </a:spcBef>
              <a:spcAft>
                <a:spcPts val="0"/>
              </a:spcAft>
              <a:buNone/>
            </a:pPr>
            <a:r>
              <a:rPr lang="en-US" sz="2000" b="1" dirty="0">
                <a:solidFill>
                  <a:srgbClr val="C9DAF8"/>
                </a:solidFill>
                <a:latin typeface="Courier"/>
                <a:ea typeface="Courier"/>
                <a:cs typeface="Courier"/>
                <a:sym typeface="Courier"/>
              </a:rPr>
              <a:t>  </a:t>
            </a:r>
            <a:r>
              <a:rPr lang="en-US" sz="2000" b="1" dirty="0">
                <a:solidFill>
                  <a:srgbClr val="8E7CC3"/>
                </a:solidFill>
                <a:latin typeface="Courier"/>
                <a:ea typeface="Courier"/>
                <a:cs typeface="Courier"/>
                <a:sym typeface="Courier"/>
              </a:rPr>
              <a:t>tags</a:t>
            </a:r>
            <a:r>
              <a:rPr lang="en-US" sz="2000" b="1" dirty="0">
                <a:solidFill>
                  <a:srgbClr val="C9DAF8"/>
                </a:solidFill>
                <a:latin typeface="Courier"/>
                <a:ea typeface="Courier"/>
                <a:cs typeface="Courier"/>
                <a:sym typeface="Courier"/>
              </a:rPr>
              <a:t> {</a:t>
            </a:r>
            <a:endParaRPr sz="2000" b="1" dirty="0">
              <a:solidFill>
                <a:srgbClr val="C9DAF8"/>
              </a:solidFill>
              <a:latin typeface="Courier"/>
              <a:ea typeface="Courier"/>
              <a:cs typeface="Courier"/>
              <a:sym typeface="Courier"/>
            </a:endParaRPr>
          </a:p>
          <a:p>
            <a:pPr marL="0" lvl="0" indent="0" algn="l" rtl="0">
              <a:spcBef>
                <a:spcPts val="0"/>
              </a:spcBef>
              <a:spcAft>
                <a:spcPts val="0"/>
              </a:spcAft>
              <a:buNone/>
            </a:pPr>
            <a:r>
              <a:rPr lang="en-US" sz="2000" b="1" dirty="0">
                <a:solidFill>
                  <a:srgbClr val="C9DAF8"/>
                </a:solidFill>
                <a:latin typeface="Courier"/>
                <a:ea typeface="Courier"/>
                <a:cs typeface="Courier"/>
                <a:sym typeface="Courier"/>
              </a:rPr>
              <a:t>    </a:t>
            </a:r>
            <a:r>
              <a:rPr lang="en-US" sz="2000" b="1" dirty="0">
                <a:solidFill>
                  <a:srgbClr val="8E7CC3"/>
                </a:solidFill>
                <a:latin typeface="Courier"/>
                <a:ea typeface="Courier"/>
                <a:cs typeface="Courier"/>
                <a:sym typeface="Courier"/>
              </a:rPr>
              <a:t>Name</a:t>
            </a:r>
            <a:r>
              <a:rPr lang="en-US" sz="2000" b="1" dirty="0">
                <a:solidFill>
                  <a:srgbClr val="C9DAF8"/>
                </a:solidFill>
                <a:latin typeface="Courier"/>
                <a:ea typeface="Courier"/>
                <a:cs typeface="Courier"/>
                <a:sym typeface="Courier"/>
              </a:rPr>
              <a:t> = </a:t>
            </a:r>
            <a:r>
              <a:rPr lang="en-US" sz="2000" b="1" dirty="0" err="1">
                <a:solidFill>
                  <a:srgbClr val="C9DAF8"/>
                </a:solidFill>
                <a:latin typeface="Courier"/>
                <a:ea typeface="Courier"/>
                <a:cs typeface="Courier"/>
                <a:sym typeface="Courier"/>
              </a:rPr>
              <a:t>var.</a:t>
            </a:r>
            <a:r>
              <a:rPr lang="en-US" sz="2000" b="1" dirty="0" err="1">
                <a:solidFill>
                  <a:srgbClr val="8E7CC3"/>
                </a:solidFill>
                <a:latin typeface="Courier"/>
                <a:ea typeface="Courier"/>
                <a:cs typeface="Courier"/>
                <a:sym typeface="Courier"/>
              </a:rPr>
              <a:t>env</a:t>
            </a:r>
            <a:r>
              <a:rPr lang="en-US" sz="2000" b="1" dirty="0">
                <a:solidFill>
                  <a:srgbClr val="8E7CC3"/>
                </a:solidFill>
                <a:latin typeface="Courier"/>
                <a:ea typeface="Courier"/>
                <a:cs typeface="Courier"/>
                <a:sym typeface="Courier"/>
              </a:rPr>
              <a:t> </a:t>
            </a:r>
            <a:r>
              <a:rPr lang="en-US" sz="2000" b="1" dirty="0">
                <a:solidFill>
                  <a:srgbClr val="C9DAF8"/>
                </a:solidFill>
                <a:latin typeface="Courier"/>
                <a:ea typeface="Courier"/>
                <a:cs typeface="Courier"/>
                <a:sym typeface="Courier"/>
              </a:rPr>
              <a:t>==</a:t>
            </a:r>
            <a:r>
              <a:rPr lang="en-US" sz="2000" b="1" dirty="0">
                <a:solidFill>
                  <a:srgbClr val="8E7CC3"/>
                </a:solidFill>
                <a:latin typeface="Courier"/>
                <a:ea typeface="Courier"/>
                <a:cs typeface="Courier"/>
                <a:sym typeface="Courier"/>
              </a:rPr>
              <a:t> </a:t>
            </a:r>
            <a:r>
              <a:rPr lang="en-US" sz="2000" b="1" dirty="0">
                <a:solidFill>
                  <a:srgbClr val="6AA84F"/>
                </a:solidFill>
                <a:latin typeface="Courier"/>
                <a:ea typeface="Courier"/>
                <a:cs typeface="Courier"/>
                <a:sym typeface="Courier"/>
              </a:rPr>
              <a:t>“production”</a:t>
            </a:r>
            <a:r>
              <a:rPr lang="en-US" sz="2000" b="1" dirty="0">
                <a:solidFill>
                  <a:srgbClr val="8E7CC3"/>
                </a:solidFill>
                <a:latin typeface="Courier"/>
                <a:ea typeface="Courier"/>
                <a:cs typeface="Courier"/>
                <a:sym typeface="Courier"/>
              </a:rPr>
              <a:t> </a:t>
            </a:r>
            <a:r>
              <a:rPr lang="en-US" sz="2000" b="1" dirty="0">
                <a:solidFill>
                  <a:srgbClr val="C9DAF8"/>
                </a:solidFill>
                <a:latin typeface="Courier"/>
                <a:ea typeface="Courier"/>
                <a:cs typeface="Courier"/>
                <a:sym typeface="Courier"/>
              </a:rPr>
              <a:t>?</a:t>
            </a:r>
            <a:r>
              <a:rPr lang="en-US" sz="2000" b="1" dirty="0">
                <a:solidFill>
                  <a:srgbClr val="8E7CC3"/>
                </a:solidFill>
                <a:latin typeface="Courier"/>
                <a:ea typeface="Courier"/>
                <a:cs typeface="Courier"/>
                <a:sym typeface="Courier"/>
              </a:rPr>
              <a:t> </a:t>
            </a:r>
            <a:r>
              <a:rPr lang="en-US" sz="2000" b="1" dirty="0">
                <a:solidFill>
                  <a:srgbClr val="6AA84F"/>
                </a:solidFill>
                <a:latin typeface="Courier"/>
                <a:ea typeface="Courier"/>
                <a:cs typeface="Courier"/>
                <a:sym typeface="Courier"/>
              </a:rPr>
              <a:t>“production-web”</a:t>
            </a:r>
            <a:r>
              <a:rPr lang="en-US" sz="2000" b="1" dirty="0">
                <a:solidFill>
                  <a:srgbClr val="8E7CC3"/>
                </a:solidFill>
                <a:latin typeface="Courier"/>
                <a:ea typeface="Courier"/>
                <a:cs typeface="Courier"/>
                <a:sym typeface="Courier"/>
              </a:rPr>
              <a:t> </a:t>
            </a:r>
            <a:r>
              <a:rPr lang="en-US" sz="2000" b="1" dirty="0">
                <a:solidFill>
                  <a:srgbClr val="C9DAF8"/>
                </a:solidFill>
                <a:latin typeface="Courier"/>
                <a:ea typeface="Courier"/>
                <a:cs typeface="Courier"/>
                <a:sym typeface="Courier"/>
              </a:rPr>
              <a:t>:</a:t>
            </a:r>
            <a:r>
              <a:rPr lang="en-US" sz="2000" b="1" dirty="0">
                <a:solidFill>
                  <a:srgbClr val="8E7CC3"/>
                </a:solidFill>
                <a:latin typeface="Courier"/>
                <a:ea typeface="Courier"/>
                <a:cs typeface="Courier"/>
                <a:sym typeface="Courier"/>
              </a:rPr>
              <a:t> </a:t>
            </a:r>
            <a:r>
              <a:rPr lang="en-US" sz="2000" b="1" dirty="0">
                <a:solidFill>
                  <a:srgbClr val="6AA84F"/>
                </a:solidFill>
                <a:latin typeface="Courier"/>
                <a:ea typeface="Courier"/>
                <a:cs typeface="Courier"/>
                <a:sym typeface="Courier"/>
              </a:rPr>
              <a:t>“staging-web”</a:t>
            </a:r>
            <a:endParaRPr sz="2000" b="1" dirty="0">
              <a:solidFill>
                <a:srgbClr val="6AA84F"/>
              </a:solidFill>
              <a:latin typeface="Courier"/>
              <a:ea typeface="Courier"/>
              <a:cs typeface="Courier"/>
              <a:sym typeface="Courier"/>
            </a:endParaRPr>
          </a:p>
          <a:p>
            <a:pPr marL="0" lvl="0" indent="0" algn="l" rtl="0">
              <a:spcBef>
                <a:spcPts val="0"/>
              </a:spcBef>
              <a:spcAft>
                <a:spcPts val="0"/>
              </a:spcAft>
              <a:buNone/>
            </a:pPr>
            <a:r>
              <a:rPr lang="en-US" sz="2000" b="1" dirty="0">
                <a:solidFill>
                  <a:srgbClr val="C9DAF8"/>
                </a:solidFill>
                <a:latin typeface="Courier"/>
                <a:ea typeface="Courier"/>
                <a:cs typeface="Courier"/>
                <a:sym typeface="Courier"/>
              </a:rPr>
              <a:t>  }</a:t>
            </a:r>
            <a:endParaRPr sz="2000" b="1" dirty="0">
              <a:solidFill>
                <a:srgbClr val="C9DAF8"/>
              </a:solidFill>
              <a:latin typeface="Courier"/>
              <a:ea typeface="Courier"/>
              <a:cs typeface="Courier"/>
              <a:sym typeface="Courier"/>
            </a:endParaRPr>
          </a:p>
          <a:p>
            <a:pPr marL="0" lvl="0" indent="0" algn="l" rtl="0">
              <a:spcBef>
                <a:spcPts val="0"/>
              </a:spcBef>
              <a:spcAft>
                <a:spcPts val="0"/>
              </a:spcAft>
              <a:buNone/>
            </a:pPr>
            <a:r>
              <a:rPr lang="en-US" sz="2000" b="1" dirty="0">
                <a:solidFill>
                  <a:srgbClr val="C9DAF8"/>
                </a:solidFill>
                <a:latin typeface="Courier"/>
                <a:ea typeface="Courier"/>
                <a:cs typeface="Courier"/>
                <a:sym typeface="Courier"/>
              </a:rPr>
              <a:t>}</a:t>
            </a:r>
            <a:endParaRPr sz="2000" b="1" dirty="0">
              <a:solidFill>
                <a:srgbClr val="FF9900"/>
              </a:solidFill>
              <a:latin typeface="Courier"/>
              <a:ea typeface="Courier"/>
              <a:cs typeface="Courier"/>
              <a:sym typeface="Courie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107"/>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sz="1800" b="1">
                <a:latin typeface="Helvetica Neue"/>
                <a:ea typeface="Helvetica Neue"/>
                <a:cs typeface="Helvetica Neue"/>
                <a:sym typeface="Helvetica Neue"/>
              </a:rPr>
              <a:t>Exercise 8: Understanding &amp; Manipulating Data/Variables</a:t>
            </a:r>
            <a:endParaRPr sz="1800" b="1">
              <a:latin typeface="Helvetica Neue"/>
              <a:ea typeface="Helvetica Neue"/>
              <a:cs typeface="Helvetica Neue"/>
              <a:sym typeface="Helvetica Neue"/>
            </a:endParaRPr>
          </a:p>
        </p:txBody>
      </p:sp>
      <p:sp>
        <p:nvSpPr>
          <p:cNvPr id="748" name="Google Shape;748;p107"/>
          <p:cNvSpPr txBox="1">
            <a:spLocks noGrp="1"/>
          </p:cNvSpPr>
          <p:nvPr>
            <p:ph type="body" idx="1"/>
          </p:nvPr>
        </p:nvSpPr>
        <p:spPr>
          <a:xfrm>
            <a:off x="626625" y="1111275"/>
            <a:ext cx="7884000" cy="3510000"/>
          </a:xfrm>
          <a:prstGeom prst="rect">
            <a:avLst/>
          </a:prstGeom>
          <a:noFill/>
          <a:ln>
            <a:noFill/>
          </a:ln>
        </p:spPr>
        <p:txBody>
          <a:bodyPr spcFirstLastPara="1" wrap="square" lIns="0" tIns="35100" rIns="68575" bIns="34275" anchor="t" anchorCtr="0">
            <a:noAutofit/>
          </a:bodyPr>
          <a:lstStyle/>
          <a:p>
            <a:pPr marL="342900" marR="0" lvl="0" indent="0" algn="l" rtl="0">
              <a:lnSpc>
                <a:spcPct val="90000"/>
              </a:lnSpc>
              <a:spcBef>
                <a:spcPts val="0"/>
              </a:spcBef>
              <a:spcAft>
                <a:spcPts val="0"/>
              </a:spcAft>
              <a:buNone/>
            </a:pPr>
            <a:endParaRPr sz="4500">
              <a:solidFill>
                <a:srgbClr val="000000"/>
              </a:solidFill>
            </a:endParaRPr>
          </a:p>
          <a:p>
            <a:pPr marL="342900" marR="0" lvl="0" indent="0" algn="l" rtl="0">
              <a:lnSpc>
                <a:spcPct val="90000"/>
              </a:lnSpc>
              <a:spcBef>
                <a:spcPts val="0"/>
              </a:spcBef>
              <a:spcAft>
                <a:spcPts val="0"/>
              </a:spcAft>
              <a:buNone/>
            </a:pPr>
            <a:endParaRPr sz="4500">
              <a:solidFill>
                <a:srgbClr val="000000"/>
              </a:solidFill>
            </a:endParaRPr>
          </a:p>
          <a:p>
            <a:pPr marL="0" marR="0" lvl="0" indent="0" algn="ctr" rtl="0">
              <a:lnSpc>
                <a:spcPct val="90000"/>
              </a:lnSpc>
              <a:spcBef>
                <a:spcPts val="0"/>
              </a:spcBef>
              <a:spcAft>
                <a:spcPts val="0"/>
              </a:spcAft>
              <a:buNone/>
            </a:pPr>
            <a:r>
              <a:rPr lang="en-US" sz="4500" u="sng">
                <a:solidFill>
                  <a:schemeClr val="hlink"/>
                </a:solidFill>
                <a:hlinkClick r:id="rId3"/>
              </a:rPr>
              <a:t>Exercise 8</a:t>
            </a:r>
            <a:endParaRPr sz="4500">
              <a:solidFill>
                <a:srgbClr val="000000"/>
              </a:solidFill>
            </a:endParaRPr>
          </a:p>
          <a:p>
            <a:pPr marL="0" marR="0" lvl="0" indent="0" algn="l" rtl="0">
              <a:lnSpc>
                <a:spcPct val="90000"/>
              </a:lnSpc>
              <a:spcBef>
                <a:spcPts val="0"/>
              </a:spcBef>
              <a:spcAft>
                <a:spcPts val="0"/>
              </a:spcAft>
              <a:buNone/>
            </a:pPr>
            <a:endParaRPr>
              <a:solidFill>
                <a:srgbClr val="000000"/>
              </a:solidFill>
            </a:endParaRPr>
          </a:p>
        </p:txBody>
      </p:sp>
      <p:sp>
        <p:nvSpPr>
          <p:cNvPr id="749" name="Google Shape;749;p107"/>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94</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108"/>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Keeping Terraform in Sync with Infra</a:t>
            </a:r>
            <a:endParaRPr b="1">
              <a:latin typeface="Helvetica Neue"/>
              <a:ea typeface="Helvetica Neue"/>
              <a:cs typeface="Helvetica Neue"/>
              <a:sym typeface="Helvetica Neue"/>
            </a:endParaRPr>
          </a:p>
        </p:txBody>
      </p:sp>
      <p:sp>
        <p:nvSpPr>
          <p:cNvPr id="755" name="Google Shape;755;p108"/>
          <p:cNvSpPr txBox="1">
            <a:spLocks noGrp="1"/>
          </p:cNvSpPr>
          <p:nvPr>
            <p:ph type="body" idx="1"/>
          </p:nvPr>
        </p:nvSpPr>
        <p:spPr>
          <a:xfrm>
            <a:off x="630000" y="1114013"/>
            <a:ext cx="7884000" cy="3460200"/>
          </a:xfrm>
          <a:prstGeom prst="rect">
            <a:avLst/>
          </a:prstGeom>
          <a:noFill/>
          <a:ln>
            <a:noFill/>
          </a:ln>
        </p:spPr>
        <p:txBody>
          <a:bodyPr spcFirstLastPara="1" wrap="square" lIns="0" tIns="35100" rIns="68575" bIns="34275" anchor="t" anchorCtr="0">
            <a:noAutofit/>
          </a:bodyPr>
          <a:lstStyle/>
          <a:p>
            <a:pPr marL="342900" marR="0" lvl="0" indent="-279400" algn="l" rtl="0">
              <a:lnSpc>
                <a:spcPct val="115000"/>
              </a:lnSpc>
              <a:spcBef>
                <a:spcPts val="0"/>
              </a:spcBef>
              <a:spcAft>
                <a:spcPts val="0"/>
              </a:spcAft>
              <a:buClr>
                <a:srgbClr val="000000"/>
              </a:buClr>
              <a:buSzPts val="1800"/>
              <a:buChar char="●"/>
            </a:pPr>
            <a:r>
              <a:rPr lang="en-US" dirty="0">
                <a:solidFill>
                  <a:srgbClr val="000000"/>
                </a:solidFill>
              </a:rPr>
              <a:t>Configuration drift</a:t>
            </a:r>
            <a:endParaRPr dirty="0">
              <a:solidFill>
                <a:srgbClr val="000000"/>
              </a:solidFill>
            </a:endParaRPr>
          </a:p>
          <a:p>
            <a:pPr marL="685800" marR="0" lvl="1" indent="-279400" algn="l" rtl="0">
              <a:lnSpc>
                <a:spcPct val="115000"/>
              </a:lnSpc>
              <a:spcBef>
                <a:spcPts val="0"/>
              </a:spcBef>
              <a:spcAft>
                <a:spcPts val="0"/>
              </a:spcAft>
              <a:buClr>
                <a:srgbClr val="000000"/>
              </a:buClr>
              <a:buSzPts val="1800"/>
              <a:buChar char="○"/>
            </a:pPr>
            <a:r>
              <a:rPr lang="en-US" sz="1800" dirty="0">
                <a:solidFill>
                  <a:srgbClr val="000000"/>
                </a:solidFill>
              </a:rPr>
              <a:t>Things change!</a:t>
            </a:r>
            <a:endParaRPr sz="1800" dirty="0">
              <a:solidFill>
                <a:srgbClr val="000000"/>
              </a:solidFill>
            </a:endParaRPr>
          </a:p>
          <a:p>
            <a:pPr marL="685800" marR="0" lvl="1" indent="-279400" algn="l" rtl="0">
              <a:lnSpc>
                <a:spcPct val="115000"/>
              </a:lnSpc>
              <a:spcBef>
                <a:spcPts val="0"/>
              </a:spcBef>
              <a:spcAft>
                <a:spcPts val="0"/>
              </a:spcAft>
              <a:buClr>
                <a:srgbClr val="000000"/>
              </a:buClr>
              <a:buSzPts val="1800"/>
              <a:buChar char="○"/>
            </a:pPr>
            <a:r>
              <a:rPr lang="en-US" sz="1800" dirty="0">
                <a:solidFill>
                  <a:srgbClr val="000000"/>
                </a:solidFill>
              </a:rPr>
              <a:t>Terraform can bring those things back in line naturally</a:t>
            </a:r>
            <a:endParaRPr sz="1800" dirty="0">
              <a:solidFill>
                <a:srgbClr val="000000"/>
              </a:solidFill>
            </a:endParaRPr>
          </a:p>
          <a:p>
            <a:pPr marL="342900" marR="0" lvl="0" indent="-279400" algn="l" rtl="0">
              <a:lnSpc>
                <a:spcPct val="115000"/>
              </a:lnSpc>
              <a:spcBef>
                <a:spcPts val="0"/>
              </a:spcBef>
              <a:spcAft>
                <a:spcPts val="0"/>
              </a:spcAft>
              <a:buClr>
                <a:srgbClr val="000000"/>
              </a:buClr>
              <a:buSzPts val="1800"/>
              <a:buFont typeface="Consolas"/>
              <a:buChar char="●"/>
            </a:pPr>
            <a:r>
              <a:rPr lang="en-US" b="1" dirty="0">
                <a:solidFill>
                  <a:srgbClr val="000000"/>
                </a:solidFill>
                <a:latin typeface="Consolas"/>
                <a:ea typeface="Consolas"/>
                <a:cs typeface="Consolas"/>
                <a:sym typeface="Consolas"/>
              </a:rPr>
              <a:t>plan</a:t>
            </a:r>
            <a:endParaRPr b="1" dirty="0">
              <a:solidFill>
                <a:srgbClr val="000000"/>
              </a:solidFill>
              <a:latin typeface="Consolas"/>
              <a:ea typeface="Consolas"/>
              <a:cs typeface="Consolas"/>
              <a:sym typeface="Consolas"/>
            </a:endParaRPr>
          </a:p>
          <a:p>
            <a:pPr marL="685800" marR="0" lvl="1" indent="-279400" algn="l" rtl="0">
              <a:lnSpc>
                <a:spcPct val="115000"/>
              </a:lnSpc>
              <a:spcBef>
                <a:spcPts val="0"/>
              </a:spcBef>
              <a:spcAft>
                <a:spcPts val="0"/>
              </a:spcAft>
              <a:buClr>
                <a:srgbClr val="000000"/>
              </a:buClr>
              <a:buSzPts val="1800"/>
              <a:buChar char="○"/>
            </a:pPr>
            <a:r>
              <a:rPr lang="en-US" sz="1800" dirty="0">
                <a:solidFill>
                  <a:srgbClr val="000000"/>
                </a:solidFill>
              </a:rPr>
              <a:t>When executing a plan, Terraform can output machine readable syntax (exit codes) that can be used to monitor for manual infra changes</a:t>
            </a:r>
            <a:endParaRPr sz="1800" dirty="0">
              <a:solidFill>
                <a:srgbClr val="000000"/>
              </a:solidFill>
            </a:endParaRPr>
          </a:p>
          <a:p>
            <a:pPr marL="685800" marR="0" lvl="1" indent="-279400" algn="l" rtl="0">
              <a:lnSpc>
                <a:spcPct val="115000"/>
              </a:lnSpc>
              <a:spcBef>
                <a:spcPts val="0"/>
              </a:spcBef>
              <a:spcAft>
                <a:spcPts val="0"/>
              </a:spcAft>
              <a:buClr>
                <a:srgbClr val="000000"/>
              </a:buClr>
              <a:buSzPts val="1800"/>
              <a:buChar char="○"/>
            </a:pPr>
            <a:r>
              <a:rPr lang="en-US" sz="1800" dirty="0">
                <a:solidFill>
                  <a:srgbClr val="000000"/>
                </a:solidFill>
              </a:rPr>
              <a:t>If the infra changes, plans will suddenly detect drift and inform alarms</a:t>
            </a:r>
            <a:endParaRPr sz="1800" dirty="0">
              <a:solidFill>
                <a:srgbClr val="000000"/>
              </a:solidFill>
            </a:endParaRPr>
          </a:p>
          <a:p>
            <a:pPr marL="342900" marR="0" lvl="0" indent="-279400" algn="l" rtl="0">
              <a:lnSpc>
                <a:spcPct val="115000"/>
              </a:lnSpc>
              <a:spcBef>
                <a:spcPts val="0"/>
              </a:spcBef>
              <a:spcAft>
                <a:spcPts val="0"/>
              </a:spcAft>
              <a:buClr>
                <a:srgbClr val="000000"/>
              </a:buClr>
              <a:buSzPts val="1800"/>
              <a:buFont typeface="Consolas"/>
              <a:buChar char="●"/>
            </a:pPr>
            <a:r>
              <a:rPr lang="en-US" b="1" dirty="0">
                <a:solidFill>
                  <a:srgbClr val="000000"/>
                </a:solidFill>
                <a:latin typeface="Consolas"/>
                <a:ea typeface="Consolas"/>
                <a:cs typeface="Consolas"/>
                <a:sym typeface="Consolas"/>
              </a:rPr>
              <a:t>apply</a:t>
            </a:r>
            <a:endParaRPr b="1" dirty="0">
              <a:solidFill>
                <a:srgbClr val="000000"/>
              </a:solidFill>
              <a:latin typeface="Consolas"/>
              <a:ea typeface="Consolas"/>
              <a:cs typeface="Consolas"/>
              <a:sym typeface="Consolas"/>
            </a:endParaRPr>
          </a:p>
          <a:p>
            <a:pPr marL="685800" marR="0" lvl="1" indent="-279400" algn="l" rtl="0">
              <a:lnSpc>
                <a:spcPct val="115000"/>
              </a:lnSpc>
              <a:spcBef>
                <a:spcPts val="0"/>
              </a:spcBef>
              <a:spcAft>
                <a:spcPts val="0"/>
              </a:spcAft>
              <a:buClr>
                <a:srgbClr val="000000"/>
              </a:buClr>
              <a:buSzPts val="1800"/>
              <a:buChar char="○"/>
            </a:pPr>
            <a:r>
              <a:rPr lang="en-US" sz="1800" dirty="0">
                <a:solidFill>
                  <a:srgbClr val="000000"/>
                </a:solidFill>
              </a:rPr>
              <a:t>Thanks to </a:t>
            </a:r>
            <a:r>
              <a:rPr lang="en-US" sz="1800" dirty="0" err="1">
                <a:solidFill>
                  <a:srgbClr val="000000"/>
                </a:solidFill>
              </a:rPr>
              <a:t>Terraform’s</a:t>
            </a:r>
            <a:r>
              <a:rPr lang="en-US" sz="1800" dirty="0">
                <a:solidFill>
                  <a:srgbClr val="000000"/>
                </a:solidFill>
              </a:rPr>
              <a:t> idempotency, corrections are natural and easy</a:t>
            </a:r>
            <a:endParaRPr sz="1800" dirty="0">
              <a:solidFill>
                <a:srgbClr val="000000"/>
              </a:solidFill>
            </a:endParaRPr>
          </a:p>
        </p:txBody>
      </p:sp>
      <p:sp>
        <p:nvSpPr>
          <p:cNvPr id="756" name="Google Shape;756;p108"/>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95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5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5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5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5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5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109"/>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Keeping Terraform in Sync with Infra</a:t>
            </a:r>
            <a:endParaRPr b="1">
              <a:latin typeface="Helvetica Neue"/>
              <a:ea typeface="Helvetica Neue"/>
              <a:cs typeface="Helvetica Neue"/>
              <a:sym typeface="Helvetica Neue"/>
            </a:endParaRPr>
          </a:p>
        </p:txBody>
      </p:sp>
      <p:sp>
        <p:nvSpPr>
          <p:cNvPr id="762" name="Google Shape;762;p109"/>
          <p:cNvSpPr txBox="1">
            <a:spLocks noGrp="1"/>
          </p:cNvSpPr>
          <p:nvPr>
            <p:ph type="body" idx="1"/>
          </p:nvPr>
        </p:nvSpPr>
        <p:spPr>
          <a:xfrm>
            <a:off x="630000" y="1345275"/>
            <a:ext cx="7884000" cy="2962800"/>
          </a:xfrm>
          <a:prstGeom prst="rect">
            <a:avLst/>
          </a:prstGeom>
          <a:noFill/>
          <a:ln>
            <a:noFill/>
          </a:ln>
        </p:spPr>
        <p:txBody>
          <a:bodyPr spcFirstLastPara="1" wrap="square" lIns="0" tIns="35100" rIns="68575" bIns="34275" anchor="t" anchorCtr="0">
            <a:noAutofit/>
          </a:bodyPr>
          <a:lstStyle/>
          <a:p>
            <a:pPr marL="342900" marR="0" lvl="0" indent="-311150" algn="l" rtl="0">
              <a:lnSpc>
                <a:spcPct val="115000"/>
              </a:lnSpc>
              <a:spcBef>
                <a:spcPts val="0"/>
              </a:spcBef>
              <a:spcAft>
                <a:spcPts val="0"/>
              </a:spcAft>
              <a:buClr>
                <a:srgbClr val="000000"/>
              </a:buClr>
              <a:buSzPts val="2300"/>
              <a:buChar char="●"/>
            </a:pPr>
            <a:r>
              <a:rPr lang="en-US" dirty="0">
                <a:solidFill>
                  <a:srgbClr val="000000"/>
                </a:solidFill>
              </a:rPr>
              <a:t>What if we want to keep the changes?</a:t>
            </a:r>
            <a:endParaRPr dirty="0">
              <a:solidFill>
                <a:srgbClr val="000000"/>
              </a:solidFill>
            </a:endParaRPr>
          </a:p>
          <a:p>
            <a:pPr marL="342900" marR="0" lvl="0" indent="-311150" algn="l" rtl="0">
              <a:lnSpc>
                <a:spcPct val="115000"/>
              </a:lnSpc>
              <a:spcBef>
                <a:spcPts val="0"/>
              </a:spcBef>
              <a:spcAft>
                <a:spcPts val="0"/>
              </a:spcAft>
              <a:buClr>
                <a:srgbClr val="000000"/>
              </a:buClr>
              <a:buSzPts val="2300"/>
              <a:buChar char="●"/>
            </a:pPr>
            <a:r>
              <a:rPr lang="en-US" dirty="0">
                <a:solidFill>
                  <a:srgbClr val="000000"/>
                </a:solidFill>
              </a:rPr>
              <a:t>You can import them</a:t>
            </a:r>
            <a:endParaRPr dirty="0">
              <a:solidFill>
                <a:srgbClr val="000000"/>
              </a:solidFill>
            </a:endParaRPr>
          </a:p>
          <a:p>
            <a:pPr marL="685800" marR="0" lvl="1" indent="-311150" algn="l" rtl="0">
              <a:lnSpc>
                <a:spcPct val="115000"/>
              </a:lnSpc>
              <a:spcBef>
                <a:spcPts val="0"/>
              </a:spcBef>
              <a:spcAft>
                <a:spcPts val="0"/>
              </a:spcAft>
              <a:buClr>
                <a:srgbClr val="000000"/>
              </a:buClr>
              <a:buSzPts val="2300"/>
              <a:buChar char="○"/>
            </a:pPr>
            <a:r>
              <a:rPr lang="en-US" dirty="0">
                <a:solidFill>
                  <a:srgbClr val="000000"/>
                </a:solidFill>
              </a:rPr>
              <a:t>Use </a:t>
            </a:r>
            <a:r>
              <a:rPr lang="en-US" b="1" dirty="0">
                <a:solidFill>
                  <a:srgbClr val="000000"/>
                </a:solidFill>
                <a:latin typeface="Consolas"/>
                <a:ea typeface="Consolas"/>
                <a:cs typeface="Consolas"/>
                <a:sym typeface="Consolas"/>
              </a:rPr>
              <a:t>terraform import</a:t>
            </a:r>
            <a:r>
              <a:rPr lang="en-US" dirty="0">
                <a:solidFill>
                  <a:srgbClr val="000000"/>
                </a:solidFill>
              </a:rPr>
              <a:t> to pull in the changes to the state</a:t>
            </a:r>
            <a:endParaRPr dirty="0">
              <a:solidFill>
                <a:srgbClr val="000000"/>
              </a:solidFill>
            </a:endParaRPr>
          </a:p>
          <a:p>
            <a:pPr marL="685800" marR="0" lvl="1" indent="-311150" algn="l" rtl="0">
              <a:lnSpc>
                <a:spcPct val="115000"/>
              </a:lnSpc>
              <a:spcBef>
                <a:spcPts val="0"/>
              </a:spcBef>
              <a:spcAft>
                <a:spcPts val="0"/>
              </a:spcAft>
              <a:buClr>
                <a:srgbClr val="000000"/>
              </a:buClr>
              <a:buSzPts val="2300"/>
              <a:buChar char="○"/>
            </a:pPr>
            <a:r>
              <a:rPr lang="en-US" dirty="0">
                <a:solidFill>
                  <a:srgbClr val="000000"/>
                </a:solidFill>
              </a:rPr>
              <a:t>Must also change the Terraform config to match any changes</a:t>
            </a:r>
            <a:endParaRPr dirty="0">
              <a:solidFill>
                <a:srgbClr val="000000"/>
              </a:solidFill>
            </a:endParaRPr>
          </a:p>
          <a:p>
            <a:pPr marL="685800" marR="0" lvl="1" indent="-311150" algn="l" rtl="0">
              <a:lnSpc>
                <a:spcPct val="115000"/>
              </a:lnSpc>
              <a:spcBef>
                <a:spcPts val="0"/>
              </a:spcBef>
              <a:spcAft>
                <a:spcPts val="0"/>
              </a:spcAft>
              <a:buClr>
                <a:srgbClr val="000000"/>
              </a:buClr>
              <a:buSzPts val="2300"/>
              <a:buChar char="○"/>
            </a:pPr>
            <a:r>
              <a:rPr lang="en-US" dirty="0">
                <a:solidFill>
                  <a:srgbClr val="000000"/>
                </a:solidFill>
              </a:rPr>
              <a:t>If you have a clean plan with no planned changes, you were successful</a:t>
            </a:r>
            <a:endParaRPr dirty="0">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dirty="0">
                <a:solidFill>
                  <a:srgbClr val="000000"/>
                </a:solidFill>
              </a:rPr>
              <a:t>e.g., </a:t>
            </a:r>
            <a:endParaRPr dirty="0">
              <a:solidFill>
                <a:srgbClr val="000000"/>
              </a:solidFill>
            </a:endParaRPr>
          </a:p>
          <a:p>
            <a:pPr marL="685800" marR="0" lvl="0" indent="0" algn="l" rtl="0">
              <a:lnSpc>
                <a:spcPct val="115000"/>
              </a:lnSpc>
              <a:spcBef>
                <a:spcPts val="0"/>
              </a:spcBef>
              <a:spcAft>
                <a:spcPts val="0"/>
              </a:spcAft>
              <a:buNone/>
            </a:pPr>
            <a:r>
              <a:rPr lang="en-US" b="1" dirty="0">
                <a:solidFill>
                  <a:srgbClr val="000000"/>
                </a:solidFill>
                <a:latin typeface="Consolas"/>
                <a:ea typeface="Consolas"/>
                <a:cs typeface="Consolas"/>
                <a:sym typeface="Consolas"/>
              </a:rPr>
              <a:t>terraform import </a:t>
            </a:r>
            <a:r>
              <a:rPr lang="en-US" b="1" dirty="0" err="1">
                <a:solidFill>
                  <a:srgbClr val="000000"/>
                </a:solidFill>
                <a:latin typeface="Consolas"/>
                <a:ea typeface="Consolas"/>
                <a:cs typeface="Consolas"/>
                <a:sym typeface="Consolas"/>
              </a:rPr>
              <a:t>aws_instance.my_instance</a:t>
            </a:r>
            <a:r>
              <a:rPr lang="en-US" b="1" dirty="0">
                <a:solidFill>
                  <a:srgbClr val="000000"/>
                </a:solidFill>
                <a:latin typeface="Consolas"/>
                <a:ea typeface="Consolas"/>
                <a:cs typeface="Consolas"/>
                <a:sym typeface="Consolas"/>
              </a:rPr>
              <a:t> i-abcd1234</a:t>
            </a:r>
            <a:endParaRPr b="1" dirty="0">
              <a:solidFill>
                <a:srgbClr val="000000"/>
              </a:solidFill>
              <a:latin typeface="Consolas"/>
              <a:ea typeface="Consolas"/>
              <a:cs typeface="Consolas"/>
              <a:sym typeface="Consolas"/>
            </a:endParaRPr>
          </a:p>
        </p:txBody>
      </p:sp>
      <p:sp>
        <p:nvSpPr>
          <p:cNvPr id="763" name="Google Shape;763;p109"/>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96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6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6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6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6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6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110"/>
          <p:cNvSpPr txBox="1">
            <a:spLocks noGrp="1"/>
          </p:cNvSpPr>
          <p:nvPr>
            <p:ph type="sldNum" idx="12"/>
          </p:nvPr>
        </p:nvSpPr>
        <p:spPr>
          <a:xfrm>
            <a:off x="8504999" y="4902993"/>
            <a:ext cx="625500" cy="2238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97</a:t>
            </a:fld>
            <a:endParaRPr/>
          </a:p>
        </p:txBody>
      </p:sp>
      <p:sp>
        <p:nvSpPr>
          <p:cNvPr id="770" name="Google Shape;770;p110"/>
          <p:cNvSpPr txBox="1"/>
          <p:nvPr/>
        </p:nvSpPr>
        <p:spPr>
          <a:xfrm>
            <a:off x="0" y="0"/>
            <a:ext cx="2307300" cy="5150400"/>
          </a:xfrm>
          <a:prstGeom prst="rect">
            <a:avLst/>
          </a:prstGeom>
          <a:solidFill>
            <a:srgbClr val="F17E3A"/>
          </a:solidFill>
          <a:ln>
            <a:noFill/>
          </a:ln>
        </p:spPr>
        <p:txBody>
          <a:bodyPr spcFirstLastPara="1" wrap="square" lIns="68575" tIns="68575" rIns="68575" bIns="68575" anchor="t" anchorCtr="0">
            <a:noAutofit/>
          </a:bodyPr>
          <a:lstStyle/>
          <a:p>
            <a:pPr marL="63500" marR="0" lvl="0" indent="0" algn="l" rtl="0">
              <a:lnSpc>
                <a:spcPct val="100000"/>
              </a:lnSpc>
              <a:spcBef>
                <a:spcPts val="0"/>
              </a:spcBef>
              <a:spcAft>
                <a:spcPts val="0"/>
              </a:spcAft>
              <a:buNone/>
            </a:pPr>
            <a:endParaRPr sz="1100">
              <a:solidFill>
                <a:srgbClr val="FFFFFF"/>
              </a:solidFill>
              <a:latin typeface="Helvetica Neue Light"/>
              <a:ea typeface="Helvetica Neue Light"/>
              <a:cs typeface="Helvetica Neue Light"/>
              <a:sym typeface="Helvetica Neue Light"/>
            </a:endParaRPr>
          </a:p>
          <a:p>
            <a:pPr marL="63500" marR="0" lvl="0" indent="0" algn="l" rtl="0">
              <a:lnSpc>
                <a:spcPct val="100000"/>
              </a:lnSpc>
              <a:spcBef>
                <a:spcPts val="0"/>
              </a:spcBef>
              <a:spcAft>
                <a:spcPts val="0"/>
              </a:spcAft>
              <a:buNone/>
            </a:pPr>
            <a:endParaRPr sz="1100">
              <a:solidFill>
                <a:srgbClr val="FFFFFF"/>
              </a:solidFill>
              <a:latin typeface="Helvetica Neue Light"/>
              <a:ea typeface="Helvetica Neue Light"/>
              <a:cs typeface="Helvetica Neue Light"/>
              <a:sym typeface="Helvetica Neue Light"/>
            </a:endParaRPr>
          </a:p>
          <a:p>
            <a:pPr marL="63500" marR="0" lvl="0" indent="0" algn="l" rtl="0">
              <a:lnSpc>
                <a:spcPct val="100000"/>
              </a:lnSpc>
              <a:spcBef>
                <a:spcPts val="0"/>
              </a:spcBef>
              <a:spcAft>
                <a:spcPts val="0"/>
              </a:spcAft>
              <a:buNone/>
            </a:pPr>
            <a:endParaRPr sz="1100">
              <a:solidFill>
                <a:srgbClr val="FFFFFF"/>
              </a:solidFill>
              <a:latin typeface="Helvetica Neue Light"/>
              <a:ea typeface="Helvetica Neue Light"/>
              <a:cs typeface="Helvetica Neue Light"/>
              <a:sym typeface="Helvetica Neue Light"/>
            </a:endParaRPr>
          </a:p>
          <a:p>
            <a:pPr marL="63500" marR="0" lvl="0" indent="0" algn="l" rtl="0">
              <a:lnSpc>
                <a:spcPct val="100000"/>
              </a:lnSpc>
              <a:spcBef>
                <a:spcPts val="0"/>
              </a:spcBef>
              <a:spcAft>
                <a:spcPts val="0"/>
              </a:spcAft>
              <a:buNone/>
            </a:pPr>
            <a:endParaRPr sz="1100">
              <a:solidFill>
                <a:srgbClr val="FFFFFF"/>
              </a:solidFill>
              <a:latin typeface="Helvetica Neue Light"/>
              <a:ea typeface="Helvetica Neue Light"/>
              <a:cs typeface="Helvetica Neue Light"/>
              <a:sym typeface="Helvetica Neue Light"/>
            </a:endParaRPr>
          </a:p>
          <a:p>
            <a:pPr marL="63500" marR="0" lvl="0" indent="0" algn="l" rtl="0">
              <a:lnSpc>
                <a:spcPct val="100000"/>
              </a:lnSpc>
              <a:spcBef>
                <a:spcPts val="0"/>
              </a:spcBef>
              <a:spcAft>
                <a:spcPts val="0"/>
              </a:spcAft>
              <a:buNone/>
            </a:pPr>
            <a:endParaRPr sz="1100">
              <a:solidFill>
                <a:srgbClr val="FFFFFF"/>
              </a:solidFill>
              <a:latin typeface="Helvetica Neue Light"/>
              <a:ea typeface="Helvetica Neue Light"/>
              <a:cs typeface="Helvetica Neue Light"/>
              <a:sym typeface="Helvetica Neue Light"/>
            </a:endParaRPr>
          </a:p>
          <a:p>
            <a:pPr marL="63500" marR="0" lvl="0" indent="0" algn="l" rtl="0">
              <a:lnSpc>
                <a:spcPct val="100000"/>
              </a:lnSpc>
              <a:spcBef>
                <a:spcPts val="0"/>
              </a:spcBef>
              <a:spcAft>
                <a:spcPts val="0"/>
              </a:spcAft>
              <a:buNone/>
            </a:pPr>
            <a:endParaRPr sz="1100">
              <a:solidFill>
                <a:srgbClr val="FFFFFF"/>
              </a:solidFill>
              <a:latin typeface="Helvetica Neue Light"/>
              <a:ea typeface="Helvetica Neue Light"/>
              <a:cs typeface="Helvetica Neue Light"/>
              <a:sym typeface="Helvetica Neue Light"/>
            </a:endParaRPr>
          </a:p>
          <a:p>
            <a:pPr marL="63500" marR="0" lvl="0" indent="0" algn="l" rtl="0">
              <a:lnSpc>
                <a:spcPct val="100000"/>
              </a:lnSpc>
              <a:spcBef>
                <a:spcPts val="0"/>
              </a:spcBef>
              <a:spcAft>
                <a:spcPts val="0"/>
              </a:spcAft>
              <a:buNone/>
            </a:pPr>
            <a:r>
              <a:rPr lang="en-US" sz="1100">
                <a:solidFill>
                  <a:srgbClr val="FFFFFF"/>
                </a:solidFill>
                <a:latin typeface="Helvetica Neue Light"/>
                <a:ea typeface="Helvetica Neue Light"/>
                <a:cs typeface="Helvetica Neue Light"/>
                <a:sym typeface="Helvetica Neue Light"/>
              </a:rPr>
              <a:t>Big picture look at</a:t>
            </a:r>
            <a:endParaRPr sz="1100">
              <a:solidFill>
                <a:srgbClr val="FFFFFF"/>
              </a:solidFill>
              <a:latin typeface="Helvetica Neue Light"/>
              <a:ea typeface="Helvetica Neue Light"/>
              <a:cs typeface="Helvetica Neue Light"/>
              <a:sym typeface="Helvetica Neue Light"/>
            </a:endParaRPr>
          </a:p>
          <a:p>
            <a:pPr marL="63500" marR="0" lvl="0" indent="0" algn="l" rtl="0">
              <a:lnSpc>
                <a:spcPct val="100000"/>
              </a:lnSpc>
              <a:spcBef>
                <a:spcPts val="0"/>
              </a:spcBef>
              <a:spcAft>
                <a:spcPts val="0"/>
              </a:spcAft>
              <a:buNone/>
            </a:pPr>
            <a:endParaRPr sz="1100">
              <a:solidFill>
                <a:srgbClr val="FFFFFF"/>
              </a:solidFill>
              <a:latin typeface="Helvetica Neue Light"/>
              <a:ea typeface="Helvetica Neue Light"/>
              <a:cs typeface="Helvetica Neue Light"/>
              <a:sym typeface="Helvetica Neue Light"/>
            </a:endParaRPr>
          </a:p>
          <a:p>
            <a:pPr marL="63500" marR="0" lvl="0" indent="0" algn="l" rtl="0">
              <a:lnSpc>
                <a:spcPct val="100000"/>
              </a:lnSpc>
              <a:spcBef>
                <a:spcPts val="0"/>
              </a:spcBef>
              <a:spcAft>
                <a:spcPts val="0"/>
              </a:spcAft>
              <a:buNone/>
            </a:pPr>
            <a:r>
              <a:rPr lang="en-US" sz="1800" b="1">
                <a:solidFill>
                  <a:srgbClr val="FFFFFF"/>
                </a:solidFill>
                <a:latin typeface="Helvetica Neue"/>
                <a:ea typeface="Helvetica Neue"/>
                <a:cs typeface="Helvetica Neue"/>
                <a:sym typeface="Helvetica Neue"/>
              </a:rPr>
              <a:t>Terraform Command Flow</a:t>
            </a:r>
            <a:endParaRPr sz="1800" b="1">
              <a:solidFill>
                <a:srgbClr val="FFFFFF"/>
              </a:solidFill>
              <a:latin typeface="Helvetica Neue"/>
              <a:ea typeface="Helvetica Neue"/>
              <a:cs typeface="Helvetica Neue"/>
              <a:sym typeface="Helvetica Neue"/>
            </a:endParaRPr>
          </a:p>
        </p:txBody>
      </p:sp>
      <p:pic>
        <p:nvPicPr>
          <p:cNvPr id="771" name="Google Shape;771;p110"/>
          <p:cNvPicPr preferRelativeResize="0"/>
          <p:nvPr/>
        </p:nvPicPr>
        <p:blipFill>
          <a:blip r:embed="rId3">
            <a:alphaModFix/>
          </a:blip>
          <a:stretch>
            <a:fillRect/>
          </a:stretch>
        </p:blipFill>
        <p:spPr>
          <a:xfrm>
            <a:off x="2421450" y="0"/>
            <a:ext cx="6635956" cy="5143506"/>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111"/>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sz="2300" b="1">
                <a:latin typeface="Helvetica Neue"/>
                <a:ea typeface="Helvetica Neue"/>
                <a:cs typeface="Helvetica Neue"/>
                <a:sym typeface="Helvetica Neue"/>
              </a:rPr>
              <a:t>Exercise 9: Resource Counts and Conditionals</a:t>
            </a:r>
            <a:endParaRPr sz="2300" b="1">
              <a:latin typeface="Helvetica Neue"/>
              <a:ea typeface="Helvetica Neue"/>
              <a:cs typeface="Helvetica Neue"/>
              <a:sym typeface="Helvetica Neue"/>
            </a:endParaRPr>
          </a:p>
        </p:txBody>
      </p:sp>
      <p:sp>
        <p:nvSpPr>
          <p:cNvPr id="777" name="Google Shape;777;p111"/>
          <p:cNvSpPr txBox="1">
            <a:spLocks noGrp="1"/>
          </p:cNvSpPr>
          <p:nvPr>
            <p:ph type="body" idx="1"/>
          </p:nvPr>
        </p:nvSpPr>
        <p:spPr>
          <a:xfrm>
            <a:off x="626625" y="1111275"/>
            <a:ext cx="7884000" cy="3510000"/>
          </a:xfrm>
          <a:prstGeom prst="rect">
            <a:avLst/>
          </a:prstGeom>
          <a:noFill/>
          <a:ln>
            <a:noFill/>
          </a:ln>
        </p:spPr>
        <p:txBody>
          <a:bodyPr spcFirstLastPara="1" wrap="square" lIns="0" tIns="35100" rIns="68575" bIns="34275" anchor="t" anchorCtr="0">
            <a:noAutofit/>
          </a:bodyPr>
          <a:lstStyle/>
          <a:p>
            <a:pPr marL="342900" marR="0" lvl="0" indent="0" algn="l" rtl="0">
              <a:lnSpc>
                <a:spcPct val="90000"/>
              </a:lnSpc>
              <a:spcBef>
                <a:spcPts val="0"/>
              </a:spcBef>
              <a:spcAft>
                <a:spcPts val="0"/>
              </a:spcAft>
              <a:buNone/>
            </a:pPr>
            <a:endParaRPr sz="4500">
              <a:solidFill>
                <a:srgbClr val="000000"/>
              </a:solidFill>
            </a:endParaRPr>
          </a:p>
          <a:p>
            <a:pPr marL="342900" marR="0" lvl="0" indent="0" algn="l" rtl="0">
              <a:lnSpc>
                <a:spcPct val="90000"/>
              </a:lnSpc>
              <a:spcBef>
                <a:spcPts val="0"/>
              </a:spcBef>
              <a:spcAft>
                <a:spcPts val="0"/>
              </a:spcAft>
              <a:buNone/>
            </a:pPr>
            <a:endParaRPr sz="4500">
              <a:solidFill>
                <a:srgbClr val="000000"/>
              </a:solidFill>
            </a:endParaRPr>
          </a:p>
          <a:p>
            <a:pPr marL="0" marR="0" lvl="0" indent="0" algn="ctr" rtl="0">
              <a:lnSpc>
                <a:spcPct val="90000"/>
              </a:lnSpc>
              <a:spcBef>
                <a:spcPts val="0"/>
              </a:spcBef>
              <a:spcAft>
                <a:spcPts val="0"/>
              </a:spcAft>
              <a:buNone/>
            </a:pPr>
            <a:r>
              <a:rPr lang="en-US" sz="4500" u="sng">
                <a:solidFill>
                  <a:schemeClr val="hlink"/>
                </a:solidFill>
                <a:hlinkClick r:id="rId3"/>
              </a:rPr>
              <a:t>Exercise 9</a:t>
            </a:r>
            <a:endParaRPr sz="4500">
              <a:solidFill>
                <a:srgbClr val="000000"/>
              </a:solidFill>
            </a:endParaRPr>
          </a:p>
          <a:p>
            <a:pPr marL="0" marR="0" lvl="0" indent="0" algn="l" rtl="0">
              <a:lnSpc>
                <a:spcPct val="90000"/>
              </a:lnSpc>
              <a:spcBef>
                <a:spcPts val="0"/>
              </a:spcBef>
              <a:spcAft>
                <a:spcPts val="0"/>
              </a:spcAft>
              <a:buNone/>
            </a:pPr>
            <a:endParaRPr>
              <a:solidFill>
                <a:srgbClr val="000000"/>
              </a:solidFill>
            </a:endParaRPr>
          </a:p>
        </p:txBody>
      </p:sp>
      <p:sp>
        <p:nvSpPr>
          <p:cNvPr id="778" name="Google Shape;778;p111"/>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98</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112"/>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sz="2300" b="1">
                <a:latin typeface="Helvetica Neue"/>
                <a:ea typeface="Helvetica Neue"/>
                <a:cs typeface="Helvetica Neue"/>
                <a:sym typeface="Helvetica Neue"/>
              </a:rPr>
              <a:t>Terraform Expressions</a:t>
            </a:r>
            <a:endParaRPr sz="2300" b="1">
              <a:latin typeface="Helvetica Neue"/>
              <a:ea typeface="Helvetica Neue"/>
              <a:cs typeface="Helvetica Neue"/>
              <a:sym typeface="Helvetica Neue"/>
            </a:endParaRPr>
          </a:p>
        </p:txBody>
      </p:sp>
      <p:sp>
        <p:nvSpPr>
          <p:cNvPr id="784" name="Google Shape;784;p112"/>
          <p:cNvSpPr txBox="1">
            <a:spLocks noGrp="1"/>
          </p:cNvSpPr>
          <p:nvPr>
            <p:ph type="body" idx="1"/>
          </p:nvPr>
        </p:nvSpPr>
        <p:spPr>
          <a:xfrm>
            <a:off x="158400" y="1087322"/>
            <a:ext cx="8827200" cy="3606900"/>
          </a:xfrm>
          <a:prstGeom prst="rect">
            <a:avLst/>
          </a:prstGeom>
          <a:noFill/>
          <a:ln>
            <a:noFill/>
          </a:ln>
        </p:spPr>
        <p:txBody>
          <a:bodyPr spcFirstLastPara="1" wrap="square" lIns="0" tIns="35100" rIns="68575" bIns="34275" anchor="t" anchorCtr="0">
            <a:noAutofit/>
          </a:bodyPr>
          <a:lstStyle/>
          <a:p>
            <a:pPr marL="342900" lvl="0" indent="-279400" algn="l" rtl="0">
              <a:lnSpc>
                <a:spcPct val="115000"/>
              </a:lnSpc>
              <a:spcBef>
                <a:spcPts val="0"/>
              </a:spcBef>
              <a:spcAft>
                <a:spcPts val="0"/>
              </a:spcAft>
              <a:buClr>
                <a:srgbClr val="000000"/>
              </a:buClr>
              <a:buSzPts val="1800"/>
              <a:buChar char="•"/>
            </a:pPr>
            <a:r>
              <a:rPr lang="en-US" dirty="0">
                <a:solidFill>
                  <a:schemeClr val="dk1"/>
                </a:solidFill>
              </a:rPr>
              <a:t>Can set attributes, outputs and locals to expressions</a:t>
            </a:r>
            <a:endParaRPr dirty="0">
              <a:solidFill>
                <a:schemeClr val="dk1"/>
              </a:solidFill>
            </a:endParaRPr>
          </a:p>
          <a:p>
            <a:pPr marL="342900" lvl="0" indent="-279400" algn="l" rtl="0">
              <a:lnSpc>
                <a:spcPct val="115000"/>
              </a:lnSpc>
              <a:spcBef>
                <a:spcPts val="0"/>
              </a:spcBef>
              <a:spcAft>
                <a:spcPts val="0"/>
              </a:spcAft>
              <a:buClr>
                <a:srgbClr val="000000"/>
              </a:buClr>
              <a:buSzPts val="1800"/>
              <a:buChar char="•"/>
            </a:pPr>
            <a:r>
              <a:rPr lang="en-US" dirty="0">
                <a:solidFill>
                  <a:schemeClr val="dk1"/>
                </a:solidFill>
              </a:rPr>
              <a:t>Expressions can refer to</a:t>
            </a:r>
            <a:endParaRPr dirty="0">
              <a:solidFill>
                <a:schemeClr val="dk1"/>
              </a:solidFill>
            </a:endParaRPr>
          </a:p>
          <a:p>
            <a:pPr marL="685800" lvl="1" indent="-279400" algn="l" rtl="0">
              <a:lnSpc>
                <a:spcPct val="115000"/>
              </a:lnSpc>
              <a:spcBef>
                <a:spcPts val="0"/>
              </a:spcBef>
              <a:spcAft>
                <a:spcPts val="0"/>
              </a:spcAft>
              <a:buClr>
                <a:srgbClr val="000000"/>
              </a:buClr>
              <a:buSzPts val="1800"/>
              <a:buChar char="•"/>
            </a:pPr>
            <a:r>
              <a:rPr lang="en-US" sz="1800" dirty="0">
                <a:solidFill>
                  <a:schemeClr val="dk1"/>
                </a:solidFill>
              </a:rPr>
              <a:t>Literal values or complex literal values:</a:t>
            </a:r>
            <a:r>
              <a:rPr lang="en-US" sz="1800" dirty="0">
                <a:solidFill>
                  <a:schemeClr val="dk1"/>
                </a:solidFill>
                <a:latin typeface="Helvetica Neue"/>
                <a:ea typeface="Helvetica Neue"/>
                <a:cs typeface="Helvetica Neue"/>
                <a:sym typeface="Helvetica Neue"/>
              </a:rPr>
              <a:t> </a:t>
            </a:r>
            <a:r>
              <a:rPr lang="en-US" sz="1800" b="1" dirty="0">
                <a:solidFill>
                  <a:schemeClr val="dk1"/>
                </a:solidFill>
                <a:latin typeface="Consolas"/>
                <a:ea typeface="Consolas"/>
                <a:cs typeface="Consolas"/>
                <a:sym typeface="Consolas"/>
              </a:rPr>
              <a:t>true, 13,“us-west1”,[1, 2],{a:1, b:2}</a:t>
            </a:r>
            <a:endParaRPr sz="1800" b="1" dirty="0">
              <a:solidFill>
                <a:schemeClr val="dk1"/>
              </a:solidFill>
              <a:latin typeface="Consolas"/>
              <a:ea typeface="Consolas"/>
              <a:cs typeface="Consolas"/>
              <a:sym typeface="Consolas"/>
            </a:endParaRPr>
          </a:p>
          <a:p>
            <a:pPr marL="685800" lvl="1" indent="-279400" algn="l" rtl="0">
              <a:lnSpc>
                <a:spcPct val="115000"/>
              </a:lnSpc>
              <a:spcBef>
                <a:spcPts val="0"/>
              </a:spcBef>
              <a:spcAft>
                <a:spcPts val="0"/>
              </a:spcAft>
              <a:buClr>
                <a:srgbClr val="000000"/>
              </a:buClr>
              <a:buSzPts val="1800"/>
              <a:buChar char="•"/>
            </a:pPr>
            <a:r>
              <a:rPr lang="en-US" sz="1800" dirty="0">
                <a:solidFill>
                  <a:schemeClr val="dk1"/>
                </a:solidFill>
              </a:rPr>
              <a:t>Resource or data source attributes: </a:t>
            </a:r>
            <a:r>
              <a:rPr lang="en-US" sz="1800" b="1" dirty="0">
                <a:solidFill>
                  <a:schemeClr val="dk1"/>
                </a:solidFill>
                <a:latin typeface="Consolas"/>
                <a:ea typeface="Consolas"/>
                <a:cs typeface="Consolas"/>
                <a:sym typeface="Consolas"/>
              </a:rPr>
              <a:t>&lt;RESOURCE TYPE&gt;.&lt;NAME&gt;, data.&lt;DATA TYPE&gt;.&lt;NAME&gt;</a:t>
            </a:r>
            <a:endParaRPr sz="1800" b="1" dirty="0">
              <a:solidFill>
                <a:schemeClr val="dk1"/>
              </a:solidFill>
              <a:latin typeface="Consolas"/>
              <a:ea typeface="Consolas"/>
              <a:cs typeface="Consolas"/>
              <a:sym typeface="Consolas"/>
            </a:endParaRPr>
          </a:p>
          <a:p>
            <a:pPr marL="685800" lvl="1" indent="-279400" algn="l" rtl="0">
              <a:lnSpc>
                <a:spcPct val="115000"/>
              </a:lnSpc>
              <a:spcBef>
                <a:spcPts val="0"/>
              </a:spcBef>
              <a:spcAft>
                <a:spcPts val="0"/>
              </a:spcAft>
              <a:buClr>
                <a:srgbClr val="000000"/>
              </a:buClr>
              <a:buSzPts val="1800"/>
              <a:buChar char="•"/>
            </a:pPr>
            <a:r>
              <a:rPr lang="en-US" sz="1800" dirty="0">
                <a:solidFill>
                  <a:schemeClr val="dk1"/>
                </a:solidFill>
              </a:rPr>
              <a:t>Type indices:</a:t>
            </a:r>
            <a:r>
              <a:rPr lang="en-US" sz="1800" dirty="0">
                <a:solidFill>
                  <a:schemeClr val="dk1"/>
                </a:solidFill>
                <a:latin typeface="Helvetica Neue"/>
                <a:ea typeface="Helvetica Neue"/>
                <a:cs typeface="Helvetica Neue"/>
                <a:sym typeface="Helvetica Neue"/>
              </a:rPr>
              <a:t> </a:t>
            </a:r>
            <a:r>
              <a:rPr lang="en-US" sz="1800" b="1" dirty="0" err="1">
                <a:solidFill>
                  <a:schemeClr val="dk1"/>
                </a:solidFill>
                <a:latin typeface="Consolas"/>
                <a:ea typeface="Consolas"/>
                <a:cs typeface="Consolas"/>
                <a:sym typeface="Consolas"/>
              </a:rPr>
              <a:t>local.list</a:t>
            </a:r>
            <a:r>
              <a:rPr lang="en-US" sz="1800" b="1" dirty="0">
                <a:solidFill>
                  <a:schemeClr val="dk1"/>
                </a:solidFill>
                <a:latin typeface="Consolas"/>
                <a:ea typeface="Consolas"/>
                <a:cs typeface="Consolas"/>
                <a:sym typeface="Consolas"/>
              </a:rPr>
              <a:t>[3], </a:t>
            </a:r>
            <a:r>
              <a:rPr lang="en-US" sz="1800" b="1" dirty="0" err="1">
                <a:solidFill>
                  <a:schemeClr val="dk1"/>
                </a:solidFill>
                <a:latin typeface="Consolas"/>
                <a:ea typeface="Consolas"/>
                <a:cs typeface="Consolas"/>
                <a:sym typeface="Consolas"/>
              </a:rPr>
              <a:t>local.object.attrname</a:t>
            </a:r>
            <a:r>
              <a:rPr lang="en-US" sz="1800" b="1" dirty="0">
                <a:solidFill>
                  <a:schemeClr val="dk1"/>
                </a:solidFill>
                <a:latin typeface="Consolas"/>
                <a:ea typeface="Consolas"/>
                <a:cs typeface="Consolas"/>
                <a:sym typeface="Consolas"/>
              </a:rPr>
              <a:t>, </a:t>
            </a:r>
            <a:r>
              <a:rPr lang="en-US" sz="1800" b="1" dirty="0" err="1">
                <a:solidFill>
                  <a:schemeClr val="dk1"/>
                </a:solidFill>
                <a:latin typeface="Consolas"/>
                <a:ea typeface="Consolas"/>
                <a:cs typeface="Consolas"/>
                <a:sym typeface="Consolas"/>
              </a:rPr>
              <a:t>local.map</a:t>
            </a:r>
            <a:r>
              <a:rPr lang="en-US" sz="1800" b="1" dirty="0">
                <a:solidFill>
                  <a:schemeClr val="dk1"/>
                </a:solidFill>
                <a:latin typeface="Consolas"/>
                <a:ea typeface="Consolas"/>
                <a:cs typeface="Consolas"/>
                <a:sym typeface="Consolas"/>
              </a:rPr>
              <a:t>["</a:t>
            </a:r>
            <a:r>
              <a:rPr lang="en-US" sz="1800" b="1" dirty="0" err="1">
                <a:solidFill>
                  <a:schemeClr val="dk1"/>
                </a:solidFill>
                <a:latin typeface="Consolas"/>
                <a:ea typeface="Consolas"/>
                <a:cs typeface="Consolas"/>
                <a:sym typeface="Consolas"/>
              </a:rPr>
              <a:t>keyname</a:t>
            </a:r>
            <a:r>
              <a:rPr lang="en-US" sz="1800" b="1" dirty="0">
                <a:solidFill>
                  <a:schemeClr val="dk1"/>
                </a:solidFill>
                <a:latin typeface="Consolas"/>
                <a:ea typeface="Consolas"/>
                <a:cs typeface="Consolas"/>
                <a:sym typeface="Consolas"/>
              </a:rPr>
              <a:t>"]</a:t>
            </a:r>
            <a:endParaRPr sz="1800" b="1" dirty="0">
              <a:solidFill>
                <a:schemeClr val="dk1"/>
              </a:solidFill>
              <a:latin typeface="Consolas"/>
              <a:ea typeface="Consolas"/>
              <a:cs typeface="Consolas"/>
              <a:sym typeface="Consolas"/>
            </a:endParaRPr>
          </a:p>
          <a:p>
            <a:pPr marL="685800" lvl="1" indent="-279400" algn="l" rtl="0">
              <a:lnSpc>
                <a:spcPct val="115000"/>
              </a:lnSpc>
              <a:spcBef>
                <a:spcPts val="0"/>
              </a:spcBef>
              <a:spcAft>
                <a:spcPts val="0"/>
              </a:spcAft>
              <a:buClr>
                <a:srgbClr val="000000"/>
              </a:buClr>
              <a:buSzPts val="1800"/>
              <a:buChar char="•"/>
            </a:pPr>
            <a:r>
              <a:rPr lang="en-US" sz="1800" dirty="0">
                <a:solidFill>
                  <a:schemeClr val="dk1"/>
                </a:solidFill>
              </a:rPr>
              <a:t>Variables:</a:t>
            </a:r>
            <a:r>
              <a:rPr lang="en-US" sz="1800" dirty="0">
                <a:solidFill>
                  <a:schemeClr val="dk1"/>
                </a:solidFill>
                <a:latin typeface="Helvetica Neue"/>
                <a:ea typeface="Helvetica Neue"/>
                <a:cs typeface="Helvetica Neue"/>
                <a:sym typeface="Helvetica Neue"/>
              </a:rPr>
              <a:t> </a:t>
            </a:r>
            <a:r>
              <a:rPr lang="en-US" sz="1800" b="1" dirty="0">
                <a:solidFill>
                  <a:schemeClr val="dk1"/>
                </a:solidFill>
                <a:latin typeface="Consolas"/>
                <a:ea typeface="Consolas"/>
                <a:cs typeface="Consolas"/>
                <a:sym typeface="Consolas"/>
              </a:rPr>
              <a:t>var.&lt;NAME&gt;</a:t>
            </a:r>
            <a:endParaRPr sz="1800" b="1" dirty="0">
              <a:solidFill>
                <a:schemeClr val="dk1"/>
              </a:solidFill>
              <a:latin typeface="Consolas"/>
              <a:ea typeface="Consolas"/>
              <a:cs typeface="Consolas"/>
              <a:sym typeface="Consolas"/>
            </a:endParaRPr>
          </a:p>
          <a:p>
            <a:pPr marL="685800" lvl="1" indent="-279400" algn="l" rtl="0">
              <a:lnSpc>
                <a:spcPct val="115000"/>
              </a:lnSpc>
              <a:spcBef>
                <a:spcPts val="0"/>
              </a:spcBef>
              <a:spcAft>
                <a:spcPts val="0"/>
              </a:spcAft>
              <a:buClr>
                <a:srgbClr val="000000"/>
              </a:buClr>
              <a:buSzPts val="1800"/>
              <a:buChar char="•"/>
            </a:pPr>
            <a:r>
              <a:rPr lang="en-US" sz="1800" dirty="0">
                <a:solidFill>
                  <a:schemeClr val="dk1"/>
                </a:solidFill>
              </a:rPr>
              <a:t>Locals:</a:t>
            </a:r>
            <a:r>
              <a:rPr lang="en-US" sz="1800" dirty="0">
                <a:solidFill>
                  <a:schemeClr val="dk1"/>
                </a:solidFill>
                <a:latin typeface="Helvetica Neue"/>
                <a:ea typeface="Helvetica Neue"/>
                <a:cs typeface="Helvetica Neue"/>
                <a:sym typeface="Helvetica Neue"/>
              </a:rPr>
              <a:t> </a:t>
            </a:r>
            <a:r>
              <a:rPr lang="en-US" sz="1800" b="1" dirty="0">
                <a:solidFill>
                  <a:schemeClr val="dk1"/>
                </a:solidFill>
                <a:latin typeface="Consolas"/>
                <a:ea typeface="Consolas"/>
                <a:cs typeface="Consolas"/>
                <a:sym typeface="Consolas"/>
              </a:rPr>
              <a:t>local.&lt;NAME&gt;</a:t>
            </a:r>
            <a:endParaRPr sz="1800" b="1" dirty="0">
              <a:solidFill>
                <a:schemeClr val="dk1"/>
              </a:solidFill>
              <a:latin typeface="Consolas"/>
              <a:ea typeface="Consolas"/>
              <a:cs typeface="Consolas"/>
              <a:sym typeface="Consolas"/>
            </a:endParaRPr>
          </a:p>
          <a:p>
            <a:pPr marL="685800" lvl="0" indent="0" algn="l" rtl="0">
              <a:lnSpc>
                <a:spcPct val="115000"/>
              </a:lnSpc>
              <a:spcBef>
                <a:spcPts val="0"/>
              </a:spcBef>
              <a:spcAft>
                <a:spcPts val="0"/>
              </a:spcAft>
              <a:buNone/>
            </a:pPr>
            <a:r>
              <a:rPr lang="en-US" sz="1800" dirty="0">
                <a:solidFill>
                  <a:schemeClr val="dk1"/>
                </a:solidFill>
              </a:rPr>
              <a:t>…</a:t>
            </a:r>
            <a:r>
              <a:rPr lang="en-US" sz="1800" dirty="0">
                <a:solidFill>
                  <a:schemeClr val="dk1"/>
                </a:solidFill>
                <a:latin typeface="Courier New"/>
                <a:ea typeface="Courier New"/>
                <a:cs typeface="Courier New"/>
                <a:sym typeface="Courier New"/>
              </a:rPr>
              <a:t>	</a:t>
            </a:r>
            <a:endParaRPr sz="1800" dirty="0">
              <a:solidFill>
                <a:schemeClr val="dk1"/>
              </a:solidFill>
              <a:latin typeface="Consolas"/>
              <a:ea typeface="Consolas"/>
              <a:cs typeface="Consolas"/>
              <a:sym typeface="Consolas"/>
            </a:endParaRPr>
          </a:p>
        </p:txBody>
      </p:sp>
      <p:sp>
        <p:nvSpPr>
          <p:cNvPr id="785" name="Google Shape;785;p112"/>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99</a:t>
            </a:fld>
            <a:endParaRPr/>
          </a:p>
        </p:txBody>
      </p:sp>
    </p:spTree>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20720</TotalTime>
  <Words>5503</Words>
  <Application>Microsoft Office PowerPoint</Application>
  <PresentationFormat>On-screen Show (16:9)</PresentationFormat>
  <Paragraphs>963</Paragraphs>
  <Slides>114</Slides>
  <Notes>113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114</vt:i4>
      </vt:variant>
    </vt:vector>
  </HeadingPairs>
  <TitlesOfParts>
    <vt:vector size="124" baseType="lpstr">
      <vt:lpstr>Consolas</vt:lpstr>
      <vt:lpstr>Arial</vt:lpstr>
      <vt:lpstr>Lato</vt:lpstr>
      <vt:lpstr>Helvetica Neue Light</vt:lpstr>
      <vt:lpstr>Courier New</vt:lpstr>
      <vt:lpstr>Courier</vt:lpstr>
      <vt:lpstr>Helvetica Neue</vt:lpstr>
      <vt:lpstr>Calibri</vt:lpstr>
      <vt:lpstr>Roboto</vt:lpstr>
      <vt:lpstr>DI Template</vt:lpstr>
      <vt:lpstr>PowerPoint Presentation</vt:lpstr>
      <vt:lpstr>PowerPoint Presentation</vt:lpstr>
      <vt:lpstr>An Overview</vt:lpstr>
      <vt:lpstr>Technologies we cover</vt:lpstr>
      <vt:lpstr>Our Practitioners</vt:lpstr>
      <vt:lpstr>Note About Virtual Trainings</vt:lpstr>
      <vt:lpstr>Virtual Training Expectations for You</vt:lpstr>
      <vt:lpstr>Virtual Training Expectations for Me</vt:lpstr>
      <vt:lpstr>Schedule</vt:lpstr>
      <vt:lpstr>Introductions: First You, Then Me</vt:lpstr>
      <vt:lpstr>Class Structure</vt:lpstr>
      <vt:lpstr>Discussion</vt:lpstr>
      <vt:lpstr>Exercises</vt:lpstr>
      <vt:lpstr>Experiments</vt:lpstr>
      <vt:lpstr>Some Notes about Terraform</vt:lpstr>
      <vt:lpstr>Other Good Sources for Learning</vt:lpstr>
      <vt:lpstr>What is Terraform?</vt:lpstr>
      <vt:lpstr>What is Terraform? (cont’d)</vt:lpstr>
      <vt:lpstr>Why Use Terraform?</vt:lpstr>
      <vt:lpstr>What Does Terraform (HCL) Look Like?</vt:lpstr>
      <vt:lpstr>Exercise Prep: Let’s Get Set Up</vt:lpstr>
      <vt:lpstr>Format of a Terraform Project</vt:lpstr>
      <vt:lpstr>Hashicorp Configuration Language (HCL)</vt:lpstr>
      <vt:lpstr>Terraform Project Content Types</vt:lpstr>
      <vt:lpstr>Resources</vt:lpstr>
      <vt:lpstr>Resources</vt:lpstr>
      <vt:lpstr>Terraform Commands and the CLI</vt:lpstr>
      <vt:lpstr>PowerPoint Presentation</vt:lpstr>
      <vt:lpstr>terraform init</vt:lpstr>
      <vt:lpstr>Exercise 1: First Terraform Project</vt:lpstr>
      <vt:lpstr>Extending Your Project</vt:lpstr>
      <vt:lpstr>Input Variables</vt:lpstr>
      <vt:lpstr>Example Variable Definition</vt:lpstr>
      <vt:lpstr>Locals</vt:lpstr>
      <vt:lpstr>Local Definitions</vt:lpstr>
      <vt:lpstr>Data Sources</vt:lpstr>
      <vt:lpstr>Data Source Example: AWS AMI Lookup</vt:lpstr>
      <vt:lpstr>Provisioners</vt:lpstr>
      <vt:lpstr>Provisioner Example: local-exec</vt:lpstr>
      <vt:lpstr>Provisioner Example: remote-exec</vt:lpstr>
      <vt:lpstr>Provisioner example: null_resource</vt:lpstr>
      <vt:lpstr>Exercise 2: Using Variables</vt:lpstr>
      <vt:lpstr>How Terraform Works</vt:lpstr>
      <vt:lpstr>State</vt:lpstr>
      <vt:lpstr>Backends</vt:lpstr>
      <vt:lpstr>Backends (cont’d)</vt:lpstr>
      <vt:lpstr>How to Query or See the Current State</vt:lpstr>
      <vt:lpstr>Visualizing Graph Outputs</vt:lpstr>
      <vt:lpstr>Visualizing Graph Outputs</vt:lpstr>
      <vt:lpstr>Executing Plans: terraform apply</vt:lpstr>
      <vt:lpstr>Exercise 3: Plans and Applies</vt:lpstr>
      <vt:lpstr>Providers</vt:lpstr>
      <vt:lpstr>Configuring the Provider</vt:lpstr>
      <vt:lpstr>Reuse Patterns in Terraform</vt:lpstr>
      <vt:lpstr>Workspaces</vt:lpstr>
      <vt:lpstr>Outputs</vt:lpstr>
      <vt:lpstr>Output Definition</vt:lpstr>
      <vt:lpstr>Modules</vt:lpstr>
      <vt:lpstr>Modules</vt:lpstr>
      <vt:lpstr>Modules</vt:lpstr>
      <vt:lpstr>Module Sources</vt:lpstr>
      <vt:lpstr>Module Example</vt:lpstr>
      <vt:lpstr>Using the Module</vt:lpstr>
      <vt:lpstr>Exercise 4: Querying State</vt:lpstr>
      <vt:lpstr>Exercise 5: Interacting with Providers</vt:lpstr>
      <vt:lpstr>Exercise 6: Modules</vt:lpstr>
      <vt:lpstr>Experimentation Time: Webserver</vt:lpstr>
      <vt:lpstr>Experimentation Time: Webserver (cont’d)</vt:lpstr>
      <vt:lpstr>PowerPoint Presentation</vt:lpstr>
      <vt:lpstr>Day 1 Recap and Review</vt:lpstr>
      <vt:lpstr>Error Handling and Debugging</vt:lpstr>
      <vt:lpstr>Process Errors</vt:lpstr>
      <vt:lpstr>Syntax Errors</vt:lpstr>
      <vt:lpstr>Validation Errors</vt:lpstr>
      <vt:lpstr>Provider Errors / Passthrough</vt:lpstr>
      <vt:lpstr>Troubleshooting Commands</vt:lpstr>
      <vt:lpstr>terraform validate</vt:lpstr>
      <vt:lpstr>Troubleshooting: terraform fmt</vt:lpstr>
      <vt:lpstr>Troubleshooting: terraform graph</vt:lpstr>
      <vt:lpstr>Troubleshooting: terraform console</vt:lpstr>
      <vt:lpstr>Exercise 7: Error Handling, Troubleshooting</vt:lpstr>
      <vt:lpstr>Interpolation</vt:lpstr>
      <vt:lpstr>Built-in Functions</vt:lpstr>
      <vt:lpstr>Conditionals</vt:lpstr>
      <vt:lpstr>Primitive Data Types</vt:lpstr>
      <vt:lpstr>Extended Data Types</vt:lpstr>
      <vt:lpstr>Extended Data Types (cont’d)</vt:lpstr>
      <vt:lpstr>Count Parameter</vt:lpstr>
      <vt:lpstr>Data Reference</vt:lpstr>
      <vt:lpstr>Data Reference (cont’d)</vt:lpstr>
      <vt:lpstr>Data Sources and Reference</vt:lpstr>
      <vt:lpstr>Data Sources and Reference (cont’d) </vt:lpstr>
      <vt:lpstr>Resource Example w/Conditional</vt:lpstr>
      <vt:lpstr>Exercise 8: Understanding &amp; Manipulating Data/Variables</vt:lpstr>
      <vt:lpstr>Keeping Terraform in Sync with Infra</vt:lpstr>
      <vt:lpstr>Keeping Terraform in Sync with Infra</vt:lpstr>
      <vt:lpstr>PowerPoint Presentation</vt:lpstr>
      <vt:lpstr>Exercise 9: Resource Counts and Conditionals</vt:lpstr>
      <vt:lpstr>Terraform Expressions</vt:lpstr>
      <vt:lpstr>Terraform Expressions (cont’d)</vt:lpstr>
      <vt:lpstr>Terraform Expressions (cont’d)</vt:lpstr>
      <vt:lpstr>Terraform Expressions</vt:lpstr>
      <vt:lpstr>Terraform Meta-arguments</vt:lpstr>
      <vt:lpstr>Terraform Meta-arguments</vt:lpstr>
      <vt:lpstr>Backends</vt:lpstr>
      <vt:lpstr>Backends: S3</vt:lpstr>
      <vt:lpstr>Exercise 10: S3 Backends</vt:lpstr>
      <vt:lpstr>Exercise 11: Running an Application in AWS</vt:lpstr>
      <vt:lpstr>Experimentation Time</vt:lpstr>
      <vt:lpstr>Experimentation Time–Some Ideas</vt:lpstr>
      <vt:lpstr>Terraform and Security </vt:lpstr>
      <vt:lpstr>YOU’RE NOW READY FOR THE WILD WORLD OF TERRAFORM  THANKS FOR BEING HERE!</vt:lpstr>
      <vt:lpstr>What should I do now?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Chris Blackden</cp:lastModifiedBy>
  <cp:revision>20</cp:revision>
  <dcterms:modified xsi:type="dcterms:W3CDTF">2021-10-13T02:45:24Z</dcterms:modified>
</cp:coreProperties>
</file>